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0" r:id="rId6"/>
    <p:sldId id="259" r:id="rId7"/>
    <p:sldId id="263" r:id="rId8"/>
    <p:sldId id="266" r:id="rId9"/>
    <p:sldId id="261"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2C5A73A-5D5D-4350-9CD8-60B620D36EC4}"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D6E41-4879-434D-8B1D-49E3BAA51723}" type="slidenum">
              <a:rPr lang="en-US" smtClean="0"/>
              <a:t>‹#›</a:t>
            </a:fld>
            <a:endParaRPr lang="en-US"/>
          </a:p>
        </p:txBody>
      </p:sp>
    </p:spTree>
    <p:extLst>
      <p:ext uri="{BB962C8B-B14F-4D97-AF65-F5344CB8AC3E}">
        <p14:creationId xmlns:p14="http://schemas.microsoft.com/office/powerpoint/2010/main" val="715871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C5A73A-5D5D-4350-9CD8-60B620D36EC4}"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D6E41-4879-434D-8B1D-49E3BAA51723}" type="slidenum">
              <a:rPr lang="en-US" smtClean="0"/>
              <a:t>‹#›</a:t>
            </a:fld>
            <a:endParaRPr lang="en-US"/>
          </a:p>
        </p:txBody>
      </p:sp>
    </p:spTree>
    <p:extLst>
      <p:ext uri="{BB962C8B-B14F-4D97-AF65-F5344CB8AC3E}">
        <p14:creationId xmlns:p14="http://schemas.microsoft.com/office/powerpoint/2010/main" val="290629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C5A73A-5D5D-4350-9CD8-60B620D36EC4}"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D6E41-4879-434D-8B1D-49E3BAA51723}" type="slidenum">
              <a:rPr lang="en-US" smtClean="0"/>
              <a:t>‹#›</a:t>
            </a:fld>
            <a:endParaRPr lang="en-US"/>
          </a:p>
        </p:txBody>
      </p:sp>
    </p:spTree>
    <p:extLst>
      <p:ext uri="{BB962C8B-B14F-4D97-AF65-F5344CB8AC3E}">
        <p14:creationId xmlns:p14="http://schemas.microsoft.com/office/powerpoint/2010/main" val="214686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C5A73A-5D5D-4350-9CD8-60B620D36EC4}"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D6E41-4879-434D-8B1D-49E3BAA51723}" type="slidenum">
              <a:rPr lang="en-US" smtClean="0"/>
              <a:t>‹#›</a:t>
            </a:fld>
            <a:endParaRPr lang="en-US"/>
          </a:p>
        </p:txBody>
      </p:sp>
    </p:spTree>
    <p:extLst>
      <p:ext uri="{BB962C8B-B14F-4D97-AF65-F5344CB8AC3E}">
        <p14:creationId xmlns:p14="http://schemas.microsoft.com/office/powerpoint/2010/main" val="918215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C5A73A-5D5D-4350-9CD8-60B620D36EC4}"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9D6E41-4879-434D-8B1D-49E3BAA51723}" type="slidenum">
              <a:rPr lang="en-US" smtClean="0"/>
              <a:t>‹#›</a:t>
            </a:fld>
            <a:endParaRPr lang="en-US"/>
          </a:p>
        </p:txBody>
      </p:sp>
    </p:spTree>
    <p:extLst>
      <p:ext uri="{BB962C8B-B14F-4D97-AF65-F5344CB8AC3E}">
        <p14:creationId xmlns:p14="http://schemas.microsoft.com/office/powerpoint/2010/main" val="435653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C5A73A-5D5D-4350-9CD8-60B620D36EC4}"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9D6E41-4879-434D-8B1D-49E3BAA51723}" type="slidenum">
              <a:rPr lang="en-US" smtClean="0"/>
              <a:t>‹#›</a:t>
            </a:fld>
            <a:endParaRPr lang="en-US"/>
          </a:p>
        </p:txBody>
      </p:sp>
    </p:spTree>
    <p:extLst>
      <p:ext uri="{BB962C8B-B14F-4D97-AF65-F5344CB8AC3E}">
        <p14:creationId xmlns:p14="http://schemas.microsoft.com/office/powerpoint/2010/main" val="2130118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C5A73A-5D5D-4350-9CD8-60B620D36EC4}" type="datetimeFigureOut">
              <a:rPr lang="en-US" smtClean="0"/>
              <a:t>9/27/2021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9D6E41-4879-434D-8B1D-49E3BAA51723}" type="slidenum">
              <a:rPr lang="en-US" smtClean="0"/>
              <a:t>‹#›</a:t>
            </a:fld>
            <a:endParaRPr lang="en-US"/>
          </a:p>
        </p:txBody>
      </p:sp>
    </p:spTree>
    <p:extLst>
      <p:ext uri="{BB962C8B-B14F-4D97-AF65-F5344CB8AC3E}">
        <p14:creationId xmlns:p14="http://schemas.microsoft.com/office/powerpoint/2010/main" val="5572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C5A73A-5D5D-4350-9CD8-60B620D36EC4}" type="datetimeFigureOut">
              <a:rPr lang="en-US" smtClean="0"/>
              <a:t>9/27/2021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9D6E41-4879-434D-8B1D-49E3BAA51723}" type="slidenum">
              <a:rPr lang="en-US" smtClean="0"/>
              <a:t>‹#›</a:t>
            </a:fld>
            <a:endParaRPr lang="en-US"/>
          </a:p>
        </p:txBody>
      </p:sp>
    </p:spTree>
    <p:extLst>
      <p:ext uri="{BB962C8B-B14F-4D97-AF65-F5344CB8AC3E}">
        <p14:creationId xmlns:p14="http://schemas.microsoft.com/office/powerpoint/2010/main" val="126449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5A73A-5D5D-4350-9CD8-60B620D36EC4}" type="datetimeFigureOut">
              <a:rPr lang="en-US" smtClean="0"/>
              <a:t>9/27/2021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9D6E41-4879-434D-8B1D-49E3BAA51723}" type="slidenum">
              <a:rPr lang="en-US" smtClean="0"/>
              <a:t>‹#›</a:t>
            </a:fld>
            <a:endParaRPr lang="en-US"/>
          </a:p>
        </p:txBody>
      </p:sp>
    </p:spTree>
    <p:extLst>
      <p:ext uri="{BB962C8B-B14F-4D97-AF65-F5344CB8AC3E}">
        <p14:creationId xmlns:p14="http://schemas.microsoft.com/office/powerpoint/2010/main" val="172250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C5A73A-5D5D-4350-9CD8-60B620D36EC4}"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9D6E41-4879-434D-8B1D-49E3BAA51723}" type="slidenum">
              <a:rPr lang="en-US" smtClean="0"/>
              <a:t>‹#›</a:t>
            </a:fld>
            <a:endParaRPr lang="en-US"/>
          </a:p>
        </p:txBody>
      </p:sp>
    </p:spTree>
    <p:extLst>
      <p:ext uri="{BB962C8B-B14F-4D97-AF65-F5344CB8AC3E}">
        <p14:creationId xmlns:p14="http://schemas.microsoft.com/office/powerpoint/2010/main" val="347304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C5A73A-5D5D-4350-9CD8-60B620D36EC4}"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9D6E41-4879-434D-8B1D-49E3BAA51723}" type="slidenum">
              <a:rPr lang="en-US" smtClean="0"/>
              <a:t>‹#›</a:t>
            </a:fld>
            <a:endParaRPr lang="en-US"/>
          </a:p>
        </p:txBody>
      </p:sp>
    </p:spTree>
    <p:extLst>
      <p:ext uri="{BB962C8B-B14F-4D97-AF65-F5344CB8AC3E}">
        <p14:creationId xmlns:p14="http://schemas.microsoft.com/office/powerpoint/2010/main" val="1241155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5A73A-5D5D-4350-9CD8-60B620D36EC4}" type="datetimeFigureOut">
              <a:rPr lang="en-US" smtClean="0"/>
              <a:t>9/27/2021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D6E41-4879-434D-8B1D-49E3BAA51723}" type="slidenum">
              <a:rPr lang="en-US" smtClean="0"/>
              <a:t>‹#›</a:t>
            </a:fld>
            <a:endParaRPr lang="en-US"/>
          </a:p>
        </p:txBody>
      </p:sp>
    </p:spTree>
    <p:extLst>
      <p:ext uri="{BB962C8B-B14F-4D97-AF65-F5344CB8AC3E}">
        <p14:creationId xmlns:p14="http://schemas.microsoft.com/office/powerpoint/2010/main" val="935083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1016/j.cose.2020.101713" TargetMode="External"/><Relationship Id="rId7" Type="http://schemas.openxmlformats.org/officeDocument/2006/relationships/hyperlink" Target="https://doi.org/10.1108/IMCS-08-2013-0057" TargetMode="External"/><Relationship Id="rId2" Type="http://schemas.openxmlformats.org/officeDocument/2006/relationships/hyperlink" Target="https://doi.org/10.1016/j.jisa.2018.11.003" TargetMode="External"/><Relationship Id="rId1" Type="http://schemas.openxmlformats.org/officeDocument/2006/relationships/slideLayout" Target="../slideLayouts/slideLayout2.xml"/><Relationship Id="rId6" Type="http://schemas.openxmlformats.org/officeDocument/2006/relationships/hyperlink" Target="https://doi.org/10.1108/ICS-12-2016-0095" TargetMode="External"/><Relationship Id="rId5" Type="http://schemas.openxmlformats.org/officeDocument/2006/relationships/hyperlink" Target="https://doi.org/10.1016/j.cose.2021.102387" TargetMode="External"/><Relationship Id="rId4" Type="http://schemas.openxmlformats.org/officeDocument/2006/relationships/hyperlink" Target="https://doi.org/10.1007/978-3-319-20376-8_39"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doi.org/10.1080/08874417.2018.143299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First Paper</a:t>
            </a:r>
          </a:p>
        </p:txBody>
      </p:sp>
      <p:sp>
        <p:nvSpPr>
          <p:cNvPr id="3" name="Subtitle 2"/>
          <p:cNvSpPr>
            <a:spLocks noGrp="1"/>
          </p:cNvSpPr>
          <p:nvPr>
            <p:ph type="subTitle" idx="1"/>
          </p:nvPr>
        </p:nvSpPr>
        <p:spPr/>
        <p:txBody>
          <a:bodyPr/>
          <a:lstStyle/>
          <a:p>
            <a:r>
              <a:rPr lang="en-US" dirty="0"/>
              <a:t>Sept 16th</a:t>
            </a:r>
          </a:p>
        </p:txBody>
      </p:sp>
    </p:spTree>
    <p:extLst>
      <p:ext uri="{BB962C8B-B14F-4D97-AF65-F5344CB8AC3E}">
        <p14:creationId xmlns:p14="http://schemas.microsoft.com/office/powerpoint/2010/main" val="2773434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Locus of Existing Information Security Culture (ISC) research</a:t>
            </a:r>
          </a:p>
        </p:txBody>
      </p:sp>
      <p:sp>
        <p:nvSpPr>
          <p:cNvPr id="3" name="Content Placeholder 2"/>
          <p:cNvSpPr>
            <a:spLocks noGrp="1"/>
          </p:cNvSpPr>
          <p:nvPr>
            <p:ph idx="1"/>
          </p:nvPr>
        </p:nvSpPr>
        <p:spPr/>
        <p:txBody>
          <a:bodyPr>
            <a:noAutofit/>
          </a:bodyPr>
          <a:lstStyle/>
          <a:p>
            <a:pPr algn="just"/>
            <a:r>
              <a:rPr lang="en-US" sz="1400" dirty="0">
                <a:effectLst/>
                <a:highlight>
                  <a:srgbClr val="FFFF00"/>
                </a:highlight>
              </a:rPr>
              <a:t>Nasir, A., </a:t>
            </a:r>
            <a:r>
              <a:rPr lang="en-US" sz="1400" dirty="0" err="1">
                <a:effectLst/>
                <a:highlight>
                  <a:srgbClr val="FFFF00"/>
                </a:highlight>
              </a:rPr>
              <a:t>Arshah</a:t>
            </a:r>
            <a:r>
              <a:rPr lang="en-US" sz="1400" dirty="0">
                <a:effectLst/>
                <a:highlight>
                  <a:srgbClr val="FFFF00"/>
                </a:highlight>
              </a:rPr>
              <a:t>, R. A., Hamid, M. R. A., &amp; </a:t>
            </a:r>
            <a:r>
              <a:rPr lang="en-US" sz="1400" dirty="0" err="1">
                <a:effectLst/>
                <a:highlight>
                  <a:srgbClr val="FFFF00"/>
                </a:highlight>
              </a:rPr>
              <a:t>Fahmy</a:t>
            </a:r>
            <a:r>
              <a:rPr lang="en-US" sz="1400" dirty="0">
                <a:effectLst/>
                <a:highlight>
                  <a:srgbClr val="FFFF00"/>
                </a:highlight>
              </a:rPr>
              <a:t>, S. (2019). An analysis on the dimensions of information security culture concept: A review. </a:t>
            </a:r>
            <a:r>
              <a:rPr lang="en-US" sz="1400" i="1" dirty="0">
                <a:effectLst/>
                <a:highlight>
                  <a:srgbClr val="FFFF00"/>
                </a:highlight>
              </a:rPr>
              <a:t>Journal of Information Security and Applications</a:t>
            </a:r>
            <a:r>
              <a:rPr lang="en-US" sz="1400" dirty="0">
                <a:effectLst/>
                <a:highlight>
                  <a:srgbClr val="FFFF00"/>
                </a:highlight>
              </a:rPr>
              <a:t>, </a:t>
            </a:r>
            <a:r>
              <a:rPr lang="en-US" sz="1400" i="1" dirty="0">
                <a:effectLst/>
                <a:highlight>
                  <a:srgbClr val="FFFF00"/>
                </a:highlight>
              </a:rPr>
              <a:t>44</a:t>
            </a:r>
            <a:r>
              <a:rPr lang="en-US" sz="1400" dirty="0">
                <a:effectLst/>
                <a:highlight>
                  <a:srgbClr val="FFFF00"/>
                </a:highlight>
              </a:rPr>
              <a:t>, 12–22. </a:t>
            </a:r>
            <a:r>
              <a:rPr lang="en-US" sz="1400" dirty="0">
                <a:effectLst/>
                <a:highlight>
                  <a:srgbClr val="FFFF00"/>
                </a:highlight>
                <a:hlinkClick r:id="rId2"/>
              </a:rPr>
              <a:t>https://doi.org/10.1016/j.jisa.2018.11.003</a:t>
            </a:r>
            <a:endParaRPr lang="en-US" sz="1400" dirty="0">
              <a:effectLst/>
              <a:highlight>
                <a:srgbClr val="FFFF00"/>
              </a:highlight>
            </a:endParaRPr>
          </a:p>
          <a:p>
            <a:pPr algn="just"/>
            <a:r>
              <a:rPr lang="en-US" sz="1400" dirty="0">
                <a:effectLst/>
                <a:highlight>
                  <a:srgbClr val="FFFF00"/>
                </a:highlight>
              </a:rPr>
              <a:t>da </a:t>
            </a:r>
            <a:r>
              <a:rPr lang="en-US" sz="1400" dirty="0" err="1">
                <a:effectLst/>
                <a:highlight>
                  <a:srgbClr val="FFFF00"/>
                </a:highlight>
              </a:rPr>
              <a:t>Veiga</a:t>
            </a:r>
            <a:r>
              <a:rPr lang="en-US" sz="1400" dirty="0">
                <a:effectLst/>
                <a:highlight>
                  <a:srgbClr val="FFFF00"/>
                </a:highlight>
              </a:rPr>
              <a:t>, A., </a:t>
            </a:r>
            <a:r>
              <a:rPr lang="en-US" sz="1400" dirty="0" err="1">
                <a:effectLst/>
                <a:highlight>
                  <a:srgbClr val="FFFF00"/>
                </a:highlight>
              </a:rPr>
              <a:t>Astakhova</a:t>
            </a:r>
            <a:r>
              <a:rPr lang="en-US" sz="1400" dirty="0">
                <a:effectLst/>
                <a:highlight>
                  <a:srgbClr val="FFFF00"/>
                </a:highlight>
              </a:rPr>
              <a:t>, L. V., Botha, A., &amp; </a:t>
            </a:r>
            <a:r>
              <a:rPr lang="en-US" sz="1400" dirty="0" err="1">
                <a:effectLst/>
                <a:highlight>
                  <a:srgbClr val="FFFF00"/>
                </a:highlight>
              </a:rPr>
              <a:t>Herselman</a:t>
            </a:r>
            <a:r>
              <a:rPr lang="en-US" sz="1400" dirty="0">
                <a:effectLst/>
                <a:highlight>
                  <a:srgbClr val="FFFF00"/>
                </a:highlight>
              </a:rPr>
              <a:t>, M. (2020). Defining organisational information security culture—Perspectives from academia and industry. </a:t>
            </a:r>
            <a:r>
              <a:rPr lang="en-US" sz="1400" i="1" dirty="0">
                <a:effectLst/>
                <a:highlight>
                  <a:srgbClr val="FFFF00"/>
                </a:highlight>
              </a:rPr>
              <a:t>Computers &amp; Security</a:t>
            </a:r>
            <a:r>
              <a:rPr lang="en-US" sz="1400" dirty="0">
                <a:effectLst/>
                <a:highlight>
                  <a:srgbClr val="FFFF00"/>
                </a:highlight>
              </a:rPr>
              <a:t>, </a:t>
            </a:r>
            <a:r>
              <a:rPr lang="en-US" sz="1400" i="1" dirty="0">
                <a:effectLst/>
                <a:highlight>
                  <a:srgbClr val="FFFF00"/>
                </a:highlight>
              </a:rPr>
              <a:t>92</a:t>
            </a:r>
            <a:r>
              <a:rPr lang="en-US" sz="1400" dirty="0">
                <a:effectLst/>
                <a:highlight>
                  <a:srgbClr val="FFFF00"/>
                </a:highlight>
              </a:rPr>
              <a:t>, 101713. </a:t>
            </a:r>
            <a:r>
              <a:rPr lang="en-US" sz="1400" dirty="0">
                <a:effectLst/>
                <a:highlight>
                  <a:srgbClr val="FFFF00"/>
                </a:highlight>
                <a:hlinkClick r:id="rId3"/>
              </a:rPr>
              <a:t>https://doi.org/10.1016/j.cose.2020.101713</a:t>
            </a:r>
            <a:endParaRPr lang="en-US" sz="1400" dirty="0">
              <a:effectLst/>
              <a:highlight>
                <a:srgbClr val="FFFF00"/>
              </a:highlight>
            </a:endParaRPr>
          </a:p>
          <a:p>
            <a:pPr algn="just"/>
            <a:r>
              <a:rPr lang="en-US" sz="1400" dirty="0" err="1">
                <a:effectLst/>
              </a:rPr>
              <a:t>Sherif</a:t>
            </a:r>
            <a:r>
              <a:rPr lang="en-US" sz="1400" dirty="0">
                <a:effectLst/>
              </a:rPr>
              <a:t>, E., </a:t>
            </a:r>
            <a:r>
              <a:rPr lang="en-US" sz="1400" dirty="0" err="1">
                <a:effectLst/>
              </a:rPr>
              <a:t>Furnell</a:t>
            </a:r>
            <a:r>
              <a:rPr lang="en-US" sz="1400" dirty="0">
                <a:effectLst/>
              </a:rPr>
              <a:t>, S., &amp; Clarke, N. (2015). An Identification of Variables Influencing the Establishment of Information Security Culture. In T. </a:t>
            </a:r>
            <a:r>
              <a:rPr lang="en-US" sz="1400" dirty="0" err="1">
                <a:effectLst/>
              </a:rPr>
              <a:t>Tryfonas</a:t>
            </a:r>
            <a:r>
              <a:rPr lang="en-US" sz="1400" dirty="0">
                <a:effectLst/>
              </a:rPr>
              <a:t> &amp; I. </a:t>
            </a:r>
            <a:r>
              <a:rPr lang="en-US" sz="1400" dirty="0" err="1">
                <a:effectLst/>
              </a:rPr>
              <a:t>Askoxylakis</a:t>
            </a:r>
            <a:r>
              <a:rPr lang="en-US" sz="1400" dirty="0">
                <a:effectLst/>
              </a:rPr>
              <a:t> (Eds.), </a:t>
            </a:r>
            <a:r>
              <a:rPr lang="en-US" sz="1400" i="1" dirty="0">
                <a:effectLst/>
              </a:rPr>
              <a:t>Human Aspects of Information Security, Privacy, and Trust</a:t>
            </a:r>
            <a:r>
              <a:rPr lang="en-US" sz="1400" dirty="0">
                <a:effectLst/>
              </a:rPr>
              <a:t> (Vol. 9190, pp. 436–448). Springer International Publishing. </a:t>
            </a:r>
            <a:r>
              <a:rPr lang="en-US" sz="1400" dirty="0">
                <a:effectLst/>
                <a:hlinkClick r:id="rId4"/>
              </a:rPr>
              <a:t>https://doi.org/10.1007/978-3-319-20376-8_39</a:t>
            </a:r>
            <a:endParaRPr lang="en-US" sz="1400" dirty="0">
              <a:effectLst/>
            </a:endParaRPr>
          </a:p>
          <a:p>
            <a:pPr algn="just"/>
            <a:r>
              <a:rPr lang="en-US" sz="1400" dirty="0">
                <a:effectLst/>
                <a:highlight>
                  <a:srgbClr val="FFFF00"/>
                </a:highlight>
              </a:rPr>
              <a:t>Uchendu, B., Nurse, J. R. C., </a:t>
            </a:r>
            <a:r>
              <a:rPr lang="en-US" sz="1400" dirty="0" err="1">
                <a:effectLst/>
                <a:highlight>
                  <a:srgbClr val="FFFF00"/>
                </a:highlight>
              </a:rPr>
              <a:t>Bada</a:t>
            </a:r>
            <a:r>
              <a:rPr lang="en-US" sz="1400" dirty="0">
                <a:effectLst/>
                <a:highlight>
                  <a:srgbClr val="FFFF00"/>
                </a:highlight>
              </a:rPr>
              <a:t>, M., &amp; </a:t>
            </a:r>
            <a:r>
              <a:rPr lang="en-US" sz="1400" dirty="0" err="1">
                <a:effectLst/>
                <a:highlight>
                  <a:srgbClr val="FFFF00"/>
                </a:highlight>
              </a:rPr>
              <a:t>Furnell</a:t>
            </a:r>
            <a:r>
              <a:rPr lang="en-US" sz="1400" dirty="0">
                <a:effectLst/>
                <a:highlight>
                  <a:srgbClr val="FFFF00"/>
                </a:highlight>
              </a:rPr>
              <a:t>, S. (2021). Developing a cyber security culture: Current practices and future needs. </a:t>
            </a:r>
            <a:r>
              <a:rPr lang="en-US" sz="1400" i="1" dirty="0">
                <a:effectLst/>
                <a:highlight>
                  <a:srgbClr val="FFFF00"/>
                </a:highlight>
              </a:rPr>
              <a:t>Computers &amp; Security</a:t>
            </a:r>
            <a:r>
              <a:rPr lang="en-US" sz="1400" dirty="0">
                <a:effectLst/>
                <a:highlight>
                  <a:srgbClr val="FFFF00"/>
                </a:highlight>
              </a:rPr>
              <a:t>, </a:t>
            </a:r>
            <a:r>
              <a:rPr lang="en-US" sz="1400" i="1" dirty="0">
                <a:effectLst/>
                <a:highlight>
                  <a:srgbClr val="FFFF00"/>
                </a:highlight>
              </a:rPr>
              <a:t>109</a:t>
            </a:r>
            <a:r>
              <a:rPr lang="en-US" sz="1400" dirty="0">
                <a:effectLst/>
                <a:highlight>
                  <a:srgbClr val="FFFF00"/>
                </a:highlight>
              </a:rPr>
              <a:t>, 102387. </a:t>
            </a:r>
            <a:r>
              <a:rPr lang="en-US" sz="1400" dirty="0">
                <a:effectLst/>
                <a:highlight>
                  <a:srgbClr val="FFFF00"/>
                </a:highlight>
                <a:hlinkClick r:id="rId5"/>
              </a:rPr>
              <a:t>https://doi.org/10.1016/j.cose.2021.102387</a:t>
            </a:r>
            <a:endParaRPr lang="en-US" sz="1400" dirty="0">
              <a:highlight>
                <a:srgbClr val="FFFF00"/>
              </a:highlight>
            </a:endParaRPr>
          </a:p>
          <a:p>
            <a:pPr algn="just"/>
            <a:r>
              <a:rPr lang="en-US" sz="1400" dirty="0"/>
              <a:t>Tolah, A., Furnell, S. M., &amp; </a:t>
            </a:r>
            <a:r>
              <a:rPr lang="en-US" sz="1400" dirty="0" err="1"/>
              <a:t>Papadaki</a:t>
            </a:r>
            <a:r>
              <a:rPr lang="en-US" sz="1400" dirty="0"/>
              <a:t>, M. (2017). </a:t>
            </a:r>
            <a:r>
              <a:rPr lang="en-US" sz="1400" i="1" dirty="0"/>
              <a:t>A Comprehensive Framework for Cultivating and Assessing Information Security Culture</a:t>
            </a:r>
            <a:r>
              <a:rPr lang="en-US" sz="1400" dirty="0"/>
              <a:t>. 14.</a:t>
            </a:r>
            <a:endParaRPr lang="en-US" sz="1400" dirty="0">
              <a:effectLst/>
            </a:endParaRPr>
          </a:p>
          <a:p>
            <a:pPr algn="just"/>
            <a:r>
              <a:rPr lang="en-US" sz="1400" dirty="0">
                <a:effectLst/>
              </a:rPr>
              <a:t>Nel, F., &amp; </a:t>
            </a:r>
            <a:r>
              <a:rPr lang="en-US" sz="1400" dirty="0" err="1">
                <a:effectLst/>
              </a:rPr>
              <a:t>Drevin</a:t>
            </a:r>
            <a:r>
              <a:rPr lang="en-US" sz="1400" dirty="0">
                <a:effectLst/>
              </a:rPr>
              <a:t>, L. (2019). Key elements of an information security culture in organisations. </a:t>
            </a:r>
            <a:r>
              <a:rPr lang="en-US" sz="1400" i="1" dirty="0">
                <a:effectLst/>
              </a:rPr>
              <a:t>Information &amp; Computer Security</a:t>
            </a:r>
            <a:r>
              <a:rPr lang="en-US" sz="1400" dirty="0">
                <a:effectLst/>
              </a:rPr>
              <a:t>, </a:t>
            </a:r>
            <a:r>
              <a:rPr lang="en-US" sz="1400" i="1" dirty="0">
                <a:effectLst/>
              </a:rPr>
              <a:t>27</a:t>
            </a:r>
            <a:r>
              <a:rPr lang="en-US" sz="1400" dirty="0">
                <a:effectLst/>
              </a:rPr>
              <a:t>(2), 146–164. </a:t>
            </a:r>
            <a:r>
              <a:rPr lang="en-US" sz="1400" dirty="0">
                <a:effectLst/>
                <a:hlinkClick r:id="rId6"/>
              </a:rPr>
              <a:t>https://doi.org/10.1108/ICS-12-2016-0095</a:t>
            </a:r>
            <a:endParaRPr lang="en-US" sz="1400" dirty="0">
              <a:effectLst/>
            </a:endParaRPr>
          </a:p>
          <a:p>
            <a:pPr algn="just"/>
            <a:r>
              <a:rPr lang="en-US" sz="1400" dirty="0">
                <a:effectLst/>
              </a:rPr>
              <a:t>D’Arcy, J., &amp; Greene, G. (2014). Security culture and the employment relationship as drivers of employees’ security compliance. </a:t>
            </a:r>
            <a:r>
              <a:rPr lang="en-US" sz="1400" i="1" dirty="0">
                <a:effectLst/>
              </a:rPr>
              <a:t>Information Management &amp; Computer Security</a:t>
            </a:r>
            <a:r>
              <a:rPr lang="en-US" sz="1400" dirty="0">
                <a:effectLst/>
              </a:rPr>
              <a:t>, </a:t>
            </a:r>
            <a:r>
              <a:rPr lang="en-US" sz="1400" i="1" dirty="0">
                <a:effectLst/>
              </a:rPr>
              <a:t>22</a:t>
            </a:r>
            <a:r>
              <a:rPr lang="en-US" sz="1400" dirty="0">
                <a:effectLst/>
              </a:rPr>
              <a:t>(5), 474–489. </a:t>
            </a:r>
            <a:r>
              <a:rPr lang="en-US" sz="1400" dirty="0">
                <a:effectLst/>
                <a:hlinkClick r:id="rId7"/>
              </a:rPr>
              <a:t>https://doi.org/10.1108/IMCS-08-2013-0057</a:t>
            </a:r>
            <a:endParaRPr lang="en-US" sz="1400" dirty="0">
              <a:effectLst/>
            </a:endParaRPr>
          </a:p>
          <a:p>
            <a:pPr algn="just"/>
            <a:endParaRPr lang="en-US" sz="1400" dirty="0">
              <a:effectLst/>
            </a:endParaRPr>
          </a:p>
          <a:p>
            <a:pPr algn="just"/>
            <a:endParaRPr lang="en-US" sz="1400" dirty="0">
              <a:effectLst/>
            </a:endParaRPr>
          </a:p>
        </p:txBody>
      </p:sp>
    </p:spTree>
    <p:extLst>
      <p:ext uri="{BB962C8B-B14F-4D97-AF65-F5344CB8AC3E}">
        <p14:creationId xmlns:p14="http://schemas.microsoft.com/office/powerpoint/2010/main" val="963209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Information Security Culture research in HEIs.</a:t>
            </a:r>
          </a:p>
        </p:txBody>
      </p:sp>
      <p:sp>
        <p:nvSpPr>
          <p:cNvPr id="3" name="Content Placeholder 2"/>
          <p:cNvSpPr>
            <a:spLocks noGrp="1"/>
          </p:cNvSpPr>
          <p:nvPr>
            <p:ph idx="1"/>
          </p:nvPr>
        </p:nvSpPr>
        <p:spPr/>
        <p:txBody>
          <a:bodyPr/>
          <a:lstStyle/>
          <a:p>
            <a:pPr algn="just"/>
            <a:r>
              <a:rPr lang="en-US" dirty="0" err="1">
                <a:effectLst/>
              </a:rPr>
              <a:t>Hina</a:t>
            </a:r>
            <a:r>
              <a:rPr lang="en-US" dirty="0">
                <a:effectLst/>
              </a:rPr>
              <a:t>, S., &amp; Dominic, P. D. D. (2020). Information security policies’ compliance: A perspective for higher education institutions. </a:t>
            </a:r>
            <a:r>
              <a:rPr lang="en-US" i="1" dirty="0">
                <a:effectLst/>
              </a:rPr>
              <a:t>Journal of Computer Information Systems</a:t>
            </a:r>
            <a:r>
              <a:rPr lang="en-US" dirty="0">
                <a:effectLst/>
              </a:rPr>
              <a:t>, </a:t>
            </a:r>
            <a:r>
              <a:rPr lang="en-US" i="1" dirty="0">
                <a:effectLst/>
              </a:rPr>
              <a:t>60</a:t>
            </a:r>
            <a:r>
              <a:rPr lang="en-US" dirty="0">
                <a:effectLst/>
              </a:rPr>
              <a:t>(3), 201–211. </a:t>
            </a:r>
            <a:r>
              <a:rPr lang="en-US" dirty="0">
                <a:effectLst/>
                <a:hlinkClick r:id="rId2"/>
              </a:rPr>
              <a:t>https://doi.org/10.1080/08874417.2018.1432996</a:t>
            </a:r>
            <a:endParaRPr lang="en-US" dirty="0">
              <a:effectLst/>
            </a:endParaRPr>
          </a:p>
          <a:p>
            <a:pPr algn="just"/>
            <a:r>
              <a:rPr lang="en-US"/>
              <a:t>Any others??</a:t>
            </a:r>
            <a:endParaRPr lang="en-US">
              <a:effectLst/>
            </a:endParaRPr>
          </a:p>
          <a:p>
            <a:pPr algn="just"/>
            <a:endParaRPr lang="en-US" dirty="0">
              <a:effectLst/>
            </a:endParaRPr>
          </a:p>
          <a:p>
            <a:pPr algn="just"/>
            <a:endParaRPr lang="en-US" dirty="0"/>
          </a:p>
        </p:txBody>
      </p:sp>
    </p:spTree>
    <p:extLst>
      <p:ext uri="{BB962C8B-B14F-4D97-AF65-F5344CB8AC3E}">
        <p14:creationId xmlns:p14="http://schemas.microsoft.com/office/powerpoint/2010/main" val="1676857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dirty="0"/>
              <a:t>Introduction</a:t>
            </a:r>
          </a:p>
        </p:txBody>
      </p:sp>
    </p:spTree>
    <p:extLst>
      <p:ext uri="{BB962C8B-B14F-4D97-AF65-F5344CB8AC3E}">
        <p14:creationId xmlns:p14="http://schemas.microsoft.com/office/powerpoint/2010/main" val="1163829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research</a:t>
            </a:r>
          </a:p>
        </p:txBody>
      </p:sp>
      <p:sp>
        <p:nvSpPr>
          <p:cNvPr id="3" name="Content Placeholder 2"/>
          <p:cNvSpPr>
            <a:spLocks noGrp="1"/>
          </p:cNvSpPr>
          <p:nvPr>
            <p:ph idx="1"/>
          </p:nvPr>
        </p:nvSpPr>
        <p:spPr/>
        <p:txBody>
          <a:bodyPr>
            <a:normAutofit lnSpcReduction="10000"/>
          </a:bodyPr>
          <a:lstStyle/>
          <a:p>
            <a:pPr algn="just"/>
            <a:r>
              <a:rPr lang="en-US" sz="2000" dirty="0"/>
              <a:t>The importance of the Information security as a field in the computer science discipline.</a:t>
            </a:r>
          </a:p>
          <a:p>
            <a:pPr algn="just"/>
            <a:r>
              <a:rPr lang="en-US" sz="2000" dirty="0"/>
              <a:t>Information security remains one of the most critical challenges for all organisations worldwide. As technology advances and its use in organisations grows, the need to protect information as an asset and mitigate risks is more critical than ever.</a:t>
            </a:r>
          </a:p>
          <a:p>
            <a:pPr algn="just"/>
            <a:r>
              <a:rPr lang="en-US" sz="2000" dirty="0"/>
              <a:t>The Recent security threats worldwide/ UK and Saudi Arabia</a:t>
            </a:r>
          </a:p>
          <a:p>
            <a:pPr algn="just"/>
            <a:r>
              <a:rPr lang="en-US" sz="2000" dirty="0"/>
              <a:t>The Recent security threats in HEIs/ / UK and Saudi Arabia.</a:t>
            </a:r>
          </a:p>
          <a:p>
            <a:pPr algn="just"/>
            <a:r>
              <a:rPr lang="en-US" sz="2000" dirty="0"/>
              <a:t>The EY Global Information Security Survey 2018-19 has shown that the riskiest vulnerability in an organization is its human factor.</a:t>
            </a:r>
          </a:p>
          <a:p>
            <a:pPr algn="just"/>
            <a:r>
              <a:rPr lang="en-US" sz="2000" dirty="0"/>
              <a:t>Cultivating an information security culture (ISC) within an organisation to influence employee security </a:t>
            </a:r>
            <a:r>
              <a:rPr lang="en-US" sz="2000" dirty="0" err="1"/>
              <a:t>behaviour</a:t>
            </a:r>
            <a:r>
              <a:rPr lang="en-US" sz="2000" dirty="0"/>
              <a:t> in terms of protecting organisational information has been called by many researchers.</a:t>
            </a:r>
          </a:p>
          <a:p>
            <a:pPr algn="just"/>
            <a:r>
              <a:rPr lang="en-US" sz="2000" dirty="0"/>
              <a:t>The essence of adopting a sound security culture is primarily intended to limit the impact of insider threats.</a:t>
            </a:r>
          </a:p>
        </p:txBody>
      </p:sp>
    </p:spTree>
    <p:extLst>
      <p:ext uri="{BB962C8B-B14F-4D97-AF65-F5344CB8AC3E}">
        <p14:creationId xmlns:p14="http://schemas.microsoft.com/office/powerpoint/2010/main" val="4149403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research</a:t>
            </a:r>
          </a:p>
        </p:txBody>
      </p:sp>
      <p:sp>
        <p:nvSpPr>
          <p:cNvPr id="3" name="Content Placeholder 2"/>
          <p:cNvSpPr>
            <a:spLocks noGrp="1"/>
          </p:cNvSpPr>
          <p:nvPr>
            <p:ph idx="1"/>
          </p:nvPr>
        </p:nvSpPr>
        <p:spPr/>
        <p:txBody>
          <a:bodyPr>
            <a:normAutofit/>
          </a:bodyPr>
          <a:lstStyle/>
          <a:p>
            <a:pPr algn="just"/>
            <a:r>
              <a:rPr lang="en-US" sz="2000" dirty="0"/>
              <a:t>Connolly and Lang study, has indicated that organizational culture, values, and norms have an influence on employee security </a:t>
            </a:r>
            <a:r>
              <a:rPr lang="en-US" sz="2000" dirty="0" err="1"/>
              <a:t>behaviours</a:t>
            </a:r>
            <a:r>
              <a:rPr lang="en-US" sz="2000" dirty="0"/>
              <a:t> in an organizational setting(Connolly, Lang, et al.  2017).</a:t>
            </a:r>
          </a:p>
          <a:p>
            <a:pPr algn="just"/>
            <a:r>
              <a:rPr lang="en-AU" sz="2000" dirty="0"/>
              <a:t>The interactions and influences of the organisational culture on security culture play a significant role in an organisation's information security (Tang et al., 2016).</a:t>
            </a:r>
            <a:endParaRPr lang="en-US" sz="2000" dirty="0"/>
          </a:p>
          <a:p>
            <a:pPr algn="just"/>
            <a:r>
              <a:rPr lang="en-US" sz="2000" dirty="0"/>
              <a:t>Understanding the aspects that promote the information security culture (ISC) within higher education institutions(HEIs) will give management a way to apply appropriate security management practices.</a:t>
            </a:r>
          </a:p>
          <a:p>
            <a:pPr algn="just"/>
            <a:endParaRPr lang="en-US" sz="2000" dirty="0"/>
          </a:p>
          <a:p>
            <a:pPr algn="just"/>
            <a:endParaRPr lang="en-US" sz="2000" dirty="0"/>
          </a:p>
        </p:txBody>
      </p:sp>
    </p:spTree>
    <p:extLst>
      <p:ext uri="{BB962C8B-B14F-4D97-AF65-F5344CB8AC3E}">
        <p14:creationId xmlns:p14="http://schemas.microsoft.com/office/powerpoint/2010/main" val="4149403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dirty="0"/>
              <a:t>Background</a:t>
            </a:r>
          </a:p>
        </p:txBody>
      </p:sp>
    </p:spTree>
    <p:extLst>
      <p:ext uri="{BB962C8B-B14F-4D97-AF65-F5344CB8AC3E}">
        <p14:creationId xmlns:p14="http://schemas.microsoft.com/office/powerpoint/2010/main" val="1643608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Higher Education industry</a:t>
            </a:r>
          </a:p>
        </p:txBody>
      </p:sp>
      <p:sp>
        <p:nvSpPr>
          <p:cNvPr id="3" name="Content Placeholder 2"/>
          <p:cNvSpPr>
            <a:spLocks noGrp="1"/>
          </p:cNvSpPr>
          <p:nvPr>
            <p:ph idx="1"/>
          </p:nvPr>
        </p:nvSpPr>
        <p:spPr/>
        <p:txBody>
          <a:bodyPr/>
          <a:lstStyle/>
          <a:p>
            <a:r>
              <a:rPr lang="en-US" dirty="0"/>
              <a:t>The open nature of the HEIs.</a:t>
            </a:r>
          </a:p>
          <a:p>
            <a:pPr algn="just"/>
            <a:r>
              <a:rPr lang="en-US" dirty="0"/>
              <a:t>The Recent security threats worldwide/ UK and Saudi Arabia</a:t>
            </a:r>
          </a:p>
          <a:p>
            <a:pPr algn="just"/>
            <a:r>
              <a:rPr lang="en-US" dirty="0"/>
              <a:t>The Recent security threats in HEIs/ UK and Saudi Arabia.</a:t>
            </a:r>
          </a:p>
          <a:p>
            <a:endParaRPr lang="en-US" dirty="0"/>
          </a:p>
        </p:txBody>
      </p:sp>
    </p:spTree>
    <p:extLst>
      <p:ext uri="{BB962C8B-B14F-4D97-AF65-F5344CB8AC3E}">
        <p14:creationId xmlns:p14="http://schemas.microsoft.com/office/powerpoint/2010/main" val="673331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Culture (OC)</a:t>
            </a:r>
          </a:p>
        </p:txBody>
      </p:sp>
      <p:sp>
        <p:nvSpPr>
          <p:cNvPr id="3" name="Content Placeholder 2"/>
          <p:cNvSpPr>
            <a:spLocks noGrp="1"/>
          </p:cNvSpPr>
          <p:nvPr>
            <p:ph idx="1"/>
          </p:nvPr>
        </p:nvSpPr>
        <p:spPr/>
        <p:txBody>
          <a:bodyPr>
            <a:normAutofit/>
          </a:bodyPr>
          <a:lstStyle/>
          <a:p>
            <a:r>
              <a:rPr lang="en-US" dirty="0"/>
              <a:t>Definition.</a:t>
            </a:r>
          </a:p>
          <a:p>
            <a:r>
              <a:rPr lang="en-US" dirty="0"/>
              <a:t>Organizational Culture Models.</a:t>
            </a:r>
          </a:p>
          <a:p>
            <a:pPr lvl="1"/>
            <a:r>
              <a:rPr lang="en-US" dirty="0"/>
              <a:t>The Schein's Model of Organizational Culture</a:t>
            </a:r>
          </a:p>
          <a:p>
            <a:pPr lvl="2"/>
            <a:r>
              <a:rPr lang="en-US" dirty="0"/>
              <a:t>It is oft-used within research on information security and organisational culture.</a:t>
            </a:r>
          </a:p>
          <a:p>
            <a:pPr lvl="1"/>
            <a:r>
              <a:rPr lang="en-US" dirty="0"/>
              <a:t>The Competing values framework (CVF).</a:t>
            </a:r>
          </a:p>
          <a:p>
            <a:pPr lvl="2"/>
            <a:r>
              <a:rPr lang="en-US" dirty="0"/>
              <a:t>Another model is the (CVF) which defines the organisational culture as having four fundamental orientations (Quinn et al., 1991).</a:t>
            </a:r>
          </a:p>
          <a:p>
            <a:pPr lvl="2"/>
            <a:r>
              <a:rPr lang="en-US" dirty="0"/>
              <a:t>The four cultural types: Clan/Adhocracy/Hierarchy/ Market.</a:t>
            </a:r>
            <a:endParaRPr lang="ar-SA" dirty="0"/>
          </a:p>
          <a:p>
            <a:pPr lvl="2"/>
            <a:r>
              <a:rPr lang="en-US" dirty="0"/>
              <a:t>This framework is most commonly utilized in organizational culture research in HEIs (</a:t>
            </a:r>
            <a:r>
              <a:rPr lang="en-US" dirty="0" err="1"/>
              <a:t>Gaus</a:t>
            </a:r>
            <a:r>
              <a:rPr lang="en-US" dirty="0"/>
              <a:t> et al., 2019).</a:t>
            </a:r>
          </a:p>
          <a:p>
            <a:pPr lvl="2"/>
            <a:r>
              <a:rPr lang="en-US" dirty="0"/>
              <a:t>It is a values-based theoretical model to understand and evaluate OC.</a:t>
            </a:r>
            <a:endParaRPr lang="ar-SA" dirty="0"/>
          </a:p>
        </p:txBody>
      </p:sp>
    </p:spTree>
    <p:extLst>
      <p:ext uri="{BB962C8B-B14F-4D97-AF65-F5344CB8AC3E}">
        <p14:creationId xmlns:p14="http://schemas.microsoft.com/office/powerpoint/2010/main" val="1572231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Culture (OC)</a:t>
            </a:r>
          </a:p>
        </p:txBody>
      </p:sp>
      <p:sp>
        <p:nvSpPr>
          <p:cNvPr id="3" name="Content Placeholder 2"/>
          <p:cNvSpPr>
            <a:spLocks noGrp="1"/>
          </p:cNvSpPr>
          <p:nvPr>
            <p:ph idx="1"/>
          </p:nvPr>
        </p:nvSpPr>
        <p:spPr/>
        <p:txBody>
          <a:bodyPr>
            <a:normAutofit/>
          </a:bodyPr>
          <a:lstStyle/>
          <a:p>
            <a:pPr lvl="2"/>
            <a:r>
              <a:rPr lang="en-US" dirty="0"/>
              <a:t>D’Arcy and Green (2014) take an instrumental view on culture, i.e., culture is something the </a:t>
            </a:r>
            <a:r>
              <a:rPr lang="en-US" dirty="0" err="1"/>
              <a:t>organisation</a:t>
            </a:r>
            <a:r>
              <a:rPr lang="en-US" dirty="0"/>
              <a:t> “has”, which can be </a:t>
            </a:r>
            <a:r>
              <a:rPr lang="en-US" dirty="0" err="1"/>
              <a:t>utilised</a:t>
            </a:r>
            <a:r>
              <a:rPr lang="en-US" dirty="0"/>
              <a:t> as an instrument or variable to shape the collective </a:t>
            </a:r>
            <a:r>
              <a:rPr lang="en-US" dirty="0" err="1"/>
              <a:t>behaviour</a:t>
            </a:r>
            <a:r>
              <a:rPr lang="en-US" dirty="0"/>
              <a:t> of employees. The CVF adopts a similar philosophical assumption on the nature of organisational culture.</a:t>
            </a:r>
          </a:p>
          <a:p>
            <a:pPr lvl="2" algn="just"/>
            <a:r>
              <a:rPr lang="en-US" dirty="0"/>
              <a:t>The study will use the competing values model (CVM) to understand the range of organizational values that affects the cultivation of the security culture.</a:t>
            </a:r>
          </a:p>
          <a:p>
            <a:pPr lvl="2" algn="just"/>
            <a:r>
              <a:rPr lang="en-US" dirty="0"/>
              <a:t>Because values are the forces that decide what </a:t>
            </a:r>
            <a:r>
              <a:rPr lang="en-US" dirty="0" err="1"/>
              <a:t>behaviours</a:t>
            </a:r>
            <a:r>
              <a:rPr lang="en-US" dirty="0"/>
              <a:t> are acceptable in an organisation, the level of this security culture will vary based on how employees view their </a:t>
            </a:r>
            <a:r>
              <a:rPr lang="en-US" dirty="0" err="1"/>
              <a:t>organisation's</a:t>
            </a:r>
            <a:r>
              <a:rPr lang="en-US" dirty="0"/>
              <a:t> cultural values. </a:t>
            </a:r>
          </a:p>
          <a:p>
            <a:pPr lvl="2" algn="just"/>
            <a:r>
              <a:rPr lang="en-US" dirty="0"/>
              <a:t>Employees have different perspective on their organisational cultures, which are shaped upon their experiences.</a:t>
            </a:r>
          </a:p>
          <a:p>
            <a:pPr lvl="2"/>
            <a:endParaRPr lang="en-US" dirty="0"/>
          </a:p>
        </p:txBody>
      </p:sp>
    </p:spTree>
    <p:extLst>
      <p:ext uri="{BB962C8B-B14F-4D97-AF65-F5344CB8AC3E}">
        <p14:creationId xmlns:p14="http://schemas.microsoft.com/office/powerpoint/2010/main" val="1572231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Security Culture</a:t>
            </a:r>
          </a:p>
        </p:txBody>
      </p:sp>
      <p:sp>
        <p:nvSpPr>
          <p:cNvPr id="3" name="Content Placeholder 2"/>
          <p:cNvSpPr>
            <a:spLocks noGrp="1"/>
          </p:cNvSpPr>
          <p:nvPr>
            <p:ph idx="1"/>
          </p:nvPr>
        </p:nvSpPr>
        <p:spPr/>
        <p:txBody>
          <a:bodyPr>
            <a:normAutofit fontScale="92500" lnSpcReduction="20000"/>
          </a:bodyPr>
          <a:lstStyle/>
          <a:p>
            <a:pPr algn="just"/>
            <a:r>
              <a:rPr lang="en-US" dirty="0"/>
              <a:t>Definition: the information security culture can be defined generally as values, attitudes and assumptions that employees share about information security within the </a:t>
            </a:r>
            <a:r>
              <a:rPr lang="en-US" dirty="0" err="1"/>
              <a:t>organisation</a:t>
            </a:r>
            <a:r>
              <a:rPr lang="en-US" dirty="0"/>
              <a:t> (Chang and Lin, 2007; Da </a:t>
            </a:r>
            <a:r>
              <a:rPr lang="en-US" dirty="0" err="1"/>
              <a:t>Veiga</a:t>
            </a:r>
            <a:r>
              <a:rPr lang="en-US" dirty="0"/>
              <a:t> and </a:t>
            </a:r>
            <a:r>
              <a:rPr lang="en-US" dirty="0" err="1"/>
              <a:t>Eloff</a:t>
            </a:r>
            <a:r>
              <a:rPr lang="en-US" dirty="0"/>
              <a:t>, 2010). This definition is derived from Schein's (2010) organisational culture definition. </a:t>
            </a:r>
          </a:p>
          <a:p>
            <a:pPr algn="just"/>
            <a:r>
              <a:rPr lang="en-US" dirty="0" err="1"/>
              <a:t>Dimentions</a:t>
            </a:r>
            <a:r>
              <a:rPr lang="en-US" dirty="0"/>
              <a:t>/Factors: many Studies such as </a:t>
            </a:r>
            <a:r>
              <a:rPr lang="en-US" dirty="0" err="1"/>
              <a:t>Karlsson</a:t>
            </a:r>
            <a:r>
              <a:rPr lang="en-US" dirty="0"/>
              <a:t> et al. (2015), </a:t>
            </a:r>
            <a:r>
              <a:rPr lang="en-US" dirty="0" err="1"/>
              <a:t>Mahfuth</a:t>
            </a:r>
            <a:r>
              <a:rPr lang="en-US" dirty="0"/>
              <a:t> et al. (2017), Nasir et al. (2019) have reviewed information security culture definitions and frameworks and concluded that there was not a standard definition of information security culture and there is inconsistency in defining factors that conceptualize the ideal information security culture.</a:t>
            </a:r>
          </a:p>
          <a:p>
            <a:pPr algn="just"/>
            <a:r>
              <a:rPr lang="en-US" dirty="0"/>
              <a:t>The inconsistency of ISC conceptualization in the literature indicates no conclusive definition nor a clear set of factors/dimensions for the information security </a:t>
            </a:r>
            <a:r>
              <a:rPr lang="en-US"/>
              <a:t>culture.</a:t>
            </a:r>
            <a:endParaRPr lang="en-US" dirty="0"/>
          </a:p>
        </p:txBody>
      </p:sp>
    </p:spTree>
    <p:extLst>
      <p:ext uri="{BB962C8B-B14F-4D97-AF65-F5344CB8AC3E}">
        <p14:creationId xmlns:p14="http://schemas.microsoft.com/office/powerpoint/2010/main" val="2767937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813</TotalTime>
  <Words>1104</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First Paper</vt:lpstr>
      <vt:lpstr>Introduction</vt:lpstr>
      <vt:lpstr>Overview of the research</vt:lpstr>
      <vt:lpstr>Overview of the research</vt:lpstr>
      <vt:lpstr>Background</vt:lpstr>
      <vt:lpstr>Higher Education industry</vt:lpstr>
      <vt:lpstr>Organizational Culture (OC)</vt:lpstr>
      <vt:lpstr>Organizational Culture (OC)</vt:lpstr>
      <vt:lpstr>Information Security Culture</vt:lpstr>
      <vt:lpstr>Locus of Existing Information Security Culture (ISC) research</vt:lpstr>
      <vt:lpstr>The Information Security Culture research in HEIs.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aldayes</dc:creator>
  <cp:lastModifiedBy>ahmad aldayes</cp:lastModifiedBy>
  <cp:revision>71</cp:revision>
  <dcterms:created xsi:type="dcterms:W3CDTF">2021-09-16T08:43:49Z</dcterms:created>
  <dcterms:modified xsi:type="dcterms:W3CDTF">2021-09-27T08:55:52Z</dcterms:modified>
</cp:coreProperties>
</file>