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4" r:id="rId9"/>
    <p:sldId id="265" r:id="rId10"/>
    <p:sldId id="266"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A5CF"/>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93"/>
    <p:restoredTop sz="94156"/>
  </p:normalViewPr>
  <p:slideViewPr>
    <p:cSldViewPr snapToGrid="0" snapToObjects="1">
      <p:cViewPr varScale="1">
        <p:scale>
          <a:sx n="73" d="100"/>
          <a:sy n="73" d="100"/>
        </p:scale>
        <p:origin x="1216" y="17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333A8E-6200-D84F-811A-EF12DCC5701E}" type="datetimeFigureOut">
              <a:rPr lang="en-US" smtClean="0"/>
              <a:t>9/5/21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127EBF-AA0A-4346-A7E7-A8A2B5182FD3}" type="slidenum">
              <a:rPr lang="en-US" smtClean="0"/>
              <a:t>‹#›</a:t>
            </a:fld>
            <a:endParaRPr lang="en-US" dirty="0"/>
          </a:p>
        </p:txBody>
      </p:sp>
    </p:spTree>
    <p:extLst>
      <p:ext uri="{BB962C8B-B14F-4D97-AF65-F5344CB8AC3E}">
        <p14:creationId xmlns:p14="http://schemas.microsoft.com/office/powerpoint/2010/main" val="604902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1F5EE-661C-E946-87FC-342E22029E6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B3A123D-163C-3C4A-B6D8-C8A38C4EC9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9FB3A97-21B1-2D42-A507-3BA2B2F3B5EF}"/>
              </a:ext>
            </a:extLst>
          </p:cNvPr>
          <p:cNvSpPr>
            <a:spLocks noGrp="1"/>
          </p:cNvSpPr>
          <p:nvPr>
            <p:ph type="dt" sz="half" idx="10"/>
          </p:nvPr>
        </p:nvSpPr>
        <p:spPr/>
        <p:txBody>
          <a:bodyPr/>
          <a:lstStyle/>
          <a:p>
            <a:fld id="{524F1376-7641-B64B-BBED-8CB02182E122}" type="datetimeFigureOut">
              <a:rPr lang="en-US" smtClean="0"/>
              <a:t>9/5/21</a:t>
            </a:fld>
            <a:endParaRPr lang="en-US" dirty="0"/>
          </a:p>
        </p:txBody>
      </p:sp>
      <p:sp>
        <p:nvSpPr>
          <p:cNvPr id="5" name="Footer Placeholder 4">
            <a:extLst>
              <a:ext uri="{FF2B5EF4-FFF2-40B4-BE49-F238E27FC236}">
                <a16:creationId xmlns:a16="http://schemas.microsoft.com/office/drawing/2014/main" id="{80180104-7806-1E4A-BE70-F6C72515121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153024F-A1FC-AD4D-AEC9-5450EC3D085D}"/>
              </a:ext>
            </a:extLst>
          </p:cNvPr>
          <p:cNvSpPr>
            <a:spLocks noGrp="1"/>
          </p:cNvSpPr>
          <p:nvPr>
            <p:ph type="sldNum" sz="quarter" idx="12"/>
          </p:nvPr>
        </p:nvSpPr>
        <p:spPr/>
        <p:txBody>
          <a:bodyPr/>
          <a:lstStyle/>
          <a:p>
            <a:fld id="{E3E81E34-F8DF-6243-9ABC-D350DF8F1AC3}" type="slidenum">
              <a:rPr lang="en-US" smtClean="0"/>
              <a:t>‹#›</a:t>
            </a:fld>
            <a:endParaRPr lang="en-US" dirty="0"/>
          </a:p>
        </p:txBody>
      </p:sp>
    </p:spTree>
    <p:extLst>
      <p:ext uri="{BB962C8B-B14F-4D97-AF65-F5344CB8AC3E}">
        <p14:creationId xmlns:p14="http://schemas.microsoft.com/office/powerpoint/2010/main" val="2271009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81F7F-9EC9-934B-9CAB-FEA2B60396B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F91BA7F-0264-C942-B62E-58C8733884C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4BB0A56-52C0-A544-A72C-6E1B5C8329B8}"/>
              </a:ext>
            </a:extLst>
          </p:cNvPr>
          <p:cNvSpPr>
            <a:spLocks noGrp="1"/>
          </p:cNvSpPr>
          <p:nvPr>
            <p:ph type="dt" sz="half" idx="10"/>
          </p:nvPr>
        </p:nvSpPr>
        <p:spPr/>
        <p:txBody>
          <a:bodyPr/>
          <a:lstStyle/>
          <a:p>
            <a:fld id="{524F1376-7641-B64B-BBED-8CB02182E122}" type="datetimeFigureOut">
              <a:rPr lang="en-US" smtClean="0"/>
              <a:t>9/5/21</a:t>
            </a:fld>
            <a:endParaRPr lang="en-US" dirty="0"/>
          </a:p>
        </p:txBody>
      </p:sp>
      <p:sp>
        <p:nvSpPr>
          <p:cNvPr id="5" name="Footer Placeholder 4">
            <a:extLst>
              <a:ext uri="{FF2B5EF4-FFF2-40B4-BE49-F238E27FC236}">
                <a16:creationId xmlns:a16="http://schemas.microsoft.com/office/drawing/2014/main" id="{CF98306E-DF23-B74B-9409-8F8CC57CC2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0A7A80-E7EA-F844-8A4B-39E466B2A61D}"/>
              </a:ext>
            </a:extLst>
          </p:cNvPr>
          <p:cNvSpPr>
            <a:spLocks noGrp="1"/>
          </p:cNvSpPr>
          <p:nvPr>
            <p:ph type="sldNum" sz="quarter" idx="12"/>
          </p:nvPr>
        </p:nvSpPr>
        <p:spPr/>
        <p:txBody>
          <a:bodyPr/>
          <a:lstStyle/>
          <a:p>
            <a:fld id="{E3E81E34-F8DF-6243-9ABC-D350DF8F1AC3}" type="slidenum">
              <a:rPr lang="en-US" smtClean="0"/>
              <a:t>‹#›</a:t>
            </a:fld>
            <a:endParaRPr lang="en-US" dirty="0"/>
          </a:p>
        </p:txBody>
      </p:sp>
    </p:spTree>
    <p:extLst>
      <p:ext uri="{BB962C8B-B14F-4D97-AF65-F5344CB8AC3E}">
        <p14:creationId xmlns:p14="http://schemas.microsoft.com/office/powerpoint/2010/main" val="4011143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F0C486-3267-FB45-B179-E60F475A7B6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C6F06BD-05E8-8448-BF1A-6015C7AFE8B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1515CDF-9ADD-A043-AA9D-75802C0E9FF4}"/>
              </a:ext>
            </a:extLst>
          </p:cNvPr>
          <p:cNvSpPr>
            <a:spLocks noGrp="1"/>
          </p:cNvSpPr>
          <p:nvPr>
            <p:ph type="dt" sz="half" idx="10"/>
          </p:nvPr>
        </p:nvSpPr>
        <p:spPr/>
        <p:txBody>
          <a:bodyPr/>
          <a:lstStyle/>
          <a:p>
            <a:fld id="{524F1376-7641-B64B-BBED-8CB02182E122}" type="datetimeFigureOut">
              <a:rPr lang="en-US" smtClean="0"/>
              <a:t>9/5/21</a:t>
            </a:fld>
            <a:endParaRPr lang="en-US" dirty="0"/>
          </a:p>
        </p:txBody>
      </p:sp>
      <p:sp>
        <p:nvSpPr>
          <p:cNvPr id="5" name="Footer Placeholder 4">
            <a:extLst>
              <a:ext uri="{FF2B5EF4-FFF2-40B4-BE49-F238E27FC236}">
                <a16:creationId xmlns:a16="http://schemas.microsoft.com/office/drawing/2014/main" id="{E6CD8CF5-7D91-C349-A882-22F61DB97F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634DD24-B269-9249-B8FE-1E1BA6226C69}"/>
              </a:ext>
            </a:extLst>
          </p:cNvPr>
          <p:cNvSpPr>
            <a:spLocks noGrp="1"/>
          </p:cNvSpPr>
          <p:nvPr>
            <p:ph type="sldNum" sz="quarter" idx="12"/>
          </p:nvPr>
        </p:nvSpPr>
        <p:spPr/>
        <p:txBody>
          <a:bodyPr/>
          <a:lstStyle/>
          <a:p>
            <a:fld id="{E3E81E34-F8DF-6243-9ABC-D350DF8F1AC3}" type="slidenum">
              <a:rPr lang="en-US" smtClean="0"/>
              <a:t>‹#›</a:t>
            </a:fld>
            <a:endParaRPr lang="en-US" dirty="0"/>
          </a:p>
        </p:txBody>
      </p:sp>
    </p:spTree>
    <p:extLst>
      <p:ext uri="{BB962C8B-B14F-4D97-AF65-F5344CB8AC3E}">
        <p14:creationId xmlns:p14="http://schemas.microsoft.com/office/powerpoint/2010/main" val="85308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813DB-2F2D-F143-B9D1-C4C5A637E4F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3D1EA4B-EAC1-4E43-8B0C-389423060A9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2512B95-E442-744A-AF0A-0427C2AA98C5}"/>
              </a:ext>
            </a:extLst>
          </p:cNvPr>
          <p:cNvSpPr>
            <a:spLocks noGrp="1"/>
          </p:cNvSpPr>
          <p:nvPr>
            <p:ph type="dt" sz="half" idx="10"/>
          </p:nvPr>
        </p:nvSpPr>
        <p:spPr/>
        <p:txBody>
          <a:bodyPr/>
          <a:lstStyle/>
          <a:p>
            <a:fld id="{524F1376-7641-B64B-BBED-8CB02182E122}" type="datetimeFigureOut">
              <a:rPr lang="en-US" smtClean="0"/>
              <a:t>9/5/21</a:t>
            </a:fld>
            <a:endParaRPr lang="en-US" dirty="0"/>
          </a:p>
        </p:txBody>
      </p:sp>
      <p:sp>
        <p:nvSpPr>
          <p:cNvPr id="5" name="Footer Placeholder 4">
            <a:extLst>
              <a:ext uri="{FF2B5EF4-FFF2-40B4-BE49-F238E27FC236}">
                <a16:creationId xmlns:a16="http://schemas.microsoft.com/office/drawing/2014/main" id="{34F92DE2-8FED-4A4F-A9DB-19496E22007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CFB43E0-E2AF-754B-AE8D-844CACCB358E}"/>
              </a:ext>
            </a:extLst>
          </p:cNvPr>
          <p:cNvSpPr>
            <a:spLocks noGrp="1"/>
          </p:cNvSpPr>
          <p:nvPr>
            <p:ph type="sldNum" sz="quarter" idx="12"/>
          </p:nvPr>
        </p:nvSpPr>
        <p:spPr/>
        <p:txBody>
          <a:bodyPr/>
          <a:lstStyle/>
          <a:p>
            <a:fld id="{E3E81E34-F8DF-6243-9ABC-D350DF8F1AC3}" type="slidenum">
              <a:rPr lang="en-US" smtClean="0"/>
              <a:t>‹#›</a:t>
            </a:fld>
            <a:endParaRPr lang="en-US" dirty="0"/>
          </a:p>
        </p:txBody>
      </p:sp>
    </p:spTree>
    <p:extLst>
      <p:ext uri="{BB962C8B-B14F-4D97-AF65-F5344CB8AC3E}">
        <p14:creationId xmlns:p14="http://schemas.microsoft.com/office/powerpoint/2010/main" val="1320998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BAA6E-F04A-324F-A275-9119930EF75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7D32361-0938-1D4E-9596-28B41ED61D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5D33F10-F543-ED4B-820D-F9A6269A8602}"/>
              </a:ext>
            </a:extLst>
          </p:cNvPr>
          <p:cNvSpPr>
            <a:spLocks noGrp="1"/>
          </p:cNvSpPr>
          <p:nvPr>
            <p:ph type="dt" sz="half" idx="10"/>
          </p:nvPr>
        </p:nvSpPr>
        <p:spPr/>
        <p:txBody>
          <a:bodyPr/>
          <a:lstStyle/>
          <a:p>
            <a:fld id="{524F1376-7641-B64B-BBED-8CB02182E122}" type="datetimeFigureOut">
              <a:rPr lang="en-US" smtClean="0"/>
              <a:t>9/5/21</a:t>
            </a:fld>
            <a:endParaRPr lang="en-US" dirty="0"/>
          </a:p>
        </p:txBody>
      </p:sp>
      <p:sp>
        <p:nvSpPr>
          <p:cNvPr id="5" name="Footer Placeholder 4">
            <a:extLst>
              <a:ext uri="{FF2B5EF4-FFF2-40B4-BE49-F238E27FC236}">
                <a16:creationId xmlns:a16="http://schemas.microsoft.com/office/drawing/2014/main" id="{D219F07D-40D4-DD4E-B9F4-22D984AAF2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6440489-A389-2949-97ED-8912EC675D19}"/>
              </a:ext>
            </a:extLst>
          </p:cNvPr>
          <p:cNvSpPr>
            <a:spLocks noGrp="1"/>
          </p:cNvSpPr>
          <p:nvPr>
            <p:ph type="sldNum" sz="quarter" idx="12"/>
          </p:nvPr>
        </p:nvSpPr>
        <p:spPr/>
        <p:txBody>
          <a:bodyPr/>
          <a:lstStyle/>
          <a:p>
            <a:fld id="{E3E81E34-F8DF-6243-9ABC-D350DF8F1AC3}" type="slidenum">
              <a:rPr lang="en-US" smtClean="0"/>
              <a:t>‹#›</a:t>
            </a:fld>
            <a:endParaRPr lang="en-US" dirty="0"/>
          </a:p>
        </p:txBody>
      </p:sp>
    </p:spTree>
    <p:extLst>
      <p:ext uri="{BB962C8B-B14F-4D97-AF65-F5344CB8AC3E}">
        <p14:creationId xmlns:p14="http://schemas.microsoft.com/office/powerpoint/2010/main" val="2900662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6FEAE-8849-5D40-882B-EAC44E98366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78A2C48-371F-3F41-9FC2-6A4155FFB61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422D845-6518-1C40-9D52-4729DD5AF1A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1F709F6-FA93-7342-B1C3-72808213C972}"/>
              </a:ext>
            </a:extLst>
          </p:cNvPr>
          <p:cNvSpPr>
            <a:spLocks noGrp="1"/>
          </p:cNvSpPr>
          <p:nvPr>
            <p:ph type="dt" sz="half" idx="10"/>
          </p:nvPr>
        </p:nvSpPr>
        <p:spPr/>
        <p:txBody>
          <a:bodyPr/>
          <a:lstStyle/>
          <a:p>
            <a:fld id="{524F1376-7641-B64B-BBED-8CB02182E122}" type="datetimeFigureOut">
              <a:rPr lang="en-US" smtClean="0"/>
              <a:t>9/5/21</a:t>
            </a:fld>
            <a:endParaRPr lang="en-US" dirty="0"/>
          </a:p>
        </p:txBody>
      </p:sp>
      <p:sp>
        <p:nvSpPr>
          <p:cNvPr id="6" name="Footer Placeholder 5">
            <a:extLst>
              <a:ext uri="{FF2B5EF4-FFF2-40B4-BE49-F238E27FC236}">
                <a16:creationId xmlns:a16="http://schemas.microsoft.com/office/drawing/2014/main" id="{7F78F082-6C42-AE4F-A518-E19E627756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C618AD-6F7C-2249-9454-11CF810A27E5}"/>
              </a:ext>
            </a:extLst>
          </p:cNvPr>
          <p:cNvSpPr>
            <a:spLocks noGrp="1"/>
          </p:cNvSpPr>
          <p:nvPr>
            <p:ph type="sldNum" sz="quarter" idx="12"/>
          </p:nvPr>
        </p:nvSpPr>
        <p:spPr/>
        <p:txBody>
          <a:bodyPr/>
          <a:lstStyle/>
          <a:p>
            <a:fld id="{E3E81E34-F8DF-6243-9ABC-D350DF8F1AC3}" type="slidenum">
              <a:rPr lang="en-US" smtClean="0"/>
              <a:t>‹#›</a:t>
            </a:fld>
            <a:endParaRPr lang="en-US" dirty="0"/>
          </a:p>
        </p:txBody>
      </p:sp>
    </p:spTree>
    <p:extLst>
      <p:ext uri="{BB962C8B-B14F-4D97-AF65-F5344CB8AC3E}">
        <p14:creationId xmlns:p14="http://schemas.microsoft.com/office/powerpoint/2010/main" val="2441681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C982-9025-F04F-AAE1-460CB197C23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B06BDDE-0F26-764F-A358-8B15037B0A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73F8952-D436-7C4B-90F4-F6E9704CD2D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99138E0-D71B-FA4F-A9FF-A67992EC65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240251B-CAD0-C342-B153-3A84ED1007A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CB15234-D8B3-EF40-AB6F-C9C32665F0CB}"/>
              </a:ext>
            </a:extLst>
          </p:cNvPr>
          <p:cNvSpPr>
            <a:spLocks noGrp="1"/>
          </p:cNvSpPr>
          <p:nvPr>
            <p:ph type="dt" sz="half" idx="10"/>
          </p:nvPr>
        </p:nvSpPr>
        <p:spPr/>
        <p:txBody>
          <a:bodyPr/>
          <a:lstStyle/>
          <a:p>
            <a:fld id="{524F1376-7641-B64B-BBED-8CB02182E122}" type="datetimeFigureOut">
              <a:rPr lang="en-US" smtClean="0"/>
              <a:t>9/5/21</a:t>
            </a:fld>
            <a:endParaRPr lang="en-US" dirty="0"/>
          </a:p>
        </p:txBody>
      </p:sp>
      <p:sp>
        <p:nvSpPr>
          <p:cNvPr id="8" name="Footer Placeholder 7">
            <a:extLst>
              <a:ext uri="{FF2B5EF4-FFF2-40B4-BE49-F238E27FC236}">
                <a16:creationId xmlns:a16="http://schemas.microsoft.com/office/drawing/2014/main" id="{A77020AF-42BF-5743-80CE-AA236970CE8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E5DDC13-772E-064E-8305-AA7A50485DE8}"/>
              </a:ext>
            </a:extLst>
          </p:cNvPr>
          <p:cNvSpPr>
            <a:spLocks noGrp="1"/>
          </p:cNvSpPr>
          <p:nvPr>
            <p:ph type="sldNum" sz="quarter" idx="12"/>
          </p:nvPr>
        </p:nvSpPr>
        <p:spPr/>
        <p:txBody>
          <a:bodyPr/>
          <a:lstStyle/>
          <a:p>
            <a:fld id="{E3E81E34-F8DF-6243-9ABC-D350DF8F1AC3}" type="slidenum">
              <a:rPr lang="en-US" smtClean="0"/>
              <a:t>‹#›</a:t>
            </a:fld>
            <a:endParaRPr lang="en-US" dirty="0"/>
          </a:p>
        </p:txBody>
      </p:sp>
    </p:spTree>
    <p:extLst>
      <p:ext uri="{BB962C8B-B14F-4D97-AF65-F5344CB8AC3E}">
        <p14:creationId xmlns:p14="http://schemas.microsoft.com/office/powerpoint/2010/main" val="140221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0E5BF-BDBB-A94D-8E8A-24748AAF23E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329397F-FEFB-124C-857E-64936443ED22}"/>
              </a:ext>
            </a:extLst>
          </p:cNvPr>
          <p:cNvSpPr>
            <a:spLocks noGrp="1"/>
          </p:cNvSpPr>
          <p:nvPr>
            <p:ph type="dt" sz="half" idx="10"/>
          </p:nvPr>
        </p:nvSpPr>
        <p:spPr/>
        <p:txBody>
          <a:bodyPr/>
          <a:lstStyle/>
          <a:p>
            <a:fld id="{524F1376-7641-B64B-BBED-8CB02182E122}" type="datetimeFigureOut">
              <a:rPr lang="en-US" smtClean="0"/>
              <a:t>9/5/21</a:t>
            </a:fld>
            <a:endParaRPr lang="en-US" dirty="0"/>
          </a:p>
        </p:txBody>
      </p:sp>
      <p:sp>
        <p:nvSpPr>
          <p:cNvPr id="4" name="Footer Placeholder 3">
            <a:extLst>
              <a:ext uri="{FF2B5EF4-FFF2-40B4-BE49-F238E27FC236}">
                <a16:creationId xmlns:a16="http://schemas.microsoft.com/office/drawing/2014/main" id="{1687EBBF-490F-2748-959B-B3F5B0FE883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722F9F0-DFA2-624A-ACDE-D54C78C00A03}"/>
              </a:ext>
            </a:extLst>
          </p:cNvPr>
          <p:cNvSpPr>
            <a:spLocks noGrp="1"/>
          </p:cNvSpPr>
          <p:nvPr>
            <p:ph type="sldNum" sz="quarter" idx="12"/>
          </p:nvPr>
        </p:nvSpPr>
        <p:spPr/>
        <p:txBody>
          <a:bodyPr/>
          <a:lstStyle/>
          <a:p>
            <a:fld id="{E3E81E34-F8DF-6243-9ABC-D350DF8F1AC3}" type="slidenum">
              <a:rPr lang="en-US" smtClean="0"/>
              <a:t>‹#›</a:t>
            </a:fld>
            <a:endParaRPr lang="en-US" dirty="0"/>
          </a:p>
        </p:txBody>
      </p:sp>
    </p:spTree>
    <p:extLst>
      <p:ext uri="{BB962C8B-B14F-4D97-AF65-F5344CB8AC3E}">
        <p14:creationId xmlns:p14="http://schemas.microsoft.com/office/powerpoint/2010/main" val="4066034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0A1C8A-4C36-F341-B622-41FB5DE124CC}"/>
              </a:ext>
            </a:extLst>
          </p:cNvPr>
          <p:cNvSpPr>
            <a:spLocks noGrp="1"/>
          </p:cNvSpPr>
          <p:nvPr>
            <p:ph type="dt" sz="half" idx="10"/>
          </p:nvPr>
        </p:nvSpPr>
        <p:spPr/>
        <p:txBody>
          <a:bodyPr/>
          <a:lstStyle/>
          <a:p>
            <a:fld id="{524F1376-7641-B64B-BBED-8CB02182E122}" type="datetimeFigureOut">
              <a:rPr lang="en-US" smtClean="0"/>
              <a:t>9/5/21</a:t>
            </a:fld>
            <a:endParaRPr lang="en-US" dirty="0"/>
          </a:p>
        </p:txBody>
      </p:sp>
      <p:sp>
        <p:nvSpPr>
          <p:cNvPr id="3" name="Footer Placeholder 2">
            <a:extLst>
              <a:ext uri="{FF2B5EF4-FFF2-40B4-BE49-F238E27FC236}">
                <a16:creationId xmlns:a16="http://schemas.microsoft.com/office/drawing/2014/main" id="{A0B8DA0A-E443-5B49-92B1-A2976E57FE9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AF94B8C-C815-2345-8C0F-F2183ECD63F0}"/>
              </a:ext>
            </a:extLst>
          </p:cNvPr>
          <p:cNvSpPr>
            <a:spLocks noGrp="1"/>
          </p:cNvSpPr>
          <p:nvPr>
            <p:ph type="sldNum" sz="quarter" idx="12"/>
          </p:nvPr>
        </p:nvSpPr>
        <p:spPr/>
        <p:txBody>
          <a:bodyPr/>
          <a:lstStyle/>
          <a:p>
            <a:fld id="{E3E81E34-F8DF-6243-9ABC-D350DF8F1AC3}" type="slidenum">
              <a:rPr lang="en-US" smtClean="0"/>
              <a:t>‹#›</a:t>
            </a:fld>
            <a:endParaRPr lang="en-US" dirty="0"/>
          </a:p>
        </p:txBody>
      </p:sp>
    </p:spTree>
    <p:extLst>
      <p:ext uri="{BB962C8B-B14F-4D97-AF65-F5344CB8AC3E}">
        <p14:creationId xmlns:p14="http://schemas.microsoft.com/office/powerpoint/2010/main" val="378154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30B05-8DF7-A84B-BF9F-58ACA16A0FE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2755E90-BD92-5B48-BFE3-53D17EA0D6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FF3B2E0-B2E0-B044-A4A4-ECE3A91D03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19C5E2D-E509-2C4D-8256-7EA0470C641E}"/>
              </a:ext>
            </a:extLst>
          </p:cNvPr>
          <p:cNvSpPr>
            <a:spLocks noGrp="1"/>
          </p:cNvSpPr>
          <p:nvPr>
            <p:ph type="dt" sz="half" idx="10"/>
          </p:nvPr>
        </p:nvSpPr>
        <p:spPr/>
        <p:txBody>
          <a:bodyPr/>
          <a:lstStyle/>
          <a:p>
            <a:fld id="{524F1376-7641-B64B-BBED-8CB02182E122}" type="datetimeFigureOut">
              <a:rPr lang="en-US" smtClean="0"/>
              <a:t>9/5/21</a:t>
            </a:fld>
            <a:endParaRPr lang="en-US" dirty="0"/>
          </a:p>
        </p:txBody>
      </p:sp>
      <p:sp>
        <p:nvSpPr>
          <p:cNvPr id="6" name="Footer Placeholder 5">
            <a:extLst>
              <a:ext uri="{FF2B5EF4-FFF2-40B4-BE49-F238E27FC236}">
                <a16:creationId xmlns:a16="http://schemas.microsoft.com/office/drawing/2014/main" id="{7AFA2D28-1E40-0E4B-9FB5-6BC2EA8DF70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A5FEA9C-951D-B540-B468-C9DD0EDAD6FC}"/>
              </a:ext>
            </a:extLst>
          </p:cNvPr>
          <p:cNvSpPr>
            <a:spLocks noGrp="1"/>
          </p:cNvSpPr>
          <p:nvPr>
            <p:ph type="sldNum" sz="quarter" idx="12"/>
          </p:nvPr>
        </p:nvSpPr>
        <p:spPr/>
        <p:txBody>
          <a:bodyPr/>
          <a:lstStyle/>
          <a:p>
            <a:fld id="{E3E81E34-F8DF-6243-9ABC-D350DF8F1AC3}" type="slidenum">
              <a:rPr lang="en-US" smtClean="0"/>
              <a:t>‹#›</a:t>
            </a:fld>
            <a:endParaRPr lang="en-US" dirty="0"/>
          </a:p>
        </p:txBody>
      </p:sp>
    </p:spTree>
    <p:extLst>
      <p:ext uri="{BB962C8B-B14F-4D97-AF65-F5344CB8AC3E}">
        <p14:creationId xmlns:p14="http://schemas.microsoft.com/office/powerpoint/2010/main" val="789974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73AB4-17EF-804A-A81A-4786939C907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3255024-7B61-E541-AD23-B44246F859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90A1158-4C1F-AF40-80A3-EC00B0E34B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025133F-C818-3A4D-9268-2EC3B37DB79C}"/>
              </a:ext>
            </a:extLst>
          </p:cNvPr>
          <p:cNvSpPr>
            <a:spLocks noGrp="1"/>
          </p:cNvSpPr>
          <p:nvPr>
            <p:ph type="dt" sz="half" idx="10"/>
          </p:nvPr>
        </p:nvSpPr>
        <p:spPr/>
        <p:txBody>
          <a:bodyPr/>
          <a:lstStyle/>
          <a:p>
            <a:fld id="{524F1376-7641-B64B-BBED-8CB02182E122}" type="datetimeFigureOut">
              <a:rPr lang="en-US" smtClean="0"/>
              <a:t>9/5/21</a:t>
            </a:fld>
            <a:endParaRPr lang="en-US" dirty="0"/>
          </a:p>
        </p:txBody>
      </p:sp>
      <p:sp>
        <p:nvSpPr>
          <p:cNvPr id="6" name="Footer Placeholder 5">
            <a:extLst>
              <a:ext uri="{FF2B5EF4-FFF2-40B4-BE49-F238E27FC236}">
                <a16:creationId xmlns:a16="http://schemas.microsoft.com/office/drawing/2014/main" id="{A9B8797F-1DCC-FF46-B007-2D85EC6AA1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01A1BA-2788-D04A-8AEE-ABF305EC3928}"/>
              </a:ext>
            </a:extLst>
          </p:cNvPr>
          <p:cNvSpPr>
            <a:spLocks noGrp="1"/>
          </p:cNvSpPr>
          <p:nvPr>
            <p:ph type="sldNum" sz="quarter" idx="12"/>
          </p:nvPr>
        </p:nvSpPr>
        <p:spPr/>
        <p:txBody>
          <a:bodyPr/>
          <a:lstStyle/>
          <a:p>
            <a:fld id="{E3E81E34-F8DF-6243-9ABC-D350DF8F1AC3}" type="slidenum">
              <a:rPr lang="en-US" smtClean="0"/>
              <a:t>‹#›</a:t>
            </a:fld>
            <a:endParaRPr lang="en-US" dirty="0"/>
          </a:p>
        </p:txBody>
      </p:sp>
    </p:spTree>
    <p:extLst>
      <p:ext uri="{BB962C8B-B14F-4D97-AF65-F5344CB8AC3E}">
        <p14:creationId xmlns:p14="http://schemas.microsoft.com/office/powerpoint/2010/main" val="1751732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1B8F7E-1F48-D245-8522-9728FF343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F55CC48-8CDC-0044-946C-5BD4009BA3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C4E8D7D-1844-1449-AEFD-CC5107DF09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4F1376-7641-B64B-BBED-8CB02182E122}" type="datetimeFigureOut">
              <a:rPr lang="en-US" smtClean="0"/>
              <a:t>9/5/21</a:t>
            </a:fld>
            <a:endParaRPr lang="en-US" dirty="0"/>
          </a:p>
        </p:txBody>
      </p:sp>
      <p:sp>
        <p:nvSpPr>
          <p:cNvPr id="5" name="Footer Placeholder 4">
            <a:extLst>
              <a:ext uri="{FF2B5EF4-FFF2-40B4-BE49-F238E27FC236}">
                <a16:creationId xmlns:a16="http://schemas.microsoft.com/office/drawing/2014/main" id="{02BBE4CC-DDEF-2B41-B5AF-71EF18D48D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E0B8656-4626-EF45-96C2-5CB8CD44FF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E81E34-F8DF-6243-9ABC-D350DF8F1AC3}" type="slidenum">
              <a:rPr lang="en-US" smtClean="0"/>
              <a:t>‹#›</a:t>
            </a:fld>
            <a:endParaRPr lang="en-US" dirty="0"/>
          </a:p>
        </p:txBody>
      </p:sp>
    </p:spTree>
    <p:extLst>
      <p:ext uri="{BB962C8B-B14F-4D97-AF65-F5344CB8AC3E}">
        <p14:creationId xmlns:p14="http://schemas.microsoft.com/office/powerpoint/2010/main" val="42585145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3747F-D510-CA43-9F18-4E83FC24BB6C}"/>
              </a:ext>
            </a:extLst>
          </p:cNvPr>
          <p:cNvSpPr>
            <a:spLocks noGrp="1"/>
          </p:cNvSpPr>
          <p:nvPr>
            <p:ph type="ctrTitle"/>
          </p:nvPr>
        </p:nvSpPr>
        <p:spPr>
          <a:xfrm>
            <a:off x="1915127" y="1330774"/>
            <a:ext cx="8361229" cy="2098226"/>
          </a:xfrm>
        </p:spPr>
        <p:txBody>
          <a:bodyPr>
            <a:normAutofit/>
          </a:bodyPr>
          <a:lstStyle/>
          <a:p>
            <a:r>
              <a:rPr lang="en-US" sz="3200" b="1" dirty="0">
                <a:latin typeface="Century Gothic" panose="020B0502020202020204" pitchFamily="34" charset="0"/>
              </a:rPr>
              <a:t>A POSITIVE PSYCHOLOGY INTERVENTION FOR YOUTH SUBSTANCE ABUSE</a:t>
            </a:r>
          </a:p>
        </p:txBody>
      </p:sp>
      <p:sp>
        <p:nvSpPr>
          <p:cNvPr id="3" name="Subtitle 2">
            <a:extLst>
              <a:ext uri="{FF2B5EF4-FFF2-40B4-BE49-F238E27FC236}">
                <a16:creationId xmlns:a16="http://schemas.microsoft.com/office/drawing/2014/main" id="{9AE3AEFB-932B-EC49-97A2-A5D35DC0339A}"/>
              </a:ext>
            </a:extLst>
          </p:cNvPr>
          <p:cNvSpPr>
            <a:spLocks noGrp="1"/>
          </p:cNvSpPr>
          <p:nvPr>
            <p:ph type="subTitle" idx="1"/>
          </p:nvPr>
        </p:nvSpPr>
        <p:spPr>
          <a:xfrm>
            <a:off x="1380942" y="4699345"/>
            <a:ext cx="9144000" cy="1655762"/>
          </a:xfrm>
        </p:spPr>
        <p:txBody>
          <a:bodyPr>
            <a:noAutofit/>
          </a:bodyPr>
          <a:lstStyle/>
          <a:p>
            <a:r>
              <a:rPr lang="en-US" sz="2400" b="1" dirty="0">
                <a:latin typeface="Century Gothic" panose="020B0502020202020204" pitchFamily="34" charset="0"/>
              </a:rPr>
              <a:t>ANNABELLE YOUNG </a:t>
            </a:r>
          </a:p>
          <a:p>
            <a:r>
              <a:rPr lang="en-US" sz="2400" b="1" dirty="0">
                <a:latin typeface="Century Gothic" panose="020B0502020202020204" pitchFamily="34" charset="0"/>
              </a:rPr>
              <a:t>SWINBURNE UNIVERSITY</a:t>
            </a:r>
          </a:p>
          <a:p>
            <a:r>
              <a:rPr lang="en-US" sz="2400" b="1" dirty="0">
                <a:latin typeface="Century Gothic" panose="020B0502020202020204" pitchFamily="34" charset="0"/>
              </a:rPr>
              <a:t>103201453</a:t>
            </a:r>
          </a:p>
        </p:txBody>
      </p:sp>
    </p:spTree>
    <p:extLst>
      <p:ext uri="{BB962C8B-B14F-4D97-AF65-F5344CB8AC3E}">
        <p14:creationId xmlns:p14="http://schemas.microsoft.com/office/powerpoint/2010/main" val="1363706202"/>
      </p:ext>
    </p:extLst>
  </p:cSld>
  <p:clrMapOvr>
    <a:masterClrMapping/>
  </p:clrMapOvr>
  <mc:AlternateContent xmlns:mc="http://schemas.openxmlformats.org/markup-compatibility/2006" xmlns:p14="http://schemas.microsoft.com/office/powerpoint/2010/main">
    <mc:Choice Requires="p14">
      <p:transition spd="slow" p14:dur="2000" advTm="897"/>
    </mc:Choice>
    <mc:Fallback xmlns="">
      <p:transition spd="slow" advTm="89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1000"/>
            <a:lum/>
          </a:blip>
          <a:srcRect/>
          <a:stretch>
            <a:fillRect l="-17000" r="-17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253E6F1-A11C-BE48-B0E9-A029E537D7A8}"/>
              </a:ext>
            </a:extLst>
          </p:cNvPr>
          <p:cNvSpPr txBox="1"/>
          <p:nvPr/>
        </p:nvSpPr>
        <p:spPr>
          <a:xfrm>
            <a:off x="254000" y="355601"/>
            <a:ext cx="3285066" cy="400110"/>
          </a:xfrm>
          <a:prstGeom prst="rect">
            <a:avLst/>
          </a:prstGeom>
          <a:noFill/>
        </p:spPr>
        <p:txBody>
          <a:bodyPr wrap="square" rtlCol="0">
            <a:spAutoFit/>
          </a:bodyPr>
          <a:lstStyle/>
          <a:p>
            <a:r>
              <a:rPr lang="en-US" sz="2000" b="1" dirty="0">
                <a:latin typeface="Century Gothic" panose="020B0502020202020204" pitchFamily="34" charset="0"/>
              </a:rPr>
              <a:t>LIMITATIONS </a:t>
            </a:r>
          </a:p>
        </p:txBody>
      </p:sp>
      <p:sp>
        <p:nvSpPr>
          <p:cNvPr id="5" name="TextBox 4">
            <a:extLst>
              <a:ext uri="{FF2B5EF4-FFF2-40B4-BE49-F238E27FC236}">
                <a16:creationId xmlns:a16="http://schemas.microsoft.com/office/drawing/2014/main" id="{6F6630CE-714D-3D45-BF8E-D23AD6D8D1D0}"/>
              </a:ext>
            </a:extLst>
          </p:cNvPr>
          <p:cNvSpPr txBox="1"/>
          <p:nvPr/>
        </p:nvSpPr>
        <p:spPr>
          <a:xfrm>
            <a:off x="254000" y="1225689"/>
            <a:ext cx="9177868" cy="5632311"/>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entury Gothic" panose="020B0502020202020204" pitchFamily="34" charset="0"/>
              </a:rPr>
              <a:t>It will be imperative to actively engage participants otherwise they may not consistently attend over the whole duration. </a:t>
            </a:r>
          </a:p>
          <a:p>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If the group is not filled with participants wanting to change then other individuals may not take it seriously due to fear of judgement.</a:t>
            </a:r>
          </a:p>
          <a:p>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Once the program is over they may disregard everything that they have taken away from the program i.e. start abusing substances.</a:t>
            </a:r>
          </a:p>
          <a:p>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It may be a limitation if a few participants commit to sobriety and other participants are still under the influence. </a:t>
            </a:r>
          </a:p>
          <a:p>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Youth don’t usually like being told what to do so if they are being ‘forced’ to attend it might hinder progress. </a:t>
            </a:r>
          </a:p>
          <a:p>
            <a:endParaRPr lang="en-US" dirty="0">
              <a:latin typeface="Century Gothic" panose="020B0502020202020204" pitchFamily="34" charset="0"/>
            </a:endParaRP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endParaRPr lang="en-US" dirty="0">
              <a:latin typeface="Century Gothic" panose="020B0502020202020204" pitchFamily="34" charset="0"/>
            </a:endParaRPr>
          </a:p>
        </p:txBody>
      </p:sp>
    </p:spTree>
    <p:extLst>
      <p:ext uri="{BB962C8B-B14F-4D97-AF65-F5344CB8AC3E}">
        <p14:creationId xmlns:p14="http://schemas.microsoft.com/office/powerpoint/2010/main" val="435055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alphaModFix amt="41000"/>
          </a:blip>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01B8EC7-ED24-AA4F-9621-C61772DE9A42}"/>
              </a:ext>
            </a:extLst>
          </p:cNvPr>
          <p:cNvSpPr txBox="1"/>
          <p:nvPr/>
        </p:nvSpPr>
        <p:spPr>
          <a:xfrm>
            <a:off x="186267" y="457935"/>
            <a:ext cx="8107565" cy="7355860"/>
          </a:xfrm>
          <a:prstGeom prst="rect">
            <a:avLst/>
          </a:prstGeom>
          <a:noFill/>
        </p:spPr>
        <p:txBody>
          <a:bodyPr wrap="square" rtlCol="0">
            <a:spAutoFit/>
          </a:bodyPr>
          <a:lstStyle/>
          <a:p>
            <a:endParaRPr lang="en-AU" sz="1600" dirty="0">
              <a:latin typeface="Times" pitchFamily="2" charset="0"/>
            </a:endParaRPr>
          </a:p>
          <a:p>
            <a:r>
              <a:rPr lang="en-AU" sz="1600" dirty="0">
                <a:latin typeface="Times" pitchFamily="2" charset="0"/>
              </a:rPr>
              <a:t>AIHW 2020. National Drug Strategy Household Survey 2019. Drug statistics series no. 32. Cat. no. PHE 270. Canberra: AIHW. Viewed 11</a:t>
            </a:r>
            <a:r>
              <a:rPr lang="en-AU" sz="1600" baseline="30000" dirty="0">
                <a:latin typeface="Times" pitchFamily="2" charset="0"/>
              </a:rPr>
              <a:t>th</a:t>
            </a:r>
            <a:r>
              <a:rPr lang="en-AU" sz="1600" dirty="0">
                <a:latin typeface="Times" pitchFamily="2" charset="0"/>
              </a:rPr>
              <a:t>  August 2021.</a:t>
            </a:r>
          </a:p>
          <a:p>
            <a:endParaRPr lang="en-AU" sz="1600" dirty="0">
              <a:latin typeface="Times" pitchFamily="2" charset="0"/>
            </a:endParaRPr>
          </a:p>
          <a:p>
            <a:r>
              <a:rPr lang="en-AU" sz="1600" dirty="0">
                <a:latin typeface="Times" pitchFamily="2" charset="0"/>
              </a:rPr>
              <a:t>Crowe, A. H. (1998). Drug identification and testing in the juvenile justice system: Summary.</a:t>
            </a:r>
          </a:p>
          <a:p>
            <a:endParaRPr lang="en-AU" sz="1600" dirty="0">
              <a:latin typeface="Times" pitchFamily="2" charset="0"/>
            </a:endParaRPr>
          </a:p>
          <a:p>
            <a:r>
              <a:rPr lang="en-AU" sz="1600" dirty="0">
                <a:latin typeface="Times" pitchFamily="2" charset="0"/>
              </a:rPr>
              <a:t>Gable, S. L., &amp; Haidt, J. (2005). What (and why) is positive psychology?. </a:t>
            </a:r>
            <a:r>
              <a:rPr lang="en-AU" sz="1600" i="1" dirty="0">
                <a:latin typeface="Times" pitchFamily="2" charset="0"/>
              </a:rPr>
              <a:t>Review of general psychology</a:t>
            </a:r>
            <a:r>
              <a:rPr lang="en-AU" sz="1600" dirty="0">
                <a:latin typeface="Times" pitchFamily="2" charset="0"/>
              </a:rPr>
              <a:t>, </a:t>
            </a:r>
            <a:r>
              <a:rPr lang="en-AU" sz="1600" i="1" dirty="0">
                <a:latin typeface="Times" pitchFamily="2" charset="0"/>
              </a:rPr>
              <a:t>9</a:t>
            </a:r>
            <a:r>
              <a:rPr lang="en-AU" sz="1600" dirty="0">
                <a:latin typeface="Times" pitchFamily="2" charset="0"/>
              </a:rPr>
              <a:t>(2), 103-110.</a:t>
            </a:r>
          </a:p>
          <a:p>
            <a:endParaRPr lang="en-AU" sz="1600" dirty="0">
              <a:latin typeface="Times" pitchFamily="2" charset="0"/>
            </a:endParaRPr>
          </a:p>
          <a:p>
            <a:r>
              <a:rPr lang="en-AU" sz="1600" dirty="0">
                <a:latin typeface="Times" pitchFamily="2" charset="0"/>
              </a:rPr>
              <a:t>Graham, S., &amp; Weiner, B. (2012). Motivation: Past, present, and future.</a:t>
            </a:r>
          </a:p>
          <a:p>
            <a:endParaRPr lang="en-AU" sz="1600" dirty="0">
              <a:latin typeface="Times" pitchFamily="2" charset="0"/>
            </a:endParaRPr>
          </a:p>
          <a:p>
            <a:r>
              <a:rPr lang="en-AU" sz="1600" dirty="0">
                <a:latin typeface="Times" pitchFamily="2" charset="0"/>
              </a:rPr>
              <a:t>Kay-Lambkin, F. (2008). </a:t>
            </a:r>
            <a:r>
              <a:rPr lang="en-AU" sz="1600" i="1" dirty="0">
                <a:latin typeface="Times" pitchFamily="2" charset="0"/>
              </a:rPr>
              <a:t>NSW Health Drug and Alcohol Psychosocial Interventions Professional Practice Guidelines</a:t>
            </a:r>
            <a:r>
              <a:rPr lang="en-AU" sz="1600" dirty="0">
                <a:latin typeface="Times" pitchFamily="2" charset="0"/>
              </a:rPr>
              <a:t>. NSW Health.</a:t>
            </a:r>
          </a:p>
          <a:p>
            <a:endParaRPr lang="en-AU" sz="1600" dirty="0">
              <a:latin typeface="Times" pitchFamily="2" charset="0"/>
            </a:endParaRPr>
          </a:p>
          <a:p>
            <a:r>
              <a:rPr lang="en-AU" sz="1600" dirty="0">
                <a:latin typeface="Times" pitchFamily="2" charset="0"/>
              </a:rPr>
              <a:t>Mathis, G. M., Ferrari, J. R., Groh, D. R., &amp; Jason, L. A. (2009). Hope and substance abuse recovery: The impact of agency and pathways within an abstinent communal-living setting. </a:t>
            </a:r>
            <a:r>
              <a:rPr lang="en-AU" sz="1600" i="1" dirty="0">
                <a:latin typeface="Times" pitchFamily="2" charset="0"/>
              </a:rPr>
              <a:t>Journal of groups in addiction &amp; recovery</a:t>
            </a:r>
            <a:r>
              <a:rPr lang="en-AU" sz="1600" dirty="0">
                <a:latin typeface="Times" pitchFamily="2" charset="0"/>
              </a:rPr>
              <a:t>, </a:t>
            </a:r>
            <a:r>
              <a:rPr lang="en-AU" sz="1600" i="1" dirty="0">
                <a:latin typeface="Times" pitchFamily="2" charset="0"/>
              </a:rPr>
              <a:t>4</a:t>
            </a:r>
            <a:r>
              <a:rPr lang="en-AU" sz="1600" dirty="0">
                <a:latin typeface="Times" pitchFamily="2" charset="0"/>
              </a:rPr>
              <a:t>(1-2), 42-50.</a:t>
            </a:r>
          </a:p>
          <a:p>
            <a:endParaRPr lang="en-AU" sz="1600" dirty="0">
              <a:latin typeface="Times" pitchFamily="2" charset="0"/>
            </a:endParaRPr>
          </a:p>
          <a:p>
            <a:r>
              <a:rPr lang="en-AU" sz="1600" dirty="0">
                <a:latin typeface="Times" pitchFamily="2" charset="0"/>
              </a:rPr>
              <a:t>McCashen, W. (2005). </a:t>
            </a:r>
            <a:r>
              <a:rPr lang="en-AU" sz="1600" i="1" dirty="0">
                <a:latin typeface="Times" pitchFamily="2" charset="0"/>
              </a:rPr>
              <a:t>The strengths approach: A strengths-based resource for sharing power and creating change</a:t>
            </a:r>
            <a:r>
              <a:rPr lang="en-AU" sz="1600" dirty="0">
                <a:latin typeface="Times" pitchFamily="2" charset="0"/>
              </a:rPr>
              <a:t>. Bendigo: St Luke's Innovative Resources.</a:t>
            </a:r>
          </a:p>
          <a:p>
            <a:endParaRPr lang="en-AU" sz="1600" dirty="0">
              <a:latin typeface="Times" pitchFamily="2" charset="0"/>
            </a:endParaRPr>
          </a:p>
          <a:p>
            <a:r>
              <a:rPr lang="en-AU" sz="1600" dirty="0">
                <a:latin typeface="Times" pitchFamily="2" charset="0"/>
              </a:rPr>
              <a:t>Rand, K. L., &amp; Cheavens, J. S. (2009). Hope theory. </a:t>
            </a:r>
            <a:r>
              <a:rPr lang="en-AU" sz="1600" i="1" dirty="0">
                <a:latin typeface="Times" pitchFamily="2" charset="0"/>
              </a:rPr>
              <a:t>Oxford handbook of positive psychology</a:t>
            </a:r>
            <a:r>
              <a:rPr lang="en-AU" sz="1600" dirty="0">
                <a:latin typeface="Times" pitchFamily="2" charset="0"/>
              </a:rPr>
              <a:t>, </a:t>
            </a:r>
            <a:r>
              <a:rPr lang="en-AU" sz="1600" i="1" dirty="0">
                <a:latin typeface="Times" pitchFamily="2" charset="0"/>
              </a:rPr>
              <a:t>2</a:t>
            </a:r>
            <a:r>
              <a:rPr lang="en-AU" sz="1600" dirty="0">
                <a:latin typeface="Times" pitchFamily="2" charset="0"/>
              </a:rPr>
              <a:t>, 323-333.</a:t>
            </a:r>
          </a:p>
          <a:p>
            <a:endParaRPr lang="en-AU" sz="1700" dirty="0">
              <a:latin typeface="Century Gothic" panose="020B0502020202020204" pitchFamily="34" charset="0"/>
            </a:endParaRPr>
          </a:p>
          <a:p>
            <a:endParaRPr lang="en-AU" sz="1700" dirty="0">
              <a:latin typeface="Century Gothic" panose="020B0502020202020204" pitchFamily="34" charset="0"/>
            </a:endParaRPr>
          </a:p>
          <a:p>
            <a:endParaRPr lang="en-AU" dirty="0"/>
          </a:p>
          <a:p>
            <a:endParaRPr lang="en-AU" dirty="0"/>
          </a:p>
          <a:p>
            <a:endParaRPr lang="en-US" dirty="0"/>
          </a:p>
        </p:txBody>
      </p:sp>
      <p:sp>
        <p:nvSpPr>
          <p:cNvPr id="5" name="TextBox 4">
            <a:extLst>
              <a:ext uri="{FF2B5EF4-FFF2-40B4-BE49-F238E27FC236}">
                <a16:creationId xmlns:a16="http://schemas.microsoft.com/office/drawing/2014/main" id="{CE2FE58B-638C-DA48-A4EC-3976F2C08934}"/>
              </a:ext>
            </a:extLst>
          </p:cNvPr>
          <p:cNvSpPr txBox="1"/>
          <p:nvPr/>
        </p:nvSpPr>
        <p:spPr>
          <a:xfrm>
            <a:off x="186267" y="273269"/>
            <a:ext cx="2585544"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REFERENCES</a:t>
            </a:r>
            <a:r>
              <a:rPr lang="en-US" b="1" dirty="0">
                <a:latin typeface="Century Gothic" panose="020B0502020202020204" pitchFamily="34" charset="0"/>
              </a:rPr>
              <a:t> </a:t>
            </a:r>
          </a:p>
        </p:txBody>
      </p:sp>
    </p:spTree>
    <p:extLst>
      <p:ext uri="{BB962C8B-B14F-4D97-AF65-F5344CB8AC3E}">
        <p14:creationId xmlns:p14="http://schemas.microsoft.com/office/powerpoint/2010/main" val="2348621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1000"/>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0CECD-C22C-5049-B08D-9218CB22A652}"/>
              </a:ext>
            </a:extLst>
          </p:cNvPr>
          <p:cNvSpPr txBox="1"/>
          <p:nvPr/>
        </p:nvSpPr>
        <p:spPr>
          <a:xfrm>
            <a:off x="409902" y="457201"/>
            <a:ext cx="6826470" cy="707886"/>
          </a:xfrm>
          <a:prstGeom prst="rect">
            <a:avLst/>
          </a:prstGeom>
          <a:noFill/>
        </p:spPr>
        <p:txBody>
          <a:bodyPr wrap="square" rtlCol="0">
            <a:spAutoFit/>
          </a:bodyPr>
          <a:lstStyle/>
          <a:p>
            <a:r>
              <a:rPr lang="en-US" sz="2000" b="1" dirty="0">
                <a:latin typeface="Century Gothic" panose="020B0502020202020204" pitchFamily="34" charset="0"/>
              </a:rPr>
              <a:t>AN OVERVIEW OF SUBSTANCE USE AND ABUSE IN AUSTRALIAN YOUTH </a:t>
            </a:r>
          </a:p>
        </p:txBody>
      </p:sp>
      <p:sp>
        <p:nvSpPr>
          <p:cNvPr id="7" name="TextBox 6">
            <a:extLst>
              <a:ext uri="{FF2B5EF4-FFF2-40B4-BE49-F238E27FC236}">
                <a16:creationId xmlns:a16="http://schemas.microsoft.com/office/drawing/2014/main" id="{57D9988C-F0AF-944A-8E7B-44D2499753C4}"/>
              </a:ext>
            </a:extLst>
          </p:cNvPr>
          <p:cNvSpPr txBox="1"/>
          <p:nvPr/>
        </p:nvSpPr>
        <p:spPr>
          <a:xfrm>
            <a:off x="409902" y="1592785"/>
            <a:ext cx="7346731" cy="923330"/>
          </a:xfrm>
          <a:prstGeom prst="rect">
            <a:avLst/>
          </a:prstGeom>
          <a:noFill/>
        </p:spPr>
        <p:txBody>
          <a:bodyPr wrap="square" rtlCol="0">
            <a:spAutoFit/>
          </a:bodyPr>
          <a:lstStyle/>
          <a:p>
            <a:r>
              <a:rPr lang="en-US" dirty="0">
                <a:latin typeface="Century Gothic" panose="020B0502020202020204" pitchFamily="34" charset="0"/>
              </a:rPr>
              <a:t>Substance abuse is the medical term which is used to describe a pattern of using a substance that causes significant problems or distress (John Hopkins, 2021)</a:t>
            </a:r>
          </a:p>
        </p:txBody>
      </p:sp>
      <p:sp>
        <p:nvSpPr>
          <p:cNvPr id="8" name="TextBox 7">
            <a:extLst>
              <a:ext uri="{FF2B5EF4-FFF2-40B4-BE49-F238E27FC236}">
                <a16:creationId xmlns:a16="http://schemas.microsoft.com/office/drawing/2014/main" id="{640A63A3-5A2E-F74C-AB31-F3E96FBD9B95}"/>
              </a:ext>
            </a:extLst>
          </p:cNvPr>
          <p:cNvSpPr txBox="1"/>
          <p:nvPr/>
        </p:nvSpPr>
        <p:spPr>
          <a:xfrm>
            <a:off x="409902" y="2777133"/>
            <a:ext cx="6700346" cy="923330"/>
          </a:xfrm>
          <a:prstGeom prst="rect">
            <a:avLst/>
          </a:prstGeom>
          <a:noFill/>
        </p:spPr>
        <p:txBody>
          <a:bodyPr wrap="square" rtlCol="0">
            <a:spAutoFit/>
          </a:bodyPr>
          <a:lstStyle/>
          <a:p>
            <a:r>
              <a:rPr lang="en-US" dirty="0">
                <a:latin typeface="Century Gothic" panose="020B0502020202020204" pitchFamily="34" charset="0"/>
              </a:rPr>
              <a:t>The Australian Institute of Health and Welfare reported that 43% of Australians aged 14 and over had used illicit drugs (AIHW, 2020)</a:t>
            </a:r>
          </a:p>
        </p:txBody>
      </p:sp>
      <p:sp>
        <p:nvSpPr>
          <p:cNvPr id="9" name="TextBox 8">
            <a:extLst>
              <a:ext uri="{FF2B5EF4-FFF2-40B4-BE49-F238E27FC236}">
                <a16:creationId xmlns:a16="http://schemas.microsoft.com/office/drawing/2014/main" id="{B3F4D2BB-514F-0B44-B522-E532B021C034}"/>
              </a:ext>
            </a:extLst>
          </p:cNvPr>
          <p:cNvSpPr txBox="1"/>
          <p:nvPr/>
        </p:nvSpPr>
        <p:spPr>
          <a:xfrm>
            <a:off x="3168869" y="5265683"/>
            <a:ext cx="502061" cy="369332"/>
          </a:xfrm>
          <a:prstGeom prst="rect">
            <a:avLst/>
          </a:prstGeom>
          <a:noFill/>
        </p:spPr>
        <p:txBody>
          <a:bodyPr wrap="none" rtlCol="0">
            <a:spAutoFit/>
          </a:bodyPr>
          <a:lstStyle/>
          <a:p>
            <a:r>
              <a:rPr lang="en-US" dirty="0"/>
              <a:t>      </a:t>
            </a:r>
          </a:p>
        </p:txBody>
      </p:sp>
      <p:sp>
        <p:nvSpPr>
          <p:cNvPr id="10" name="TextBox 9">
            <a:extLst>
              <a:ext uri="{FF2B5EF4-FFF2-40B4-BE49-F238E27FC236}">
                <a16:creationId xmlns:a16="http://schemas.microsoft.com/office/drawing/2014/main" id="{69B90EE4-962C-F841-83AB-8DE9447872EF}"/>
              </a:ext>
            </a:extLst>
          </p:cNvPr>
          <p:cNvSpPr txBox="1"/>
          <p:nvPr/>
        </p:nvSpPr>
        <p:spPr>
          <a:xfrm>
            <a:off x="409902" y="3867143"/>
            <a:ext cx="6700346" cy="1200329"/>
          </a:xfrm>
          <a:prstGeom prst="rect">
            <a:avLst/>
          </a:prstGeom>
          <a:noFill/>
        </p:spPr>
        <p:txBody>
          <a:bodyPr wrap="square" rtlCol="0">
            <a:spAutoFit/>
          </a:bodyPr>
          <a:lstStyle/>
          <a:p>
            <a:r>
              <a:rPr lang="en-AU" dirty="0">
                <a:latin typeface="Century Gothic" panose="020B0502020202020204" pitchFamily="34" charset="0"/>
              </a:rPr>
              <a:t>Substance use can have short-term consequences, including injury due to impaired decision making, and harmful effects on brain development during a critical period of brain maturation (Lambkin, 2008)</a:t>
            </a:r>
            <a:endParaRPr lang="en-US" dirty="0">
              <a:latin typeface="Century Gothic" panose="020B0502020202020204" pitchFamily="34" charset="0"/>
            </a:endParaRPr>
          </a:p>
        </p:txBody>
      </p:sp>
      <p:sp>
        <p:nvSpPr>
          <p:cNvPr id="11" name="TextBox 10">
            <a:extLst>
              <a:ext uri="{FF2B5EF4-FFF2-40B4-BE49-F238E27FC236}">
                <a16:creationId xmlns:a16="http://schemas.microsoft.com/office/drawing/2014/main" id="{15E6E4F1-4D03-054A-B813-109D78CEB68A}"/>
              </a:ext>
            </a:extLst>
          </p:cNvPr>
          <p:cNvSpPr txBox="1"/>
          <p:nvPr/>
        </p:nvSpPr>
        <p:spPr>
          <a:xfrm>
            <a:off x="409902" y="5234152"/>
            <a:ext cx="6211614" cy="1200329"/>
          </a:xfrm>
          <a:prstGeom prst="rect">
            <a:avLst/>
          </a:prstGeom>
          <a:noFill/>
        </p:spPr>
        <p:txBody>
          <a:bodyPr wrap="square" rtlCol="0">
            <a:spAutoFit/>
          </a:bodyPr>
          <a:lstStyle/>
          <a:p>
            <a:r>
              <a:rPr lang="en-US" dirty="0">
                <a:latin typeface="Century Gothic" panose="020B0502020202020204" pitchFamily="34" charset="0"/>
              </a:rPr>
              <a:t>There is a strong correlation between substance abuse and delinquent behaviour which in turn places a large amount of strain upon juvenile and criminal justice resources (Crowe,1998)</a:t>
            </a:r>
          </a:p>
        </p:txBody>
      </p:sp>
    </p:spTree>
    <p:extLst>
      <p:ext uri="{BB962C8B-B14F-4D97-AF65-F5344CB8AC3E}">
        <p14:creationId xmlns:p14="http://schemas.microsoft.com/office/powerpoint/2010/main" val="2426462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1000"/>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03A7D4D-0073-464F-A352-C98E5EBDEA1E}"/>
              </a:ext>
            </a:extLst>
          </p:cNvPr>
          <p:cNvSpPr txBox="1"/>
          <p:nvPr/>
        </p:nvSpPr>
        <p:spPr>
          <a:xfrm>
            <a:off x="425668" y="488731"/>
            <a:ext cx="5123794" cy="400110"/>
          </a:xfrm>
          <a:prstGeom prst="rect">
            <a:avLst/>
          </a:prstGeom>
          <a:noFill/>
        </p:spPr>
        <p:txBody>
          <a:bodyPr wrap="square" rtlCol="0">
            <a:spAutoFit/>
          </a:bodyPr>
          <a:lstStyle/>
          <a:p>
            <a:r>
              <a:rPr lang="en-US" sz="2000" b="1" dirty="0">
                <a:latin typeface="Century Gothic" panose="020B0502020202020204" pitchFamily="34" charset="0"/>
              </a:rPr>
              <a:t>WHAT ARE THE MAIN CAUSES?</a:t>
            </a:r>
          </a:p>
        </p:txBody>
      </p:sp>
      <p:sp>
        <p:nvSpPr>
          <p:cNvPr id="5" name="TextBox 4">
            <a:extLst>
              <a:ext uri="{FF2B5EF4-FFF2-40B4-BE49-F238E27FC236}">
                <a16:creationId xmlns:a16="http://schemas.microsoft.com/office/drawing/2014/main" id="{F4C8C138-0D74-6243-A74C-EDBC34006424}"/>
              </a:ext>
            </a:extLst>
          </p:cNvPr>
          <p:cNvSpPr txBox="1"/>
          <p:nvPr/>
        </p:nvSpPr>
        <p:spPr>
          <a:xfrm>
            <a:off x="425668" y="1577720"/>
            <a:ext cx="5391807" cy="3416320"/>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entury Gothic" panose="020B0502020202020204" pitchFamily="34" charset="0"/>
              </a:rPr>
              <a:t>Family history of substance abuse</a:t>
            </a:r>
          </a:p>
          <a:p>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Mental health disorders</a:t>
            </a:r>
          </a:p>
          <a:p>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Peer pressure and other varying environmental factors</a:t>
            </a:r>
          </a:p>
          <a:p>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Historical trauma</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Limited access to support resources</a:t>
            </a:r>
          </a:p>
          <a:p>
            <a:endParaRPr lang="en-US" dirty="0">
              <a:latin typeface="Century Gothic" panose="020B0502020202020204" pitchFamily="34" charset="0"/>
            </a:endParaRPr>
          </a:p>
          <a:p>
            <a:endParaRPr lang="en-US" dirty="0">
              <a:latin typeface="Century Gothic" panose="020B0502020202020204" pitchFamily="34" charset="0"/>
            </a:endParaRPr>
          </a:p>
        </p:txBody>
      </p:sp>
    </p:spTree>
    <p:extLst>
      <p:ext uri="{BB962C8B-B14F-4D97-AF65-F5344CB8AC3E}">
        <p14:creationId xmlns:p14="http://schemas.microsoft.com/office/powerpoint/2010/main" val="2748489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1000"/>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A263811-43F8-E142-AF22-6B415B0BC61E}"/>
              </a:ext>
            </a:extLst>
          </p:cNvPr>
          <p:cNvSpPr txBox="1"/>
          <p:nvPr/>
        </p:nvSpPr>
        <p:spPr>
          <a:xfrm>
            <a:off x="551793" y="331076"/>
            <a:ext cx="4445876" cy="400110"/>
          </a:xfrm>
          <a:prstGeom prst="rect">
            <a:avLst/>
          </a:prstGeom>
          <a:noFill/>
        </p:spPr>
        <p:txBody>
          <a:bodyPr wrap="square" rtlCol="0">
            <a:spAutoFit/>
          </a:bodyPr>
          <a:lstStyle/>
          <a:p>
            <a:r>
              <a:rPr lang="en-US" sz="2000" b="1" dirty="0">
                <a:latin typeface="Century Gothic" panose="020B0502020202020204" pitchFamily="34" charset="0"/>
              </a:rPr>
              <a:t>IMPACTS ON SOCIETY </a:t>
            </a:r>
          </a:p>
        </p:txBody>
      </p:sp>
      <p:sp>
        <p:nvSpPr>
          <p:cNvPr id="5" name="TextBox 4">
            <a:extLst>
              <a:ext uri="{FF2B5EF4-FFF2-40B4-BE49-F238E27FC236}">
                <a16:creationId xmlns:a16="http://schemas.microsoft.com/office/drawing/2014/main" id="{AE928B0B-945A-1E49-8BEF-71910FB49A69}"/>
              </a:ext>
            </a:extLst>
          </p:cNvPr>
          <p:cNvSpPr txBox="1"/>
          <p:nvPr/>
        </p:nvSpPr>
        <p:spPr>
          <a:xfrm>
            <a:off x="551793" y="1308538"/>
            <a:ext cx="4981903" cy="5355312"/>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entury Gothic" panose="020B0502020202020204" pitchFamily="34" charset="0"/>
              </a:rPr>
              <a:t>Family violence</a:t>
            </a:r>
          </a:p>
          <a:p>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Strain on the criminal justice system </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Increased rates of mental health </a:t>
            </a:r>
          </a:p>
          <a:p>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Increased community violence – theft etc.</a:t>
            </a:r>
          </a:p>
          <a:p>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High government costs</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Strain on the healthcare system</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Increased rates of homelessness </a:t>
            </a:r>
          </a:p>
          <a:p>
            <a:pPr marL="285750" indent="-285750">
              <a:buFont typeface="Arial" panose="020B0604020202020204" pitchFamily="34" charset="0"/>
              <a:buChar char="•"/>
            </a:pPr>
            <a:endParaRPr lang="en-US" dirty="0">
              <a:latin typeface="Century Gothic" panose="020B0502020202020204" pitchFamily="34" charset="0"/>
            </a:endParaRPr>
          </a:p>
          <a:p>
            <a:endParaRPr lang="en-US" dirty="0">
              <a:latin typeface="Century Gothic" panose="020B0502020202020204" pitchFamily="34" charset="0"/>
            </a:endParaRPr>
          </a:p>
          <a:p>
            <a:pPr marL="285750" indent="-285750">
              <a:buFont typeface="Arial" panose="020B0604020202020204" pitchFamily="34" charset="0"/>
              <a:buChar char="•"/>
            </a:pPr>
            <a:endParaRPr lang="en-US" dirty="0">
              <a:latin typeface="Century Gothic" panose="020B0502020202020204" pitchFamily="34" charset="0"/>
            </a:endParaRPr>
          </a:p>
          <a:p>
            <a:endParaRPr lang="en-US" dirty="0">
              <a:latin typeface="Century Gothic" panose="020B0502020202020204" pitchFamily="34" charset="0"/>
            </a:endParaRPr>
          </a:p>
          <a:p>
            <a:endParaRPr lang="en-US" dirty="0">
              <a:latin typeface="Century Gothic" panose="020B0502020202020204" pitchFamily="34" charset="0"/>
            </a:endParaRPr>
          </a:p>
        </p:txBody>
      </p:sp>
    </p:spTree>
    <p:extLst>
      <p:ext uri="{BB962C8B-B14F-4D97-AF65-F5344CB8AC3E}">
        <p14:creationId xmlns:p14="http://schemas.microsoft.com/office/powerpoint/2010/main" val="3863990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1000"/>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D0CED4A-5FD0-8143-950D-9DC9C218DA3F}"/>
              </a:ext>
            </a:extLst>
          </p:cNvPr>
          <p:cNvSpPr txBox="1"/>
          <p:nvPr/>
        </p:nvSpPr>
        <p:spPr>
          <a:xfrm>
            <a:off x="457200" y="425669"/>
            <a:ext cx="7441324" cy="707886"/>
          </a:xfrm>
          <a:prstGeom prst="rect">
            <a:avLst/>
          </a:prstGeom>
          <a:noFill/>
        </p:spPr>
        <p:txBody>
          <a:bodyPr wrap="square" rtlCol="0">
            <a:spAutoFit/>
          </a:bodyPr>
          <a:lstStyle/>
          <a:p>
            <a:r>
              <a:rPr lang="en-US" sz="2000" b="1" dirty="0">
                <a:latin typeface="Century Gothic" panose="020B0502020202020204" pitchFamily="34" charset="0"/>
              </a:rPr>
              <a:t>INTERVENTIONS CURRENTLY AVAILABLE FOR MANAGING YOUTH SUBSTANCE ABUSE</a:t>
            </a:r>
          </a:p>
        </p:txBody>
      </p:sp>
      <p:sp>
        <p:nvSpPr>
          <p:cNvPr id="5" name="TextBox 4">
            <a:extLst>
              <a:ext uri="{FF2B5EF4-FFF2-40B4-BE49-F238E27FC236}">
                <a16:creationId xmlns:a16="http://schemas.microsoft.com/office/drawing/2014/main" id="{49A8723E-274F-BD45-B5B0-1ABD32E4ED90}"/>
              </a:ext>
            </a:extLst>
          </p:cNvPr>
          <p:cNvSpPr txBox="1"/>
          <p:nvPr/>
        </p:nvSpPr>
        <p:spPr>
          <a:xfrm>
            <a:off x="457200" y="1496557"/>
            <a:ext cx="6132786" cy="4247317"/>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entury Gothic" panose="020B0502020202020204" pitchFamily="34" charset="0"/>
              </a:rPr>
              <a:t>Counselling – including both individual and group therapy. This can vary from short term to long-term depending on severity and include varying therapy models such as CBT, Family Behaviour Therapy and Dialectical Behaviour Therapy (Lambkin, 2008)</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24/7 Drug hotlines such as Lifeline</a:t>
            </a:r>
          </a:p>
          <a:p>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Inpatient services such as rehabs and residential services</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Medically supervised injecting clinics</a:t>
            </a: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endParaRPr lang="en-US" dirty="0">
              <a:latin typeface="Century Gothic" panose="020B0502020202020204" pitchFamily="34" charset="0"/>
            </a:endParaRPr>
          </a:p>
        </p:txBody>
      </p:sp>
    </p:spTree>
    <p:extLst>
      <p:ext uri="{BB962C8B-B14F-4D97-AF65-F5344CB8AC3E}">
        <p14:creationId xmlns:p14="http://schemas.microsoft.com/office/powerpoint/2010/main" val="2335700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1000"/>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2190F83-9922-E64C-A922-5EDB876E3513}"/>
              </a:ext>
            </a:extLst>
          </p:cNvPr>
          <p:cNvSpPr txBox="1"/>
          <p:nvPr/>
        </p:nvSpPr>
        <p:spPr>
          <a:xfrm>
            <a:off x="472965" y="252249"/>
            <a:ext cx="6952594" cy="2215991"/>
          </a:xfrm>
          <a:prstGeom prst="rect">
            <a:avLst/>
          </a:prstGeom>
          <a:noFill/>
        </p:spPr>
        <p:txBody>
          <a:bodyPr wrap="square" rtlCol="0">
            <a:spAutoFit/>
          </a:bodyPr>
          <a:lstStyle/>
          <a:p>
            <a:r>
              <a:rPr lang="en-US" sz="2000" b="1" dirty="0">
                <a:latin typeface="Century Gothic" panose="020B0502020202020204" pitchFamily="34" charset="0"/>
              </a:rPr>
              <a:t>A POSITIVE PSYCHOLOGY APPROACH</a:t>
            </a:r>
          </a:p>
          <a:p>
            <a:endParaRPr lang="en-US" sz="2800" b="1" dirty="0">
              <a:latin typeface="Century Gothic" panose="020B0502020202020204" pitchFamily="34" charset="0"/>
            </a:endParaRPr>
          </a:p>
          <a:p>
            <a:r>
              <a:rPr lang="en-AU" i="1" dirty="0"/>
              <a:t>‘</a:t>
            </a:r>
            <a:r>
              <a:rPr lang="en-AU" i="1" dirty="0">
                <a:latin typeface="Century Gothic" panose="020B0502020202020204" pitchFamily="34" charset="0"/>
              </a:rPr>
              <a:t>Positive Psychology is a science that brings the many virtues of science – replication, controlled causal studies, peer review, representative sampling (to name a few) – to bear on the question of how and when people flourish." (Robert Biswas-Diener, 2008).</a:t>
            </a:r>
            <a:endParaRPr lang="en-US" b="1" i="1" dirty="0">
              <a:latin typeface="Century Gothic" panose="020B0502020202020204" pitchFamily="34" charset="0"/>
            </a:endParaRPr>
          </a:p>
        </p:txBody>
      </p:sp>
      <p:sp>
        <p:nvSpPr>
          <p:cNvPr id="5" name="TextBox 4">
            <a:extLst>
              <a:ext uri="{FF2B5EF4-FFF2-40B4-BE49-F238E27FC236}">
                <a16:creationId xmlns:a16="http://schemas.microsoft.com/office/drawing/2014/main" id="{9A6F9167-698C-1541-AD20-94187C7B37A7}"/>
              </a:ext>
            </a:extLst>
          </p:cNvPr>
          <p:cNvSpPr txBox="1"/>
          <p:nvPr/>
        </p:nvSpPr>
        <p:spPr>
          <a:xfrm>
            <a:off x="472965" y="2747087"/>
            <a:ext cx="6448098" cy="5632311"/>
          </a:xfrm>
          <a:prstGeom prst="rect">
            <a:avLst/>
          </a:prstGeom>
          <a:noFill/>
        </p:spPr>
        <p:txBody>
          <a:bodyPr wrap="square" rtlCol="0">
            <a:spAutoFit/>
          </a:bodyPr>
          <a:lstStyle/>
          <a:p>
            <a:r>
              <a:rPr lang="en-US" dirty="0">
                <a:latin typeface="Century Gothic" panose="020B0502020202020204" pitchFamily="34" charset="0"/>
              </a:rPr>
              <a:t>Positive psychology has been defined as being the study of strengths and virtues that enables not only individuals but communities to thrive </a:t>
            </a:r>
            <a:r>
              <a:rPr lang="en-AU" dirty="0">
                <a:latin typeface="Century Gothic" panose="020B0502020202020204" pitchFamily="34" charset="0"/>
              </a:rPr>
              <a:t>(Gable &amp; Haidt, 2005</a:t>
            </a:r>
            <a:r>
              <a:rPr lang="en-AU" dirty="0"/>
              <a:t>).</a:t>
            </a:r>
          </a:p>
          <a:p>
            <a:endParaRPr lang="en-AU" dirty="0"/>
          </a:p>
          <a:p>
            <a:r>
              <a:rPr lang="en-AU" dirty="0">
                <a:latin typeface="Century Gothic" panose="020B0502020202020204" pitchFamily="34" charset="0"/>
              </a:rPr>
              <a:t>Lead by the belief that individuals want to lead meaningful and fulfilling lives. There is an Emphasis placed upon one’s positive life experiences, however, does not ignore an individual’s negative experiences. </a:t>
            </a:r>
          </a:p>
          <a:p>
            <a:endParaRPr lang="en-AU" dirty="0">
              <a:latin typeface="Century Gothic" panose="020B0502020202020204" pitchFamily="34" charset="0"/>
            </a:endParaRPr>
          </a:p>
          <a:p>
            <a:r>
              <a:rPr lang="en-AU" dirty="0">
                <a:latin typeface="Century Gothic" panose="020B0502020202020204" pitchFamily="34" charset="0"/>
              </a:rPr>
              <a:t>Useful and beneficial for a wide variety of circumstances.</a:t>
            </a:r>
          </a:p>
          <a:p>
            <a:endParaRPr lang="en-AU" dirty="0">
              <a:latin typeface="Century Gothic" panose="020B0502020202020204" pitchFamily="34" charset="0"/>
            </a:endParaRPr>
          </a:p>
          <a:p>
            <a:endParaRPr lang="en-AU" dirty="0">
              <a:latin typeface="Century Gothic" panose="020B0502020202020204" pitchFamily="34" charset="0"/>
            </a:endParaRPr>
          </a:p>
          <a:p>
            <a:endParaRPr lang="en-AU" dirty="0">
              <a:latin typeface="Century Gothic" panose="020B0502020202020204" pitchFamily="34" charset="0"/>
            </a:endParaRPr>
          </a:p>
          <a:p>
            <a:r>
              <a:rPr lang="en-AU" dirty="0">
                <a:latin typeface="Century Gothic" panose="020B0502020202020204" pitchFamily="34" charset="0"/>
              </a:rPr>
              <a:t> </a:t>
            </a:r>
          </a:p>
          <a:p>
            <a:endParaRPr lang="en-AU" dirty="0">
              <a:latin typeface="Century Gothic" panose="020B0502020202020204" pitchFamily="34" charset="0"/>
            </a:endParaRPr>
          </a:p>
          <a:p>
            <a:endParaRPr lang="en-AU" dirty="0">
              <a:latin typeface="Century Gothic" panose="020B0502020202020204" pitchFamily="34" charset="0"/>
            </a:endParaRPr>
          </a:p>
          <a:p>
            <a:endParaRPr lang="en-AU" dirty="0">
              <a:latin typeface="Century Gothic" panose="020B0502020202020204" pitchFamily="34" charset="0"/>
            </a:endParaRPr>
          </a:p>
          <a:p>
            <a:endParaRPr lang="en-US" dirty="0">
              <a:latin typeface="Century Gothic" panose="020B0502020202020204" pitchFamily="34" charset="0"/>
            </a:endParaRPr>
          </a:p>
        </p:txBody>
      </p:sp>
    </p:spTree>
    <p:extLst>
      <p:ext uri="{BB962C8B-B14F-4D97-AF65-F5344CB8AC3E}">
        <p14:creationId xmlns:p14="http://schemas.microsoft.com/office/powerpoint/2010/main" val="3357058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alphaModFix amt="41000"/>
          </a:blip>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82362EF-EB24-8843-A000-CAF17E56FC4C}"/>
              </a:ext>
            </a:extLst>
          </p:cNvPr>
          <p:cNvSpPr txBox="1"/>
          <p:nvPr/>
        </p:nvSpPr>
        <p:spPr>
          <a:xfrm>
            <a:off x="331076" y="488731"/>
            <a:ext cx="6053958" cy="707886"/>
          </a:xfrm>
          <a:prstGeom prst="rect">
            <a:avLst/>
          </a:prstGeom>
          <a:noFill/>
        </p:spPr>
        <p:txBody>
          <a:bodyPr wrap="square" rtlCol="0">
            <a:spAutoFit/>
          </a:bodyPr>
          <a:lstStyle/>
          <a:p>
            <a:r>
              <a:rPr lang="en-US" sz="2000" b="1" dirty="0">
                <a:latin typeface="Century Gothic" panose="020B0502020202020204" pitchFamily="34" charset="0"/>
              </a:rPr>
              <a:t>HOPE THEORY, STRENGTHS BASED APPROACH AND MOTIVATION</a:t>
            </a:r>
          </a:p>
        </p:txBody>
      </p:sp>
      <p:sp>
        <p:nvSpPr>
          <p:cNvPr id="5" name="TextBox 4">
            <a:extLst>
              <a:ext uri="{FF2B5EF4-FFF2-40B4-BE49-F238E27FC236}">
                <a16:creationId xmlns:a16="http://schemas.microsoft.com/office/drawing/2014/main" id="{DB6C1AFB-CC7A-2A4E-9BCF-F9E96050DA2C}"/>
              </a:ext>
            </a:extLst>
          </p:cNvPr>
          <p:cNvSpPr txBox="1"/>
          <p:nvPr/>
        </p:nvSpPr>
        <p:spPr>
          <a:xfrm>
            <a:off x="331076" y="1445172"/>
            <a:ext cx="8198069" cy="5632311"/>
          </a:xfrm>
          <a:prstGeom prst="rect">
            <a:avLst/>
          </a:prstGeom>
          <a:noFill/>
        </p:spPr>
        <p:txBody>
          <a:bodyPr wrap="square" rtlCol="0">
            <a:spAutoFit/>
          </a:bodyPr>
          <a:lstStyle/>
          <a:p>
            <a:r>
              <a:rPr lang="en-US" dirty="0">
                <a:latin typeface="Century Gothic" panose="020B0502020202020204" pitchFamily="34" charset="0"/>
              </a:rPr>
              <a:t>Hope Theory – goal orientated and comprised of three main components being goals, pathways thinking and agency thinking (Cheavens &amp; Rand 2009). Hope is an important contributor to substance abuse recovery. If an individual can view recovery as an attainable and achievable goal it may provide more hope to overcome the challenges along the way (Groh et al., 2009)</a:t>
            </a:r>
          </a:p>
          <a:p>
            <a:endParaRPr lang="en-US" dirty="0">
              <a:latin typeface="Century Gothic" panose="020B0502020202020204" pitchFamily="34" charset="0"/>
            </a:endParaRPr>
          </a:p>
          <a:p>
            <a:r>
              <a:rPr lang="en-US" dirty="0">
                <a:latin typeface="Century Gothic" panose="020B0502020202020204" pitchFamily="34" charset="0"/>
              </a:rPr>
              <a:t>Strength based approach – focus is places on an individuals’ self determination and strength (McCashen, 2005). Strengths are built upon so that individuals can then draw upon and use them as resources in times when they are in adverse conditions. </a:t>
            </a:r>
          </a:p>
          <a:p>
            <a:endParaRPr lang="en-US" dirty="0">
              <a:latin typeface="Century Gothic" panose="020B0502020202020204" pitchFamily="34" charset="0"/>
            </a:endParaRPr>
          </a:p>
          <a:p>
            <a:r>
              <a:rPr lang="en-US" dirty="0">
                <a:latin typeface="Century Gothic" panose="020B0502020202020204" pitchFamily="34" charset="0"/>
              </a:rPr>
              <a:t>Motivation – </a:t>
            </a:r>
            <a:r>
              <a:rPr lang="en-AU" dirty="0">
                <a:latin typeface="Century Gothic" panose="020B0502020202020204" pitchFamily="34" charset="0"/>
              </a:rPr>
              <a:t>why individuals or organisms behave as they do: What gets their behaviour started, and what directs, energizes, sustains, and eventually terminates action (Graham et al., 2012)</a:t>
            </a:r>
            <a:endParaRPr lang="en-US" dirty="0">
              <a:latin typeface="Century Gothic" panose="020B0502020202020204" pitchFamily="34" charset="0"/>
            </a:endParaRPr>
          </a:p>
          <a:p>
            <a:endParaRPr lang="en-US" dirty="0">
              <a:latin typeface="Century Gothic" panose="020B0502020202020204" pitchFamily="34" charset="0"/>
            </a:endParaRPr>
          </a:p>
          <a:p>
            <a:r>
              <a:rPr lang="en-US" dirty="0">
                <a:latin typeface="Century Gothic" panose="020B0502020202020204" pitchFamily="34" charset="0"/>
              </a:rPr>
              <a:t>The above mentioned principles will be the guiding foundation for the intervention that will be discussed in the following slide. </a:t>
            </a:r>
          </a:p>
          <a:p>
            <a:endParaRPr lang="en-US" dirty="0">
              <a:latin typeface="Century Gothic" panose="020B0502020202020204" pitchFamily="34" charset="0"/>
            </a:endParaRPr>
          </a:p>
          <a:p>
            <a:endParaRPr lang="en-US" dirty="0">
              <a:latin typeface="Century Gothic" panose="020B0502020202020204" pitchFamily="34" charset="0"/>
            </a:endParaRPr>
          </a:p>
        </p:txBody>
      </p:sp>
    </p:spTree>
    <p:extLst>
      <p:ext uri="{BB962C8B-B14F-4D97-AF65-F5344CB8AC3E}">
        <p14:creationId xmlns:p14="http://schemas.microsoft.com/office/powerpoint/2010/main" val="3866185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1000"/>
            <a:lum/>
          </a:blip>
          <a:srcRect/>
          <a:stretch>
            <a:fillRect l="-17000" r="-17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088E627-1BC3-EC44-8059-A06569A6B61A}"/>
              </a:ext>
            </a:extLst>
          </p:cNvPr>
          <p:cNvSpPr txBox="1"/>
          <p:nvPr/>
        </p:nvSpPr>
        <p:spPr>
          <a:xfrm>
            <a:off x="296334" y="253999"/>
            <a:ext cx="4064000" cy="707886"/>
          </a:xfrm>
          <a:prstGeom prst="rect">
            <a:avLst/>
          </a:prstGeom>
          <a:noFill/>
        </p:spPr>
        <p:txBody>
          <a:bodyPr wrap="square" rtlCol="0">
            <a:spAutoFit/>
          </a:bodyPr>
          <a:lstStyle/>
          <a:p>
            <a:r>
              <a:rPr lang="en-US" sz="2000" b="1" dirty="0">
                <a:latin typeface="Century Gothic" panose="020B0502020202020204" pitchFamily="34" charset="0"/>
              </a:rPr>
              <a:t>PROPOSED POSTIVE PSYCHOLOGY INTERVENTION</a:t>
            </a:r>
          </a:p>
        </p:txBody>
      </p:sp>
      <p:sp>
        <p:nvSpPr>
          <p:cNvPr id="5" name="TextBox 4">
            <a:extLst>
              <a:ext uri="{FF2B5EF4-FFF2-40B4-BE49-F238E27FC236}">
                <a16:creationId xmlns:a16="http://schemas.microsoft.com/office/drawing/2014/main" id="{87AB72D0-A503-E149-BD78-2CD3C046FE34}"/>
              </a:ext>
            </a:extLst>
          </p:cNvPr>
          <p:cNvSpPr txBox="1"/>
          <p:nvPr/>
        </p:nvSpPr>
        <p:spPr>
          <a:xfrm>
            <a:off x="296334" y="1407250"/>
            <a:ext cx="8382000" cy="4801314"/>
          </a:xfrm>
          <a:prstGeom prst="rect">
            <a:avLst/>
          </a:prstGeom>
          <a:noFill/>
        </p:spPr>
        <p:txBody>
          <a:bodyPr wrap="square" rtlCol="0">
            <a:spAutoFit/>
          </a:bodyPr>
          <a:lstStyle/>
          <a:p>
            <a:r>
              <a:rPr lang="en-US" b="1" dirty="0">
                <a:latin typeface="Century Gothic" panose="020B0502020202020204" pitchFamily="34" charset="0"/>
              </a:rPr>
              <a:t>WHAT?</a:t>
            </a:r>
          </a:p>
          <a:p>
            <a:r>
              <a:rPr lang="en-US" dirty="0">
                <a:latin typeface="Century Gothic" panose="020B0502020202020204" pitchFamily="34" charset="0"/>
              </a:rPr>
              <a:t>The proposed intervention will be delivered through a mixture of both group and individual setting via qualified health professionals such as drug and alcohol counsellors  along with a mixture of holistic heath professionals including life coaches. A tailored plan for each participant will be created to align with there strengths, personal goals and techniques for motivation. </a:t>
            </a:r>
          </a:p>
          <a:p>
            <a:endParaRPr lang="en-US" dirty="0">
              <a:latin typeface="Century Gothic" panose="020B0502020202020204" pitchFamily="34" charset="0"/>
            </a:endParaRPr>
          </a:p>
          <a:p>
            <a:r>
              <a:rPr lang="en-US" b="1" dirty="0">
                <a:latin typeface="Century Gothic" panose="020B0502020202020204" pitchFamily="34" charset="0"/>
              </a:rPr>
              <a:t>WHO?</a:t>
            </a:r>
          </a:p>
          <a:p>
            <a:r>
              <a:rPr lang="en-US" dirty="0">
                <a:latin typeface="Century Gothic" panose="020B0502020202020204" pitchFamily="34" charset="0"/>
              </a:rPr>
              <a:t>The program will be focused on targeting youth with substance abuse with referrals being accepted via organisations who engage with youth as well as accepting self referrals.</a:t>
            </a:r>
          </a:p>
          <a:p>
            <a:endParaRPr lang="en-US" dirty="0">
              <a:latin typeface="Century Gothic" panose="020B0502020202020204" pitchFamily="34" charset="0"/>
            </a:endParaRPr>
          </a:p>
          <a:p>
            <a:r>
              <a:rPr lang="en-US" b="1" dirty="0">
                <a:latin typeface="Century Gothic" panose="020B0502020202020204" pitchFamily="34" charset="0"/>
              </a:rPr>
              <a:t>WHEN?</a:t>
            </a:r>
          </a:p>
          <a:p>
            <a:r>
              <a:rPr lang="en-US" dirty="0">
                <a:latin typeface="Century Gothic" panose="020B0502020202020204" pitchFamily="34" charset="0"/>
              </a:rPr>
              <a:t>The program will be delivered on a fortnightly basis for a 12 month period as this will enable goals to be monitored and progress monitored over a substantial duration. </a:t>
            </a:r>
          </a:p>
        </p:txBody>
      </p:sp>
    </p:spTree>
    <p:extLst>
      <p:ext uri="{BB962C8B-B14F-4D97-AF65-F5344CB8AC3E}">
        <p14:creationId xmlns:p14="http://schemas.microsoft.com/office/powerpoint/2010/main" val="4260756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1000"/>
            <a:lum/>
          </a:blip>
          <a:srcRect/>
          <a:stretch>
            <a:fillRect l="-17000" r="-17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AA97DD-A5F8-4649-9D68-EAD9649CC7D0}"/>
              </a:ext>
            </a:extLst>
          </p:cNvPr>
          <p:cNvSpPr txBox="1"/>
          <p:nvPr/>
        </p:nvSpPr>
        <p:spPr>
          <a:xfrm>
            <a:off x="321733" y="133082"/>
            <a:ext cx="9194800" cy="7001917"/>
          </a:xfrm>
          <a:prstGeom prst="rect">
            <a:avLst/>
          </a:prstGeom>
          <a:noFill/>
        </p:spPr>
        <p:txBody>
          <a:bodyPr wrap="square" rtlCol="0">
            <a:spAutoFit/>
          </a:bodyPr>
          <a:lstStyle/>
          <a:p>
            <a:r>
              <a:rPr lang="en-US" b="1" dirty="0">
                <a:latin typeface="Century Gothic" panose="020B0502020202020204" pitchFamily="34" charset="0"/>
              </a:rPr>
              <a:t>HOW?</a:t>
            </a:r>
          </a:p>
          <a:p>
            <a:r>
              <a:rPr lang="en-US" dirty="0">
                <a:latin typeface="Century Gothic" panose="020B0502020202020204" pitchFamily="34" charset="0"/>
              </a:rPr>
              <a:t>Each session will have a different topic of focus such as one week may include breath work with a focus on mindfulness whilst another week might include a guest speaker with similar experiences of youth substance abuse. Each participant will have the opportunity to have one on one time with each allied health professional. At the start of the program participants will be provided with a bag of resources and they will be able to incorporate the tools into the sessions such as manifestation journals and vision boards. Progress will be monitored through monthly check ins as emphasis will be placed on the youth guiding their own journey</a:t>
            </a:r>
          </a:p>
          <a:p>
            <a:endParaRPr lang="en-US" dirty="0">
              <a:latin typeface="Century Gothic" panose="020B0502020202020204" pitchFamily="34" charset="0"/>
            </a:endParaRPr>
          </a:p>
          <a:p>
            <a:r>
              <a:rPr lang="en-US" b="1" dirty="0">
                <a:latin typeface="Century Gothic" panose="020B0502020202020204" pitchFamily="34" charset="0"/>
              </a:rPr>
              <a:t>WHERE?</a:t>
            </a:r>
          </a:p>
          <a:p>
            <a:r>
              <a:rPr lang="en-US" dirty="0">
                <a:latin typeface="Century Gothic" panose="020B0502020202020204" pitchFamily="34" charset="0"/>
              </a:rPr>
              <a:t>The program will be delivered within the school space. This is not only to make it easily accessible to the participants but will also allow reconnecting with the education system for those participants who are still within the school system age. </a:t>
            </a:r>
          </a:p>
          <a:p>
            <a:endParaRPr lang="en-US" dirty="0">
              <a:latin typeface="Century Gothic" panose="020B0502020202020204" pitchFamily="34" charset="0"/>
            </a:endParaRPr>
          </a:p>
          <a:p>
            <a:r>
              <a:rPr lang="en-US" b="1" dirty="0">
                <a:latin typeface="Century Gothic" panose="020B0502020202020204" pitchFamily="34" charset="0"/>
              </a:rPr>
              <a:t>WHY?</a:t>
            </a:r>
          </a:p>
          <a:p>
            <a:r>
              <a:rPr lang="en-US" dirty="0">
                <a:latin typeface="Century Gothic" panose="020B0502020202020204" pitchFamily="34" charset="0"/>
              </a:rPr>
              <a:t>Early intervention is key for targeting the rising rate of youth substance abuse. It is important that youth feel supported and know that change is possible. Rather than dwelling on what they could have changed participants involved in this program will be able to use the mentioned positive psychology principles such as goal setting and look towards the future as well as acknowledging the journey that brought them to the here and now whilst in a supported environment. </a:t>
            </a:r>
          </a:p>
          <a:p>
            <a:endParaRPr lang="en-US" sz="1700" dirty="0">
              <a:latin typeface="Century Gothic" panose="020B0502020202020204" pitchFamily="34" charset="0"/>
            </a:endParaRPr>
          </a:p>
        </p:txBody>
      </p:sp>
    </p:spTree>
    <p:extLst>
      <p:ext uri="{BB962C8B-B14F-4D97-AF65-F5344CB8AC3E}">
        <p14:creationId xmlns:p14="http://schemas.microsoft.com/office/powerpoint/2010/main" val="3646290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11243</TotalTime>
  <Words>1305</Words>
  <Application>Microsoft Macintosh PowerPoint</Application>
  <PresentationFormat>Widescreen</PresentationFormat>
  <Paragraphs>118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Century Gothic</vt:lpstr>
      <vt:lpstr>Times</vt:lpstr>
      <vt:lpstr>Times New Roman</vt:lpstr>
      <vt:lpstr>Office Theme</vt:lpstr>
      <vt:lpstr>A POSITIVE PSYCHOLOGY INTERVENTION FOR YOUTH SUBSTANCE ABUSE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positive Psychology Intervention for Youth Substance Abuse </dc:title>
  <dc:creator>Annabelle Young</dc:creator>
  <cp:lastModifiedBy>Annabelle Young</cp:lastModifiedBy>
  <cp:revision>56</cp:revision>
  <dcterms:created xsi:type="dcterms:W3CDTF">2021-08-25T00:48:14Z</dcterms:created>
  <dcterms:modified xsi:type="dcterms:W3CDTF">2021-09-06T09:57:29Z</dcterms:modified>
</cp:coreProperties>
</file>