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59" r:id="rId6"/>
    <p:sldId id="260" r:id="rId7"/>
    <p:sldId id="261" r:id="rId8"/>
    <p:sldId id="262"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50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BCDAFA-626B-4D76-B063-68313CA95707}"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A4D79-266E-4C1E-BDC5-5D4649197A0E}" type="slidenum">
              <a:rPr lang="en-US" smtClean="0"/>
              <a:t>‹#›</a:t>
            </a:fld>
            <a:endParaRPr lang="en-US"/>
          </a:p>
        </p:txBody>
      </p:sp>
    </p:spTree>
    <p:extLst>
      <p:ext uri="{BB962C8B-B14F-4D97-AF65-F5344CB8AC3E}">
        <p14:creationId xmlns:p14="http://schemas.microsoft.com/office/powerpoint/2010/main" val="560080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BCDAFA-626B-4D76-B063-68313CA95707}"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A4D79-266E-4C1E-BDC5-5D4649197A0E}" type="slidenum">
              <a:rPr lang="en-US" smtClean="0"/>
              <a:t>‹#›</a:t>
            </a:fld>
            <a:endParaRPr lang="en-US"/>
          </a:p>
        </p:txBody>
      </p:sp>
    </p:spTree>
    <p:extLst>
      <p:ext uri="{BB962C8B-B14F-4D97-AF65-F5344CB8AC3E}">
        <p14:creationId xmlns:p14="http://schemas.microsoft.com/office/powerpoint/2010/main" val="4209316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BCDAFA-626B-4D76-B063-68313CA95707}"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A4D79-266E-4C1E-BDC5-5D4649197A0E}" type="slidenum">
              <a:rPr lang="en-US" smtClean="0"/>
              <a:t>‹#›</a:t>
            </a:fld>
            <a:endParaRPr lang="en-US"/>
          </a:p>
        </p:txBody>
      </p:sp>
    </p:spTree>
    <p:extLst>
      <p:ext uri="{BB962C8B-B14F-4D97-AF65-F5344CB8AC3E}">
        <p14:creationId xmlns:p14="http://schemas.microsoft.com/office/powerpoint/2010/main" val="3120552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BCDAFA-626B-4D76-B063-68313CA95707}"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A4D79-266E-4C1E-BDC5-5D4649197A0E}" type="slidenum">
              <a:rPr lang="en-US" smtClean="0"/>
              <a:t>‹#›</a:t>
            </a:fld>
            <a:endParaRPr lang="en-US"/>
          </a:p>
        </p:txBody>
      </p:sp>
    </p:spTree>
    <p:extLst>
      <p:ext uri="{BB962C8B-B14F-4D97-AF65-F5344CB8AC3E}">
        <p14:creationId xmlns:p14="http://schemas.microsoft.com/office/powerpoint/2010/main" val="758268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BCDAFA-626B-4D76-B063-68313CA95707}"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A4D79-266E-4C1E-BDC5-5D4649197A0E}" type="slidenum">
              <a:rPr lang="en-US" smtClean="0"/>
              <a:t>‹#›</a:t>
            </a:fld>
            <a:endParaRPr lang="en-US"/>
          </a:p>
        </p:txBody>
      </p:sp>
    </p:spTree>
    <p:extLst>
      <p:ext uri="{BB962C8B-B14F-4D97-AF65-F5344CB8AC3E}">
        <p14:creationId xmlns:p14="http://schemas.microsoft.com/office/powerpoint/2010/main" val="2619266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BCDAFA-626B-4D76-B063-68313CA95707}"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1A4D79-266E-4C1E-BDC5-5D4649197A0E}" type="slidenum">
              <a:rPr lang="en-US" smtClean="0"/>
              <a:t>‹#›</a:t>
            </a:fld>
            <a:endParaRPr lang="en-US"/>
          </a:p>
        </p:txBody>
      </p:sp>
    </p:spTree>
    <p:extLst>
      <p:ext uri="{BB962C8B-B14F-4D97-AF65-F5344CB8AC3E}">
        <p14:creationId xmlns:p14="http://schemas.microsoft.com/office/powerpoint/2010/main" val="553983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BCDAFA-626B-4D76-B063-68313CA95707}" type="datetimeFigureOut">
              <a:rPr lang="en-US" smtClean="0"/>
              <a:t>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1A4D79-266E-4C1E-BDC5-5D4649197A0E}" type="slidenum">
              <a:rPr lang="en-US" smtClean="0"/>
              <a:t>‹#›</a:t>
            </a:fld>
            <a:endParaRPr lang="en-US"/>
          </a:p>
        </p:txBody>
      </p:sp>
    </p:spTree>
    <p:extLst>
      <p:ext uri="{BB962C8B-B14F-4D97-AF65-F5344CB8AC3E}">
        <p14:creationId xmlns:p14="http://schemas.microsoft.com/office/powerpoint/2010/main" val="505745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BCDAFA-626B-4D76-B063-68313CA95707}" type="datetimeFigureOut">
              <a:rPr lang="en-US" smtClean="0"/>
              <a:t>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1A4D79-266E-4C1E-BDC5-5D4649197A0E}" type="slidenum">
              <a:rPr lang="en-US" smtClean="0"/>
              <a:t>‹#›</a:t>
            </a:fld>
            <a:endParaRPr lang="en-US"/>
          </a:p>
        </p:txBody>
      </p:sp>
    </p:spTree>
    <p:extLst>
      <p:ext uri="{BB962C8B-B14F-4D97-AF65-F5344CB8AC3E}">
        <p14:creationId xmlns:p14="http://schemas.microsoft.com/office/powerpoint/2010/main" val="1858394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BCDAFA-626B-4D76-B063-68313CA95707}" type="datetimeFigureOut">
              <a:rPr lang="en-US" smtClean="0"/>
              <a:t>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1A4D79-266E-4C1E-BDC5-5D4649197A0E}" type="slidenum">
              <a:rPr lang="en-US" smtClean="0"/>
              <a:t>‹#›</a:t>
            </a:fld>
            <a:endParaRPr lang="en-US"/>
          </a:p>
        </p:txBody>
      </p:sp>
    </p:spTree>
    <p:extLst>
      <p:ext uri="{BB962C8B-B14F-4D97-AF65-F5344CB8AC3E}">
        <p14:creationId xmlns:p14="http://schemas.microsoft.com/office/powerpoint/2010/main" val="2094611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0BCDAFA-626B-4D76-B063-68313CA95707}"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1A4D79-266E-4C1E-BDC5-5D4649197A0E}" type="slidenum">
              <a:rPr lang="en-US" smtClean="0"/>
              <a:t>‹#›</a:t>
            </a:fld>
            <a:endParaRPr lang="en-US"/>
          </a:p>
        </p:txBody>
      </p:sp>
    </p:spTree>
    <p:extLst>
      <p:ext uri="{BB962C8B-B14F-4D97-AF65-F5344CB8AC3E}">
        <p14:creationId xmlns:p14="http://schemas.microsoft.com/office/powerpoint/2010/main" val="4257913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0BCDAFA-626B-4D76-B063-68313CA95707}"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1A4D79-266E-4C1E-BDC5-5D4649197A0E}" type="slidenum">
              <a:rPr lang="en-US" smtClean="0"/>
              <a:t>‹#›</a:t>
            </a:fld>
            <a:endParaRPr lang="en-US"/>
          </a:p>
        </p:txBody>
      </p:sp>
    </p:spTree>
    <p:extLst>
      <p:ext uri="{BB962C8B-B14F-4D97-AF65-F5344CB8AC3E}">
        <p14:creationId xmlns:p14="http://schemas.microsoft.com/office/powerpoint/2010/main" val="1686901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BCDAFA-626B-4D76-B063-68313CA95707}" type="datetimeFigureOut">
              <a:rPr lang="en-US" smtClean="0"/>
              <a:t>1/18/2021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1A4D79-266E-4C1E-BDC5-5D4649197A0E}" type="slidenum">
              <a:rPr lang="en-US" smtClean="0"/>
              <a:t>‹#›</a:t>
            </a:fld>
            <a:endParaRPr lang="en-US"/>
          </a:p>
        </p:txBody>
      </p:sp>
    </p:spTree>
    <p:extLst>
      <p:ext uri="{BB962C8B-B14F-4D97-AF65-F5344CB8AC3E}">
        <p14:creationId xmlns:p14="http://schemas.microsoft.com/office/powerpoint/2010/main" val="2662333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doi.org/10.1007/978-3-658-18669-2_18" TargetMode="External"/><Relationship Id="rId3" Type="http://schemas.openxmlformats.org/officeDocument/2006/relationships/hyperlink" Target="https://www.nabtrade.com.au/investor/insights/latest-news/news/2020/08/the_rise_of_afterpay" TargetMode="External"/><Relationship Id="rId7" Type="http://schemas.openxmlformats.org/officeDocument/2006/relationships/hyperlink" Target="https://www2.deloitte.com/au/en/blog/technology-media-telecommunications-blog/2020/want-millennials-afterpay-anthony-eisen.html" TargetMode="External"/><Relationship Id="rId2" Type="http://schemas.openxmlformats.org/officeDocument/2006/relationships/hyperlink" Target="https://www.afterpay.nl/en/business-partners-afterpay/" TargetMode="External"/><Relationship Id="rId1" Type="http://schemas.openxmlformats.org/officeDocument/2006/relationships/slideLayout" Target="../slideLayouts/slideLayout2.xml"/><Relationship Id="rId6" Type="http://schemas.openxmlformats.org/officeDocument/2006/relationships/hyperlink" Target="https://doi.org/10.1093/acprof:oso/9780198701873.003.0006" TargetMode="External"/><Relationship Id="rId5" Type="http://schemas.openxmlformats.org/officeDocument/2006/relationships/hyperlink" Target="https://pymnts.com/buy-now-pay-later/2020/afterpay-new-logo-reflects-companys-global-business-model/" TargetMode="External"/><Relationship Id="rId4" Type="http://schemas.openxmlformats.org/officeDocument/2006/relationships/hyperlink" Target="https://doi.org/10.13052/rp-9788793609655"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neoschronos.com/" TargetMode="External"/><Relationship Id="rId2" Type="http://schemas.openxmlformats.org/officeDocument/2006/relationships/hyperlink" Target="http://www.businessmodelgeneration.com/canvas" TargetMode="External"/><Relationship Id="rId1" Type="http://schemas.openxmlformats.org/officeDocument/2006/relationships/slideLayout" Target="../slideLayouts/slideLayout7.xml"/><Relationship Id="rId4" Type="http://schemas.openxmlformats.org/officeDocument/2006/relationships/hyperlink" Target="https://creativecommons.org/licenses/by-sa/3.0/"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988677" y="555692"/>
            <a:ext cx="5842716" cy="2792188"/>
          </a:xfrm>
          <a:prstGeom prst="rect">
            <a:avLst/>
          </a:prstGeom>
        </p:spPr>
      </p:pic>
      <p:sp>
        <p:nvSpPr>
          <p:cNvPr id="2" name="Title 1"/>
          <p:cNvSpPr>
            <a:spLocks noGrp="1"/>
          </p:cNvSpPr>
          <p:nvPr>
            <p:ph type="ctrTitle"/>
          </p:nvPr>
        </p:nvSpPr>
        <p:spPr>
          <a:xfrm>
            <a:off x="824247" y="414024"/>
            <a:ext cx="5164429" cy="2625390"/>
          </a:xfrm>
        </p:spPr>
        <p:txBody>
          <a:bodyPr>
            <a:normAutofit/>
          </a:bodyPr>
          <a:lstStyle/>
          <a:p>
            <a:r>
              <a:rPr lang="en-US" sz="7200" dirty="0" smtClean="0">
                <a:solidFill>
                  <a:srgbClr val="FF0000"/>
                </a:solidFill>
              </a:rPr>
              <a:t>Innovation</a:t>
            </a:r>
            <a:r>
              <a:rPr lang="en-US" dirty="0" smtClean="0"/>
              <a:t> </a:t>
            </a:r>
            <a:endParaRPr lang="en-US" dirty="0"/>
          </a:p>
        </p:txBody>
      </p:sp>
      <p:sp>
        <p:nvSpPr>
          <p:cNvPr id="3" name="Subtitle 2"/>
          <p:cNvSpPr>
            <a:spLocks noGrp="1"/>
          </p:cNvSpPr>
          <p:nvPr>
            <p:ph type="subTitle" idx="1"/>
          </p:nvPr>
        </p:nvSpPr>
        <p:spPr>
          <a:xfrm>
            <a:off x="1227787" y="3473248"/>
            <a:ext cx="9144000" cy="3094977"/>
          </a:xfrm>
        </p:spPr>
        <p:txBody>
          <a:bodyPr/>
          <a:lstStyle/>
          <a:p>
            <a:pPr marL="514350" indent="-514350" algn="l">
              <a:buAutoNum type="romanLcPeriod"/>
            </a:pPr>
            <a:r>
              <a:rPr lang="en-US" dirty="0" smtClean="0">
                <a:solidFill>
                  <a:schemeClr val="accent1">
                    <a:lumMod val="75000"/>
                  </a:schemeClr>
                </a:solidFill>
              </a:rPr>
              <a:t>Innovation comes out as the creative process with which people tend to come out with better ideas to make a new product or even improve on an existing product.</a:t>
            </a:r>
          </a:p>
          <a:p>
            <a:pPr marL="514350" indent="-514350" algn="l">
              <a:buAutoNum type="romanLcPeriod"/>
            </a:pPr>
            <a:r>
              <a:rPr lang="en-US" dirty="0" smtClean="0">
                <a:solidFill>
                  <a:schemeClr val="accent1">
                    <a:lumMod val="75000"/>
                  </a:schemeClr>
                </a:solidFill>
              </a:rPr>
              <a:t>With innovation business people may come out with better ways of overcoming business challenges. </a:t>
            </a:r>
          </a:p>
          <a:p>
            <a:pPr marL="514350" indent="-514350" algn="l">
              <a:buAutoNum type="romanLcPeriod"/>
            </a:pPr>
            <a:r>
              <a:rPr lang="en-US" dirty="0" smtClean="0">
                <a:solidFill>
                  <a:schemeClr val="accent1">
                    <a:lumMod val="75000"/>
                  </a:schemeClr>
                </a:solidFill>
              </a:rPr>
              <a:t>The market is ever hanging which calls for innovation in the sense that innovation plays a vital role in enhancing development in the business world (Stieglitz &amp; Foss, 2015, p. 108). </a:t>
            </a:r>
          </a:p>
          <a:p>
            <a:endParaRPr lang="en-US" dirty="0"/>
          </a:p>
        </p:txBody>
      </p:sp>
    </p:spTree>
    <p:extLst>
      <p:ext uri="{BB962C8B-B14F-4D97-AF65-F5344CB8AC3E}">
        <p14:creationId xmlns:p14="http://schemas.microsoft.com/office/powerpoint/2010/main" val="2656173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3720921" cy="626548"/>
          </a:xfrm>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a:xfrm>
            <a:off x="838200" y="991674"/>
            <a:ext cx="10515600" cy="5602309"/>
          </a:xfrm>
        </p:spPr>
        <p:txBody>
          <a:bodyPr>
            <a:normAutofit fontScale="77500" lnSpcReduction="20000"/>
          </a:bodyPr>
          <a:lstStyle/>
          <a:p>
            <a:r>
              <a:rPr lang="en-US" dirty="0" smtClean="0"/>
              <a:t>AfterPay</a:t>
            </a:r>
            <a:r>
              <a:rPr lang="en-US" dirty="0"/>
              <a:t>. (2021). </a:t>
            </a:r>
            <a:r>
              <a:rPr lang="en-US" i="1" dirty="0"/>
              <a:t>Business partners - Pay after delivery | AfterPay</a:t>
            </a:r>
            <a:r>
              <a:rPr lang="en-US" dirty="0"/>
              <a:t>. </a:t>
            </a:r>
            <a:r>
              <a:rPr lang="en-US" dirty="0">
                <a:hlinkClick r:id="rId2"/>
              </a:rPr>
              <a:t>https://www.afterpay.nl/en/business-partners-afterpay/</a:t>
            </a:r>
            <a:endParaRPr lang="en-US" dirty="0"/>
          </a:p>
          <a:p>
            <a:r>
              <a:rPr lang="en-US" dirty="0" err="1"/>
              <a:t>Datt</a:t>
            </a:r>
            <a:r>
              <a:rPr lang="en-US" dirty="0"/>
              <a:t>, E. (2020). </a:t>
            </a:r>
            <a:r>
              <a:rPr lang="en-US" i="1" dirty="0"/>
              <a:t>The rise of Afterpay and a new business model</a:t>
            </a:r>
            <a:r>
              <a:rPr lang="en-US" dirty="0"/>
              <a:t>. Trade Australian &amp; International Shares Online - </a:t>
            </a:r>
            <a:r>
              <a:rPr lang="en-US" dirty="0" err="1"/>
              <a:t>nabtrade</a:t>
            </a:r>
            <a:r>
              <a:rPr lang="en-US" dirty="0"/>
              <a:t>. </a:t>
            </a:r>
            <a:r>
              <a:rPr lang="en-US" dirty="0">
                <a:hlinkClick r:id="rId3"/>
              </a:rPr>
              <a:t>https://www.nabtrade.com.au/investor/insights/latest-news/news/2020/08/the_rise_of_afterpay</a:t>
            </a:r>
            <a:endParaRPr lang="en-US" dirty="0"/>
          </a:p>
          <a:p>
            <a:r>
              <a:rPr lang="en-US" dirty="0"/>
              <a:t>Lindgren, P. (2018). The multi business model innovation approach. </a:t>
            </a:r>
            <a:r>
              <a:rPr lang="en-US" i="1" dirty="0"/>
              <a:t>The Multi Business Model Innovation Approach</a:t>
            </a:r>
            <a:r>
              <a:rPr lang="en-US" dirty="0"/>
              <a:t>, 1-244. </a:t>
            </a:r>
            <a:r>
              <a:rPr lang="en-US" dirty="0">
                <a:hlinkClick r:id="rId4"/>
              </a:rPr>
              <a:t>https://doi.org/10.13052/rp-9788793609655</a:t>
            </a:r>
            <a:endParaRPr lang="en-US" dirty="0"/>
          </a:p>
          <a:p>
            <a:r>
              <a:rPr lang="en-US" dirty="0"/>
              <a:t>PYMNTS. (2020, August 5). </a:t>
            </a:r>
            <a:r>
              <a:rPr lang="en-US" i="1" dirty="0"/>
              <a:t>Afterpay: New logo reflects global business model</a:t>
            </a:r>
            <a:r>
              <a:rPr lang="en-US" dirty="0"/>
              <a:t>. Payments News &amp; Mobile Payments Trends, Consumer Payments News, Financial Technology News | PYMNTS.com. </a:t>
            </a:r>
            <a:r>
              <a:rPr lang="en-US" dirty="0">
                <a:hlinkClick r:id="rId5"/>
              </a:rPr>
              <a:t>https://pymnts.com/buy-now-pay-later/2020/afterpay-new-logo-reflects-companys-global-business-model/</a:t>
            </a:r>
            <a:endParaRPr lang="en-US" dirty="0"/>
          </a:p>
          <a:p>
            <a:r>
              <a:rPr lang="en-US" dirty="0"/>
              <a:t>Stieglitz, N., &amp; Foss, N. (2015). Business model innovation. </a:t>
            </a:r>
            <a:r>
              <a:rPr lang="en-US" i="1" dirty="0"/>
              <a:t>Business Model Innovation</a:t>
            </a:r>
            <a:r>
              <a:rPr lang="en-US" dirty="0"/>
              <a:t>, 104-122. </a:t>
            </a:r>
            <a:r>
              <a:rPr lang="en-US" dirty="0">
                <a:hlinkClick r:id="rId6"/>
              </a:rPr>
              <a:t>https://doi.org/10.1093/acprof:oso/9780198701873.003.0006</a:t>
            </a:r>
            <a:endParaRPr lang="en-US" dirty="0"/>
          </a:p>
          <a:p>
            <a:r>
              <a:rPr lang="en-US" dirty="0" err="1"/>
              <a:t>Tanchel</a:t>
            </a:r>
            <a:r>
              <a:rPr lang="en-US" dirty="0"/>
              <a:t>, J. (2020). </a:t>
            </a:r>
            <a:r>
              <a:rPr lang="en-US" i="1" dirty="0"/>
              <a:t>Want millennials? Don’t stich them up, says </a:t>
            </a:r>
            <a:r>
              <a:rPr lang="en-US" i="1" dirty="0" err="1"/>
              <a:t>Afterpay’s</a:t>
            </a:r>
            <a:r>
              <a:rPr lang="en-US" i="1" dirty="0"/>
              <a:t> Anthony </a:t>
            </a:r>
            <a:r>
              <a:rPr lang="en-US" i="1" dirty="0" err="1"/>
              <a:t>Eisen</a:t>
            </a:r>
            <a:r>
              <a:rPr lang="en-US" dirty="0"/>
              <a:t>. Deloitte. </a:t>
            </a:r>
            <a:r>
              <a:rPr lang="en-US" dirty="0">
                <a:hlinkClick r:id="rId7"/>
              </a:rPr>
              <a:t>https://www2.deloitte.com/au/en/blog/technology-media-telecommunications-blog/2020/want-millennials-afterpay-anthony-eisen.html</a:t>
            </a:r>
            <a:endParaRPr lang="en-US" dirty="0"/>
          </a:p>
          <a:p>
            <a:r>
              <a:rPr lang="en-US" dirty="0" err="1"/>
              <a:t>Wirtz</a:t>
            </a:r>
            <a:r>
              <a:rPr lang="en-US" dirty="0"/>
              <a:t>, B. W. (2017). E-business-Model. </a:t>
            </a:r>
            <a:r>
              <a:rPr lang="en-US" i="1" dirty="0"/>
              <a:t>Business Model Management</a:t>
            </a:r>
            <a:r>
              <a:rPr lang="en-US" dirty="0"/>
              <a:t>, 349-364. </a:t>
            </a:r>
            <a:r>
              <a:rPr lang="en-US" dirty="0">
                <a:hlinkClick r:id="rId8"/>
              </a:rPr>
              <a:t>https://doi.org/10.1007/978-3-658-18669-2_18</a:t>
            </a:r>
            <a:endParaRPr lang="en-US" dirty="0"/>
          </a:p>
          <a:p>
            <a:endParaRPr lang="en-US" sz="1200" dirty="0"/>
          </a:p>
        </p:txBody>
      </p:sp>
    </p:spTree>
    <p:extLst>
      <p:ext uri="{BB962C8B-B14F-4D97-AF65-F5344CB8AC3E}">
        <p14:creationId xmlns:p14="http://schemas.microsoft.com/office/powerpoint/2010/main" val="2355530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3234" y="169326"/>
            <a:ext cx="5842715" cy="912499"/>
          </a:xfrm>
        </p:spPr>
        <p:txBody>
          <a:bodyPr>
            <a:normAutofit fontScale="90000"/>
          </a:bodyPr>
          <a:lstStyle/>
          <a:p>
            <a:r>
              <a:rPr lang="en-US" dirty="0">
                <a:solidFill>
                  <a:srgbClr val="00B0F0"/>
                </a:solidFill>
              </a:rPr>
              <a:t>B</a:t>
            </a:r>
            <a:r>
              <a:rPr lang="en-US" dirty="0" smtClean="0">
                <a:solidFill>
                  <a:srgbClr val="00B0F0"/>
                </a:solidFill>
              </a:rPr>
              <a:t>usiness </a:t>
            </a:r>
            <a:r>
              <a:rPr lang="en-US" dirty="0">
                <a:solidFill>
                  <a:srgbClr val="00B0F0"/>
                </a:solidFill>
              </a:rPr>
              <a:t>M</a:t>
            </a:r>
            <a:r>
              <a:rPr lang="en-US" dirty="0" smtClean="0">
                <a:solidFill>
                  <a:srgbClr val="00B0F0"/>
                </a:solidFill>
              </a:rPr>
              <a:t>odel</a:t>
            </a:r>
            <a:endParaRPr lang="en-US" dirty="0">
              <a:solidFill>
                <a:srgbClr val="00B0F0"/>
              </a:solidFill>
            </a:endParaRPr>
          </a:p>
        </p:txBody>
      </p:sp>
      <p:pic>
        <p:nvPicPr>
          <p:cNvPr id="5" name="Picture 4"/>
          <p:cNvPicPr>
            <a:picLocks noChangeAspect="1"/>
          </p:cNvPicPr>
          <p:nvPr/>
        </p:nvPicPr>
        <p:blipFill>
          <a:blip r:embed="rId2"/>
          <a:stretch>
            <a:fillRect/>
          </a:stretch>
        </p:blipFill>
        <p:spPr>
          <a:xfrm>
            <a:off x="7520055" y="169326"/>
            <a:ext cx="4671945" cy="3430607"/>
          </a:xfrm>
          <a:prstGeom prst="rect">
            <a:avLst/>
          </a:prstGeom>
        </p:spPr>
      </p:pic>
      <p:sp>
        <p:nvSpPr>
          <p:cNvPr id="3" name="Subtitle 2"/>
          <p:cNvSpPr>
            <a:spLocks noGrp="1"/>
          </p:cNvSpPr>
          <p:nvPr>
            <p:ph type="subTitle" idx="1"/>
          </p:nvPr>
        </p:nvSpPr>
        <p:spPr>
          <a:xfrm>
            <a:off x="120202" y="2163650"/>
            <a:ext cx="9886681" cy="4481848"/>
          </a:xfrm>
        </p:spPr>
        <p:txBody>
          <a:bodyPr>
            <a:noAutofit/>
          </a:bodyPr>
          <a:lstStyle/>
          <a:p>
            <a:pPr marL="342900" indent="-342900" algn="l">
              <a:buFont typeface="Arial" panose="020B0604020202020204" pitchFamily="34" charset="0"/>
              <a:buChar char="•"/>
            </a:pPr>
            <a:r>
              <a:rPr lang="en-US" sz="2800" dirty="0" smtClean="0">
                <a:solidFill>
                  <a:schemeClr val="accent2">
                    <a:lumMod val="75000"/>
                  </a:schemeClr>
                </a:solidFill>
                <a:latin typeface="Times New Roman" panose="02020603050405020304" pitchFamily="18" charset="0"/>
                <a:cs typeface="Times New Roman" panose="02020603050405020304" pitchFamily="18" charset="0"/>
              </a:rPr>
              <a:t>A business model encompasses the plans made by a specific business with the primary aim of making profits in the long run. </a:t>
            </a:r>
          </a:p>
          <a:p>
            <a:pPr marL="342900" indent="-342900" algn="l">
              <a:buFont typeface="Arial" panose="020B0604020202020204" pitchFamily="34" charset="0"/>
              <a:buChar char="•"/>
            </a:pPr>
            <a:r>
              <a:rPr lang="en-US" sz="2800" dirty="0" smtClean="0">
                <a:solidFill>
                  <a:schemeClr val="accent2">
                    <a:lumMod val="75000"/>
                  </a:schemeClr>
                </a:solidFill>
                <a:latin typeface="Times New Roman" panose="02020603050405020304" pitchFamily="18" charset="0"/>
                <a:cs typeface="Times New Roman" panose="02020603050405020304" pitchFamily="18" charset="0"/>
              </a:rPr>
              <a:t>A good business model analyzes the field within which the business operates including the goods and services offered as well as the market (Lindgren, 2018, p. 15).</a:t>
            </a:r>
          </a:p>
          <a:p>
            <a:pPr marL="342900" indent="-342900" algn="l">
              <a:buFont typeface="Arial" panose="020B0604020202020204" pitchFamily="34" charset="0"/>
              <a:buChar char="•"/>
            </a:pPr>
            <a:r>
              <a:rPr lang="en-US" sz="2800" dirty="0" smtClean="0">
                <a:solidFill>
                  <a:schemeClr val="accent2">
                    <a:lumMod val="75000"/>
                  </a:schemeClr>
                </a:solidFill>
                <a:latin typeface="Times New Roman" panose="02020603050405020304" pitchFamily="18" charset="0"/>
                <a:cs typeface="Times New Roman" panose="02020603050405020304" pitchFamily="18" charset="0"/>
              </a:rPr>
              <a:t>A good business model should address major questions about the organization and set forth a clear business strategy. </a:t>
            </a:r>
          </a:p>
          <a:p>
            <a:pPr marL="342900" indent="-342900" algn="l">
              <a:buFont typeface="Arial" panose="020B0604020202020204" pitchFamily="34" charset="0"/>
              <a:buChar char="•"/>
            </a:pPr>
            <a:r>
              <a:rPr lang="en-US" sz="2800" dirty="0" smtClean="0">
                <a:solidFill>
                  <a:schemeClr val="accent2">
                    <a:lumMod val="75000"/>
                  </a:schemeClr>
                </a:solidFill>
                <a:latin typeface="Times New Roman" panose="02020603050405020304" pitchFamily="18" charset="0"/>
                <a:cs typeface="Times New Roman" panose="02020603050405020304" pitchFamily="18" charset="0"/>
              </a:rPr>
              <a:t>A business model should include main components relating to your target consumers, the industry, the strengths and challenges of the company, basic elements of the product, and how it will be marketed.</a:t>
            </a:r>
          </a:p>
        </p:txBody>
      </p:sp>
    </p:spTree>
    <p:extLst>
      <p:ext uri="{BB962C8B-B14F-4D97-AF65-F5344CB8AC3E}">
        <p14:creationId xmlns:p14="http://schemas.microsoft.com/office/powerpoint/2010/main" val="1781938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9151742" y="375913"/>
            <a:ext cx="3012126" cy="1769258"/>
          </a:xfrm>
          <a:prstGeom prst="rect">
            <a:avLst/>
          </a:prstGeom>
        </p:spPr>
      </p:pic>
      <p:sp>
        <p:nvSpPr>
          <p:cNvPr id="2" name="Title 1"/>
          <p:cNvSpPr>
            <a:spLocks noGrp="1"/>
          </p:cNvSpPr>
          <p:nvPr>
            <p:ph type="title"/>
          </p:nvPr>
        </p:nvSpPr>
        <p:spPr>
          <a:xfrm>
            <a:off x="450761" y="159063"/>
            <a:ext cx="8795197" cy="845489"/>
          </a:xfrm>
        </p:spPr>
        <p:txBody>
          <a:bodyPr/>
          <a:lstStyle/>
          <a:p>
            <a:r>
              <a:rPr lang="en-US" dirty="0"/>
              <a:t>B</a:t>
            </a:r>
            <a:r>
              <a:rPr lang="en-US" dirty="0" smtClean="0">
                <a:solidFill>
                  <a:schemeClr val="tx1"/>
                </a:solidFill>
              </a:rPr>
              <a:t>usiness </a:t>
            </a:r>
            <a:r>
              <a:rPr lang="en-US" dirty="0"/>
              <a:t>M</a:t>
            </a:r>
            <a:r>
              <a:rPr lang="en-US" dirty="0" smtClean="0">
                <a:solidFill>
                  <a:schemeClr val="tx1"/>
                </a:solidFill>
              </a:rPr>
              <a:t>odel </a:t>
            </a:r>
            <a:r>
              <a:rPr lang="en-US" dirty="0"/>
              <a:t>I</a:t>
            </a:r>
            <a:r>
              <a:rPr lang="en-US" dirty="0" smtClean="0">
                <a:solidFill>
                  <a:schemeClr val="tx1"/>
                </a:solidFill>
              </a:rPr>
              <a:t>nnovation (BMI)</a:t>
            </a:r>
            <a:endParaRPr lang="en-US" dirty="0"/>
          </a:p>
        </p:txBody>
      </p:sp>
      <p:sp>
        <p:nvSpPr>
          <p:cNvPr id="3" name="Content Placeholder 2"/>
          <p:cNvSpPr>
            <a:spLocks noGrp="1"/>
          </p:cNvSpPr>
          <p:nvPr>
            <p:ph idx="1"/>
          </p:nvPr>
        </p:nvSpPr>
        <p:spPr>
          <a:xfrm>
            <a:off x="168499" y="1004552"/>
            <a:ext cx="10018690" cy="2772133"/>
          </a:xfrm>
        </p:spPr>
        <p:txBody>
          <a:bodyPr/>
          <a:lstStyle/>
          <a:p>
            <a:r>
              <a:rPr lang="en-US" dirty="0" smtClean="0">
                <a:solidFill>
                  <a:schemeClr val="accent6">
                    <a:lumMod val="75000"/>
                  </a:schemeClr>
                </a:solidFill>
              </a:rPr>
              <a:t>Business </a:t>
            </a:r>
            <a:r>
              <a:rPr lang="en-US" dirty="0">
                <a:solidFill>
                  <a:schemeClr val="accent6">
                    <a:lumMod val="75000"/>
                  </a:schemeClr>
                </a:solidFill>
              </a:rPr>
              <a:t>M</a:t>
            </a:r>
            <a:r>
              <a:rPr lang="en-US" dirty="0" smtClean="0">
                <a:solidFill>
                  <a:schemeClr val="accent6">
                    <a:lumMod val="75000"/>
                  </a:schemeClr>
                </a:solidFill>
              </a:rPr>
              <a:t>odel </a:t>
            </a:r>
            <a:r>
              <a:rPr lang="en-US" dirty="0">
                <a:solidFill>
                  <a:schemeClr val="accent6">
                    <a:lumMod val="75000"/>
                  </a:schemeClr>
                </a:solidFill>
              </a:rPr>
              <a:t>I</a:t>
            </a:r>
            <a:r>
              <a:rPr lang="en-US" dirty="0" smtClean="0">
                <a:solidFill>
                  <a:schemeClr val="accent6">
                    <a:lumMod val="75000"/>
                  </a:schemeClr>
                </a:solidFill>
              </a:rPr>
              <a:t>nnovation (BMI) entails the actualization of the business model in such a way that the agreed plans are implemented. </a:t>
            </a:r>
          </a:p>
          <a:p>
            <a:r>
              <a:rPr lang="en-US" dirty="0" smtClean="0">
                <a:solidFill>
                  <a:schemeClr val="accent6">
                    <a:lumMod val="75000"/>
                  </a:schemeClr>
                </a:solidFill>
              </a:rPr>
              <a:t>Because </a:t>
            </a:r>
            <a:r>
              <a:rPr lang="en-US" dirty="0">
                <a:solidFill>
                  <a:schemeClr val="accent6">
                    <a:lumMod val="75000"/>
                  </a:schemeClr>
                </a:solidFill>
              </a:rPr>
              <a:t>Many organizations share a common set of </a:t>
            </a:r>
            <a:r>
              <a:rPr lang="en-US" dirty="0" smtClean="0">
                <a:solidFill>
                  <a:schemeClr val="accent6">
                    <a:lumMod val="75000"/>
                  </a:schemeClr>
                </a:solidFill>
              </a:rPr>
              <a:t>concerns a BMI should be structure to capture the innovation in the firm and allow the firm to achieve its goals. </a:t>
            </a:r>
            <a:endParaRPr lang="en-US" dirty="0">
              <a:solidFill>
                <a:schemeClr val="accent6">
                  <a:lumMod val="75000"/>
                </a:schemeClr>
              </a:solidFill>
            </a:endParaRPr>
          </a:p>
        </p:txBody>
      </p:sp>
      <p:sp>
        <p:nvSpPr>
          <p:cNvPr id="4" name="Rounded Rectangle 3"/>
          <p:cNvSpPr/>
          <p:nvPr/>
        </p:nvSpPr>
        <p:spPr>
          <a:xfrm>
            <a:off x="450761" y="4288665"/>
            <a:ext cx="10470524" cy="224092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q"/>
            </a:pPr>
            <a:r>
              <a:rPr lang="en-US" sz="2000" dirty="0" smtClean="0">
                <a:solidFill>
                  <a:schemeClr val="tx1"/>
                </a:solidFill>
              </a:rPr>
              <a:t>There exists a thin line between a business model (BM) and a business model innovation (BMI) in such a way that a business model involves the planning process while BMI entails adapting to the BM.</a:t>
            </a:r>
          </a:p>
          <a:p>
            <a:pPr marL="285750" indent="-285750">
              <a:buFont typeface="Wingdings" panose="05000000000000000000" pitchFamily="2" charset="2"/>
              <a:buChar char="q"/>
            </a:pPr>
            <a:r>
              <a:rPr lang="en-US" sz="2000" dirty="0" smtClean="0">
                <a:solidFill>
                  <a:schemeClr val="tx1"/>
                </a:solidFill>
              </a:rPr>
              <a:t>In this case, a BM is more of theoretical while the BMI entails the practical aspect of it. </a:t>
            </a:r>
          </a:p>
        </p:txBody>
      </p:sp>
    </p:spTree>
    <p:extLst>
      <p:ext uri="{BB962C8B-B14F-4D97-AF65-F5344CB8AC3E}">
        <p14:creationId xmlns:p14="http://schemas.microsoft.com/office/powerpoint/2010/main" val="92957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3334"/>
            <a:ext cx="7439696" cy="586459"/>
          </a:xfrm>
        </p:spPr>
        <p:txBody>
          <a:bodyPr>
            <a:noAutofit/>
          </a:bodyPr>
          <a:lstStyle/>
          <a:p>
            <a:r>
              <a:rPr lang="en-US" sz="4000" dirty="0" smtClean="0">
                <a:solidFill>
                  <a:schemeClr val="accent6">
                    <a:lumMod val="75000"/>
                  </a:schemeClr>
                </a:solidFill>
                <a:latin typeface="Berlin Sans FB Demi" panose="020E0802020502020306" pitchFamily="34" charset="0"/>
              </a:rPr>
              <a:t>Afterpay Business </a:t>
            </a:r>
            <a:r>
              <a:rPr lang="en-US" sz="4000" dirty="0" smtClean="0">
                <a:solidFill>
                  <a:schemeClr val="accent6">
                    <a:lumMod val="75000"/>
                  </a:schemeClr>
                </a:solidFill>
                <a:latin typeface="Berlin Sans FB Demi" panose="020E0802020502020306" pitchFamily="34" charset="0"/>
              </a:rPr>
              <a:t>model:</a:t>
            </a:r>
            <a:endParaRPr lang="en-US" sz="4000" dirty="0">
              <a:solidFill>
                <a:schemeClr val="accent6">
                  <a:lumMod val="75000"/>
                </a:schemeClr>
              </a:solidFill>
              <a:latin typeface="Berlin Sans FB Demi" panose="020E0802020502020306" pitchFamily="34" charset="0"/>
            </a:endParaRPr>
          </a:p>
        </p:txBody>
      </p:sp>
      <p:sp>
        <p:nvSpPr>
          <p:cNvPr id="3" name="Subtitle 2"/>
          <p:cNvSpPr>
            <a:spLocks noGrp="1"/>
          </p:cNvSpPr>
          <p:nvPr>
            <p:ph type="subTitle" idx="1"/>
          </p:nvPr>
        </p:nvSpPr>
        <p:spPr>
          <a:xfrm>
            <a:off x="390658" y="2389499"/>
            <a:ext cx="10998601" cy="4088573"/>
          </a:xfrm>
        </p:spPr>
        <p:txBody>
          <a:bodyPr>
            <a:normAutofit fontScale="92500"/>
          </a:bodyPr>
          <a:lstStyle/>
          <a:p>
            <a:pPr marL="342900" indent="-342900" algn="just">
              <a:buFont typeface="Wingdings" panose="05000000000000000000" pitchFamily="2" charset="2"/>
              <a:buChar char="Ø"/>
            </a:pPr>
            <a:r>
              <a:rPr lang="en-US" dirty="0" smtClean="0">
                <a:solidFill>
                  <a:schemeClr val="accent2">
                    <a:lumMod val="50000"/>
                  </a:schemeClr>
                </a:solidFill>
              </a:rPr>
              <a:t>Afterpay is the kind of company that ventured in a business where they provide a chance for clients to purchase products n various stores at credit. Any store could sign up for an AfterPay service where the customers can walk away with goods or services and pay later in installments via the AfterPay service(AfterPay, 2021 p. 2). </a:t>
            </a:r>
            <a:endParaRPr lang="en-US" dirty="0" smtClean="0">
              <a:solidFill>
                <a:schemeClr val="accent2">
                  <a:lumMod val="50000"/>
                </a:schemeClr>
              </a:solidFill>
            </a:endParaRPr>
          </a:p>
          <a:p>
            <a:pPr algn="just"/>
            <a:endParaRPr lang="en-US" dirty="0" smtClean="0">
              <a:solidFill>
                <a:schemeClr val="accent2">
                  <a:lumMod val="50000"/>
                </a:schemeClr>
              </a:solidFill>
            </a:endParaRPr>
          </a:p>
          <a:p>
            <a:pPr marL="342900" indent="-342900" algn="just">
              <a:buFont typeface="Wingdings" panose="05000000000000000000" pitchFamily="2" charset="2"/>
              <a:buChar char="Ø"/>
            </a:pPr>
            <a:r>
              <a:rPr lang="en-US" dirty="0" smtClean="0">
                <a:solidFill>
                  <a:schemeClr val="accent5">
                    <a:lumMod val="75000"/>
                  </a:schemeClr>
                </a:solidFill>
              </a:rPr>
              <a:t>The company originally launched is services in Australia before expanding to the United States and Canada consequently</a:t>
            </a:r>
            <a:r>
              <a:rPr lang="en-US" dirty="0" smtClean="0">
                <a:solidFill>
                  <a:schemeClr val="accent5">
                    <a:lumMod val="75000"/>
                  </a:schemeClr>
                </a:solidFill>
              </a:rPr>
              <a:t>.</a:t>
            </a:r>
          </a:p>
          <a:p>
            <a:pPr algn="just"/>
            <a:endParaRPr lang="en-US" dirty="0" smtClean="0">
              <a:solidFill>
                <a:schemeClr val="accent5">
                  <a:lumMod val="75000"/>
                </a:schemeClr>
              </a:solidFill>
            </a:endParaRPr>
          </a:p>
          <a:p>
            <a:pPr marL="342900" indent="-342900" algn="just">
              <a:buFont typeface="Wingdings" panose="05000000000000000000" pitchFamily="2" charset="2"/>
              <a:buChar char="Ø"/>
            </a:pPr>
            <a:r>
              <a:rPr lang="en-US" dirty="0" smtClean="0">
                <a:solidFill>
                  <a:schemeClr val="accent2">
                    <a:lumMod val="50000"/>
                  </a:schemeClr>
                </a:solidFill>
              </a:rPr>
              <a:t>With the covid-19 pandemic in 2020 AfterPay has been in plans to expand its service operations in at least four continents with Asia and Europe in mind. Such a move is aimed to capitalize on the online transactions among the general public(</a:t>
            </a:r>
            <a:r>
              <a:rPr lang="en-US" dirty="0" err="1" smtClean="0">
                <a:solidFill>
                  <a:schemeClr val="accent2">
                    <a:lumMod val="50000"/>
                  </a:schemeClr>
                </a:solidFill>
              </a:rPr>
              <a:t>Datt</a:t>
            </a:r>
            <a:r>
              <a:rPr lang="en-US" dirty="0" smtClean="0">
                <a:solidFill>
                  <a:schemeClr val="accent2">
                    <a:lumMod val="50000"/>
                  </a:schemeClr>
                </a:solidFill>
              </a:rPr>
              <a:t>, 2020 p. 3).</a:t>
            </a:r>
            <a:endParaRPr lang="en-US" dirty="0">
              <a:solidFill>
                <a:schemeClr val="accent2">
                  <a:lumMod val="50000"/>
                </a:schemeClr>
              </a:solidFill>
            </a:endParaRPr>
          </a:p>
        </p:txBody>
      </p:sp>
      <p:pic>
        <p:nvPicPr>
          <p:cNvPr id="6" name="Picture 5"/>
          <p:cNvPicPr>
            <a:picLocks noChangeAspect="1"/>
          </p:cNvPicPr>
          <p:nvPr/>
        </p:nvPicPr>
        <p:blipFill>
          <a:blip r:embed="rId2"/>
          <a:stretch>
            <a:fillRect/>
          </a:stretch>
        </p:blipFill>
        <p:spPr>
          <a:xfrm>
            <a:off x="779227" y="977183"/>
            <a:ext cx="6460230" cy="1304925"/>
          </a:xfrm>
          <a:prstGeom prst="rect">
            <a:avLst/>
          </a:prstGeom>
        </p:spPr>
      </p:pic>
    </p:spTree>
    <p:extLst>
      <p:ext uri="{BB962C8B-B14F-4D97-AF65-F5344CB8AC3E}">
        <p14:creationId xmlns:p14="http://schemas.microsoft.com/office/powerpoint/2010/main" val="3443645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86944249"/>
              </p:ext>
            </p:extLst>
          </p:nvPr>
        </p:nvGraphicFramePr>
        <p:xfrm>
          <a:off x="566668" y="334853"/>
          <a:ext cx="11270239" cy="7156249"/>
        </p:xfrm>
        <a:graphic>
          <a:graphicData uri="http://schemas.openxmlformats.org/drawingml/2006/table">
            <a:tbl>
              <a:tblPr firstRow="1" firstCol="1" bandRow="1">
                <a:tableStyleId>{5C22544A-7EE6-4342-B048-85BDC9FD1C3A}</a:tableStyleId>
              </a:tblPr>
              <a:tblGrid>
                <a:gridCol w="2657967">
                  <a:extLst>
                    <a:ext uri="{9D8B030D-6E8A-4147-A177-3AD203B41FA5}">
                      <a16:colId xmlns:a16="http://schemas.microsoft.com/office/drawing/2014/main" xmlns="" val="3258022291"/>
                    </a:ext>
                  </a:extLst>
                </a:gridCol>
                <a:gridCol w="2617064">
                  <a:extLst>
                    <a:ext uri="{9D8B030D-6E8A-4147-A177-3AD203B41FA5}">
                      <a16:colId xmlns:a16="http://schemas.microsoft.com/office/drawing/2014/main" xmlns="" val="1258519235"/>
                    </a:ext>
                  </a:extLst>
                </a:gridCol>
                <a:gridCol w="132143">
                  <a:extLst>
                    <a:ext uri="{9D8B030D-6E8A-4147-A177-3AD203B41FA5}">
                      <a16:colId xmlns:a16="http://schemas.microsoft.com/office/drawing/2014/main" xmlns="" val="1810551064"/>
                    </a:ext>
                  </a:extLst>
                </a:gridCol>
                <a:gridCol w="105597">
                  <a:extLst>
                    <a:ext uri="{9D8B030D-6E8A-4147-A177-3AD203B41FA5}">
                      <a16:colId xmlns:a16="http://schemas.microsoft.com/office/drawing/2014/main" xmlns="" val="2861628730"/>
                    </a:ext>
                  </a:extLst>
                </a:gridCol>
                <a:gridCol w="66406">
                  <a:extLst>
                    <a:ext uri="{9D8B030D-6E8A-4147-A177-3AD203B41FA5}">
                      <a16:colId xmlns:a16="http://schemas.microsoft.com/office/drawing/2014/main" xmlns="" val="3235602426"/>
                    </a:ext>
                  </a:extLst>
                </a:gridCol>
                <a:gridCol w="132143">
                  <a:extLst>
                    <a:ext uri="{9D8B030D-6E8A-4147-A177-3AD203B41FA5}">
                      <a16:colId xmlns:a16="http://schemas.microsoft.com/office/drawing/2014/main" xmlns="" val="4212574049"/>
                    </a:ext>
                  </a:extLst>
                </a:gridCol>
                <a:gridCol w="264286">
                  <a:extLst>
                    <a:ext uri="{9D8B030D-6E8A-4147-A177-3AD203B41FA5}">
                      <a16:colId xmlns:a16="http://schemas.microsoft.com/office/drawing/2014/main" xmlns="" val="1164625062"/>
                    </a:ext>
                  </a:extLst>
                </a:gridCol>
                <a:gridCol w="2306016">
                  <a:extLst>
                    <a:ext uri="{9D8B030D-6E8A-4147-A177-3AD203B41FA5}">
                      <a16:colId xmlns:a16="http://schemas.microsoft.com/office/drawing/2014/main" xmlns="" val="3467985414"/>
                    </a:ext>
                  </a:extLst>
                </a:gridCol>
                <a:gridCol w="338319">
                  <a:extLst>
                    <a:ext uri="{9D8B030D-6E8A-4147-A177-3AD203B41FA5}">
                      <a16:colId xmlns:a16="http://schemas.microsoft.com/office/drawing/2014/main" xmlns="" val="563777998"/>
                    </a:ext>
                  </a:extLst>
                </a:gridCol>
                <a:gridCol w="1581657">
                  <a:extLst>
                    <a:ext uri="{9D8B030D-6E8A-4147-A177-3AD203B41FA5}">
                      <a16:colId xmlns:a16="http://schemas.microsoft.com/office/drawing/2014/main" xmlns="" val="1103358718"/>
                    </a:ext>
                  </a:extLst>
                </a:gridCol>
                <a:gridCol w="356214">
                  <a:extLst>
                    <a:ext uri="{9D8B030D-6E8A-4147-A177-3AD203B41FA5}">
                      <a16:colId xmlns:a16="http://schemas.microsoft.com/office/drawing/2014/main" xmlns="" val="579747199"/>
                    </a:ext>
                  </a:extLst>
                </a:gridCol>
                <a:gridCol w="712427">
                  <a:extLst>
                    <a:ext uri="{9D8B030D-6E8A-4147-A177-3AD203B41FA5}">
                      <a16:colId xmlns:a16="http://schemas.microsoft.com/office/drawing/2014/main" xmlns="" val="1033234882"/>
                    </a:ext>
                  </a:extLst>
                </a:gridCol>
              </a:tblGrid>
              <a:tr h="421038">
                <a:tc>
                  <a:txBody>
                    <a:bodyPr/>
                    <a:lstStyle/>
                    <a:p>
                      <a:pPr marL="0" marR="0">
                        <a:spcBef>
                          <a:spcPts val="0"/>
                        </a:spcBef>
                        <a:spcAft>
                          <a:spcPts val="0"/>
                        </a:spcAft>
                      </a:pPr>
                      <a:r>
                        <a:rPr lang="en-GB" sz="1600" dirty="0">
                          <a:effectLst/>
                        </a:rPr>
                        <a:t>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nchor="ctr"/>
                </a:tc>
                <a:tc>
                  <a:txBody>
                    <a:bodyPr/>
                    <a:lstStyle/>
                    <a:p>
                      <a:pPr marL="0" marR="0">
                        <a:spcBef>
                          <a:spcPts val="0"/>
                        </a:spcBef>
                        <a:spcAft>
                          <a:spcPts val="0"/>
                        </a:spcAft>
                      </a:pPr>
                      <a:r>
                        <a:rPr lang="en-GB" sz="1600">
                          <a:effectLst/>
                        </a:rPr>
                        <a:t> </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nchor="ctr"/>
                </a:tc>
                <a:tc gridSpan="5">
                  <a:txBody>
                    <a:bodyPr/>
                    <a:lstStyle/>
                    <a:p>
                      <a:pPr marL="0" marR="0">
                        <a:spcBef>
                          <a:spcPts val="0"/>
                        </a:spcBef>
                        <a:spcAft>
                          <a:spcPts val="0"/>
                        </a:spcAft>
                      </a:pPr>
                      <a:r>
                        <a:rPr lang="en-GB" sz="1600">
                          <a:effectLst/>
                        </a:rPr>
                        <a:t>Designed for:</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GB" sz="1600">
                          <a:effectLst/>
                        </a:rPr>
                        <a:t>Designed by:</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nchor="b"/>
                </a:tc>
                <a:tc hMerge="1">
                  <a:txBody>
                    <a:bodyPr/>
                    <a:lstStyle/>
                    <a:p>
                      <a:endParaRPr lang="en-US"/>
                    </a:p>
                  </a:txBody>
                  <a:tcPr/>
                </a:tc>
                <a:tc gridSpan="2">
                  <a:txBody>
                    <a:bodyPr/>
                    <a:lstStyle/>
                    <a:p>
                      <a:pPr marL="0" marR="0">
                        <a:spcBef>
                          <a:spcPts val="0"/>
                        </a:spcBef>
                        <a:spcAft>
                          <a:spcPts val="0"/>
                        </a:spcAft>
                      </a:pPr>
                      <a:r>
                        <a:rPr lang="en-GB" sz="1600">
                          <a:effectLst/>
                        </a:rPr>
                        <a:t>Date:</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nchor="b"/>
                </a:tc>
                <a:tc hMerge="1">
                  <a:txBody>
                    <a:bodyPr/>
                    <a:lstStyle/>
                    <a:p>
                      <a:endParaRPr lang="en-US"/>
                    </a:p>
                  </a:txBody>
                  <a:tcPr/>
                </a:tc>
                <a:tc>
                  <a:txBody>
                    <a:bodyPr/>
                    <a:lstStyle/>
                    <a:p>
                      <a:pPr marL="0" marR="0">
                        <a:spcBef>
                          <a:spcPts val="0"/>
                        </a:spcBef>
                        <a:spcAft>
                          <a:spcPts val="0"/>
                        </a:spcAft>
                      </a:pPr>
                      <a:r>
                        <a:rPr lang="en-GB" sz="1600">
                          <a:effectLst/>
                        </a:rPr>
                        <a:t>Version:</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nchor="b"/>
                </a:tc>
                <a:extLst>
                  <a:ext uri="{0D108BD9-81ED-4DB2-BD59-A6C34878D82A}">
                    <a16:rowId xmlns:a16="http://schemas.microsoft.com/office/drawing/2014/main" xmlns="" val="3860309068"/>
                  </a:ext>
                </a:extLst>
              </a:tr>
              <a:tr h="210519">
                <a:tc gridSpan="2">
                  <a:txBody>
                    <a:bodyPr/>
                    <a:lstStyle/>
                    <a:p>
                      <a:pPr marL="0" marR="0">
                        <a:spcBef>
                          <a:spcPts val="0"/>
                        </a:spcBef>
                        <a:spcAft>
                          <a:spcPts val="0"/>
                        </a:spcAft>
                      </a:pPr>
                      <a:r>
                        <a:rPr lang="en-GB" sz="1600">
                          <a:effectLst/>
                        </a:rPr>
                        <a:t>Business Model Canvas</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nchor="ctr"/>
                </a:tc>
                <a:tc hMerge="1">
                  <a:txBody>
                    <a:bodyPr/>
                    <a:lstStyle/>
                    <a:p>
                      <a:endParaRPr lang="en-US"/>
                    </a:p>
                  </a:txBody>
                  <a:tcPr/>
                </a:tc>
                <a:tc gridSpan="4">
                  <a:txBody>
                    <a:bodyPr/>
                    <a:lstStyle/>
                    <a:p>
                      <a:pPr marL="0" marR="0">
                        <a:spcBef>
                          <a:spcPts val="0"/>
                        </a:spcBef>
                        <a:spcAft>
                          <a:spcPts val="0"/>
                        </a:spcAft>
                      </a:pPr>
                      <a:r>
                        <a:rPr lang="en-GB" sz="1600">
                          <a:effectLst/>
                        </a:rPr>
                        <a:t> </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GB" sz="1600">
                          <a:effectLst/>
                        </a:rPr>
                        <a:t> </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nchor="ctr"/>
                </a:tc>
                <a:tc>
                  <a:txBody>
                    <a:bodyPr/>
                    <a:lstStyle/>
                    <a:p>
                      <a:pPr marL="0" marR="0">
                        <a:spcBef>
                          <a:spcPts val="0"/>
                        </a:spcBef>
                        <a:spcAft>
                          <a:spcPts val="0"/>
                        </a:spcAft>
                      </a:pPr>
                      <a:r>
                        <a:rPr lang="en-GB" sz="1600">
                          <a:effectLst/>
                        </a:rPr>
                        <a:t> </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nchor="ctr"/>
                </a:tc>
                <a:tc>
                  <a:txBody>
                    <a:bodyPr/>
                    <a:lstStyle/>
                    <a:p>
                      <a:pPr marL="0" marR="0">
                        <a:spcBef>
                          <a:spcPts val="0"/>
                        </a:spcBef>
                        <a:spcAft>
                          <a:spcPts val="0"/>
                        </a:spcAft>
                      </a:pPr>
                      <a:r>
                        <a:rPr lang="en-GB" sz="1600">
                          <a:effectLst/>
                        </a:rPr>
                        <a:t> </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nchor="ctr"/>
                </a:tc>
                <a:tc>
                  <a:txBody>
                    <a:bodyPr/>
                    <a:lstStyle/>
                    <a:p>
                      <a:pPr marL="0" marR="0">
                        <a:spcBef>
                          <a:spcPts val="0"/>
                        </a:spcBef>
                        <a:spcAft>
                          <a:spcPts val="0"/>
                        </a:spcAft>
                      </a:pPr>
                      <a:r>
                        <a:rPr lang="en-GB" sz="1600">
                          <a:effectLst/>
                        </a:rPr>
                        <a:t> </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nchor="ctr"/>
                </a:tc>
                <a:tc>
                  <a:txBody>
                    <a:bodyPr/>
                    <a:lstStyle/>
                    <a:p>
                      <a:pPr marL="0" marR="0">
                        <a:spcBef>
                          <a:spcPts val="0"/>
                        </a:spcBef>
                        <a:spcAft>
                          <a:spcPts val="0"/>
                        </a:spcAft>
                      </a:pPr>
                      <a:r>
                        <a:rPr lang="en-GB" sz="1600">
                          <a:effectLst/>
                        </a:rPr>
                        <a:t> </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nchor="ctr"/>
                </a:tc>
                <a:tc>
                  <a:txBody>
                    <a:bodyPr/>
                    <a:lstStyle/>
                    <a:p>
                      <a:pPr marL="0" marR="0">
                        <a:spcBef>
                          <a:spcPts val="0"/>
                        </a:spcBef>
                        <a:spcAft>
                          <a:spcPts val="0"/>
                        </a:spcAft>
                      </a:pPr>
                      <a:r>
                        <a:rPr lang="en-GB" sz="1600">
                          <a:effectLst/>
                        </a:rPr>
                        <a:t> </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nchor="ctr"/>
                </a:tc>
                <a:extLst>
                  <a:ext uri="{0D108BD9-81ED-4DB2-BD59-A6C34878D82A}">
                    <a16:rowId xmlns:a16="http://schemas.microsoft.com/office/drawing/2014/main" xmlns="" val="640631117"/>
                  </a:ext>
                </a:extLst>
              </a:tr>
              <a:tr h="210519">
                <a:tc>
                  <a:txBody>
                    <a:bodyPr/>
                    <a:lstStyle/>
                    <a:p>
                      <a:pPr marL="0" marR="0">
                        <a:spcBef>
                          <a:spcPts val="0"/>
                        </a:spcBef>
                        <a:spcAft>
                          <a:spcPts val="0"/>
                        </a:spcAft>
                      </a:pPr>
                      <a:r>
                        <a:rPr lang="en-GB" sz="1600">
                          <a:effectLst/>
                        </a:rPr>
                        <a:t> </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nchor="ctr"/>
                </a:tc>
                <a:tc>
                  <a:txBody>
                    <a:bodyPr/>
                    <a:lstStyle/>
                    <a:p>
                      <a:pPr marL="0" marR="0">
                        <a:spcBef>
                          <a:spcPts val="0"/>
                        </a:spcBef>
                        <a:spcAft>
                          <a:spcPts val="0"/>
                        </a:spcAft>
                      </a:pPr>
                      <a:r>
                        <a:rPr lang="en-GB" sz="1600">
                          <a:effectLst/>
                        </a:rPr>
                        <a:t> </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nchor="ctr"/>
                </a:tc>
                <a:tc gridSpan="5">
                  <a:txBody>
                    <a:bodyPr/>
                    <a:lstStyle/>
                    <a:p>
                      <a:pPr marL="0" marR="0">
                        <a:spcBef>
                          <a:spcPts val="0"/>
                        </a:spcBef>
                        <a:spcAft>
                          <a:spcPts val="0"/>
                        </a:spcAft>
                      </a:pPr>
                      <a:r>
                        <a:rPr lang="en-GB" sz="1600">
                          <a:effectLst/>
                        </a:rPr>
                        <a:t> </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GB" sz="1600">
                          <a:effectLst/>
                        </a:rPr>
                        <a:t> </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nchor="ctr"/>
                </a:tc>
                <a:tc hMerge="1">
                  <a:txBody>
                    <a:bodyPr/>
                    <a:lstStyle/>
                    <a:p>
                      <a:endParaRPr lang="en-US"/>
                    </a:p>
                  </a:txBody>
                  <a:tcPr/>
                </a:tc>
                <a:tc gridSpan="3">
                  <a:txBody>
                    <a:bodyPr/>
                    <a:lstStyle/>
                    <a:p>
                      <a:pPr marL="0" marR="0">
                        <a:spcBef>
                          <a:spcPts val="0"/>
                        </a:spcBef>
                        <a:spcAft>
                          <a:spcPts val="0"/>
                        </a:spcAft>
                      </a:pPr>
                      <a:r>
                        <a:rPr lang="en-GB" sz="1600">
                          <a:effectLst/>
                        </a:rPr>
                        <a:t> </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38226519"/>
                  </a:ext>
                </a:extLst>
              </a:tr>
              <a:tr h="421038">
                <a:tc>
                  <a:txBody>
                    <a:bodyPr/>
                    <a:lstStyle/>
                    <a:p>
                      <a:pPr marL="0" marR="0">
                        <a:spcBef>
                          <a:spcPts val="0"/>
                        </a:spcBef>
                        <a:spcAft>
                          <a:spcPts val="0"/>
                        </a:spcAft>
                      </a:pPr>
                      <a:r>
                        <a:rPr lang="en-GB" sz="1600" dirty="0">
                          <a:effectLst/>
                        </a:rPr>
                        <a:t>Key </a:t>
                      </a:r>
                      <a:r>
                        <a:rPr lang="en-GB" sz="1600" dirty="0" smtClean="0">
                          <a:effectLst/>
                        </a:rPr>
                        <a:t>Partners</a:t>
                      </a:r>
                    </a:p>
                    <a:p>
                      <a:pPr marL="0" marR="0">
                        <a:spcBef>
                          <a:spcPts val="0"/>
                        </a:spcBef>
                        <a:spcAft>
                          <a:spcPts val="0"/>
                        </a:spcAft>
                      </a:pPr>
                      <a:endParaRPr lang="en-GB" sz="1600" dirty="0" smtClean="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tc>
                <a:tc gridSpan="2">
                  <a:txBody>
                    <a:bodyPr/>
                    <a:lstStyle/>
                    <a:p>
                      <a:pPr marL="0" marR="0">
                        <a:spcBef>
                          <a:spcPts val="0"/>
                        </a:spcBef>
                        <a:spcAft>
                          <a:spcPts val="0"/>
                        </a:spcAft>
                      </a:pPr>
                      <a:r>
                        <a:rPr lang="en-GB" sz="1600" dirty="0">
                          <a:effectLst/>
                        </a:rPr>
                        <a:t>Key </a:t>
                      </a:r>
                      <a:r>
                        <a:rPr lang="en-GB" sz="1600" dirty="0" smtClean="0">
                          <a:effectLst/>
                        </a:rPr>
                        <a:t>Activities</a:t>
                      </a:r>
                    </a:p>
                  </a:txBody>
                  <a:tcPr marL="39191" marR="41006" marT="0" marB="0"/>
                </a:tc>
                <a:tc hMerge="1">
                  <a:txBody>
                    <a:bodyPr/>
                    <a:lstStyle/>
                    <a:p>
                      <a:endParaRPr lang="en-US"/>
                    </a:p>
                  </a:txBody>
                  <a:tcPr/>
                </a:tc>
                <a:tc>
                  <a:txBody>
                    <a:bodyPr/>
                    <a:lstStyle/>
                    <a:p>
                      <a:pPr marL="0" marR="0">
                        <a:spcBef>
                          <a:spcPts val="0"/>
                        </a:spcBef>
                        <a:spcAft>
                          <a:spcPts val="0"/>
                        </a:spcAft>
                      </a:pP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tc>
                <a:tc gridSpan="5">
                  <a:txBody>
                    <a:bodyPr/>
                    <a:lstStyle/>
                    <a:p>
                      <a:pPr marL="0" marR="0">
                        <a:spcBef>
                          <a:spcPts val="0"/>
                        </a:spcBef>
                        <a:spcAft>
                          <a:spcPts val="0"/>
                        </a:spcAft>
                      </a:pPr>
                      <a:r>
                        <a:rPr lang="en-GB" sz="1600" dirty="0">
                          <a:effectLst/>
                        </a:rPr>
                        <a:t>Customer Relationships</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a:spcBef>
                          <a:spcPts val="0"/>
                        </a:spcBef>
                        <a:spcAft>
                          <a:spcPts val="0"/>
                        </a:spcAft>
                      </a:pPr>
                      <a:r>
                        <a:rPr lang="en-GB" sz="1600">
                          <a:effectLst/>
                        </a:rPr>
                        <a:t>Customer Segments</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672817950"/>
                  </a:ext>
                </a:extLst>
              </a:tr>
              <a:tr h="1894670">
                <a:tc rowSpan="3">
                  <a:txBody>
                    <a:bodyPr/>
                    <a:lstStyle/>
                    <a:p>
                      <a:pPr marL="0" marR="0">
                        <a:spcBef>
                          <a:spcPts val="0"/>
                        </a:spcBef>
                        <a:spcAft>
                          <a:spcPts val="0"/>
                        </a:spcAft>
                      </a:pPr>
                      <a:r>
                        <a:rPr lang="en-GB" sz="1600" dirty="0">
                          <a:effectLst/>
                        </a:rPr>
                        <a:t> </a:t>
                      </a:r>
                      <a:endParaRPr lang="en-US" sz="1600" dirty="0">
                        <a:effectLst/>
                      </a:endParaRPr>
                    </a:p>
                    <a:p>
                      <a:pPr marL="0" marR="0">
                        <a:spcBef>
                          <a:spcPts val="0"/>
                        </a:spcBef>
                        <a:spcAft>
                          <a:spcPts val="0"/>
                        </a:spcAft>
                      </a:pPr>
                      <a:r>
                        <a:rPr lang="en-GB" sz="1600" dirty="0">
                          <a:effectLst/>
                        </a:rPr>
                        <a:t> </a:t>
                      </a:r>
                      <a:r>
                        <a:rPr lang="en-GB" sz="1600" dirty="0" smtClean="0">
                          <a:effectLst/>
                          <a:latin typeface="Cambria" panose="02040503050406030204" pitchFamily="18" charset="0"/>
                          <a:ea typeface="MS Mincho" panose="02020609040205080304" pitchFamily="49" charset="-128"/>
                          <a:cs typeface="Times New Roman" panose="02020603050405020304" pitchFamily="18" charset="0"/>
                        </a:rPr>
                        <a:t>Touch</a:t>
                      </a:r>
                      <a:r>
                        <a:rPr lang="en-GB" sz="1600" baseline="0" dirty="0" smtClean="0">
                          <a:effectLst/>
                          <a:latin typeface="Cambria" panose="02040503050406030204" pitchFamily="18" charset="0"/>
                          <a:ea typeface="MS Mincho" panose="02020609040205080304" pitchFamily="49" charset="-128"/>
                          <a:cs typeface="Times New Roman" panose="02020603050405020304" pitchFamily="18" charset="0"/>
                        </a:rPr>
                        <a:t> Corp</a:t>
                      </a:r>
                    </a:p>
                    <a:p>
                      <a:pPr marL="0" marR="0">
                        <a:spcBef>
                          <a:spcPts val="0"/>
                        </a:spcBef>
                        <a:spcAft>
                          <a:spcPts val="0"/>
                        </a:spcAft>
                      </a:pPr>
                      <a:r>
                        <a:rPr lang="en-GB" sz="1600" baseline="0" dirty="0" err="1" smtClean="0">
                          <a:effectLst/>
                          <a:latin typeface="Cambria" panose="02040503050406030204" pitchFamily="18" charset="0"/>
                          <a:ea typeface="MS Mincho" panose="02020609040205080304" pitchFamily="49" charset="-128"/>
                          <a:cs typeface="Times New Roman" panose="02020603050405020304" pitchFamily="18" charset="0"/>
                        </a:rPr>
                        <a:t>AfterPay</a:t>
                      </a:r>
                      <a:r>
                        <a:rPr lang="en-GB" sz="1600" baseline="0" dirty="0" smtClean="0">
                          <a:effectLst/>
                          <a:latin typeface="Cambria" panose="02040503050406030204" pitchFamily="18" charset="0"/>
                          <a:ea typeface="MS Mincho" panose="02020609040205080304" pitchFamily="49" charset="-128"/>
                          <a:cs typeface="Times New Roman" panose="02020603050405020304" pitchFamily="18" charset="0"/>
                        </a:rPr>
                        <a:t> (Pay Later)</a:t>
                      </a:r>
                      <a:endParaRPr lang="en-US" sz="16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endParaRPr lang="en-US" sz="16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endParaRPr lang="en-US" sz="16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effectLst/>
                        </a:rPr>
                        <a:t>Value Propositions</a:t>
                      </a:r>
                      <a:endParaRPr lang="en-US" sz="16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US" sz="1200" dirty="0" smtClean="0">
                          <a:effectLst/>
                          <a:latin typeface="Cambria" panose="02040503050406030204" pitchFamily="18" charset="0"/>
                          <a:ea typeface="MS Mincho" panose="02020609040205080304" pitchFamily="49" charset="-128"/>
                          <a:cs typeface="Times New Roman" panose="02020603050405020304" pitchFamily="18" charset="0"/>
                        </a:rPr>
                        <a:t>The company seeks</a:t>
                      </a:r>
                      <a:r>
                        <a:rPr lang="en-US" sz="1200" baseline="0" dirty="0" smtClean="0">
                          <a:effectLst/>
                          <a:latin typeface="Cambria" panose="02040503050406030204" pitchFamily="18" charset="0"/>
                          <a:ea typeface="MS Mincho" panose="02020609040205080304" pitchFamily="49" charset="-128"/>
                          <a:cs typeface="Times New Roman" panose="02020603050405020304" pitchFamily="18" charset="0"/>
                        </a:rPr>
                        <a:t> to help peoples be in a position to purchase the products out of their current financial reach.</a:t>
                      </a:r>
                    </a:p>
                    <a:p>
                      <a:pPr marL="0" marR="0">
                        <a:spcBef>
                          <a:spcPts val="0"/>
                        </a:spcBef>
                        <a:spcAft>
                          <a:spcPts val="0"/>
                        </a:spcAft>
                      </a:pPr>
                      <a:r>
                        <a:rPr lang="en-US" sz="1200" baseline="0" dirty="0" smtClean="0">
                          <a:effectLst/>
                          <a:latin typeface="Cambria" panose="02040503050406030204" pitchFamily="18" charset="0"/>
                          <a:ea typeface="MS Mincho" panose="02020609040205080304" pitchFamily="49" charset="-128"/>
                          <a:cs typeface="Times New Roman" panose="02020603050405020304" pitchFamily="18" charset="0"/>
                        </a:rPr>
                        <a:t>It helps in the purchase of luxury expensive products where clients can pay in installments</a:t>
                      </a:r>
                    </a:p>
                    <a:p>
                      <a:pPr marL="0" marR="0">
                        <a:spcBef>
                          <a:spcPts val="0"/>
                        </a:spcBef>
                        <a:spcAft>
                          <a:spcPts val="0"/>
                        </a:spcAft>
                      </a:pPr>
                      <a:r>
                        <a:rPr lang="en-US" sz="1200" baseline="0" dirty="0" smtClean="0">
                          <a:effectLst/>
                          <a:latin typeface="Cambria" panose="02040503050406030204" pitchFamily="18" charset="0"/>
                          <a:ea typeface="MS Mincho" panose="02020609040205080304" pitchFamily="49" charset="-128"/>
                          <a:cs typeface="Times New Roman" panose="02020603050405020304" pitchFamily="18" charset="0"/>
                        </a:rPr>
                        <a:t>Popular among the middle and lower classes characterized by lower pay.</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tc>
                <a:tc gridSpan="2">
                  <a:txBody>
                    <a:bodyPr/>
                    <a:lstStyle/>
                    <a:p>
                      <a:pPr marL="0" marR="0">
                        <a:spcBef>
                          <a:spcPts val="0"/>
                        </a:spcBef>
                        <a:spcAft>
                          <a:spcPts val="0"/>
                        </a:spcAft>
                      </a:pPr>
                      <a:r>
                        <a:rPr lang="en-GB" sz="1600" dirty="0" smtClean="0">
                          <a:effectLst/>
                          <a:latin typeface="Cambria" panose="02040503050406030204" pitchFamily="18" charset="0"/>
                          <a:ea typeface="MS Mincho" panose="02020609040205080304" pitchFamily="49" charset="-128"/>
                          <a:cs typeface="Times New Roman" panose="02020603050405020304" pitchFamily="18" charset="0"/>
                        </a:rPr>
                        <a:t>Distribution</a:t>
                      </a:r>
                      <a:r>
                        <a:rPr lang="en-GB" sz="1600" baseline="0" dirty="0" smtClean="0">
                          <a:effectLst/>
                          <a:latin typeface="Cambria" panose="02040503050406030204" pitchFamily="18" charset="0"/>
                          <a:ea typeface="MS Mincho" panose="02020609040205080304" pitchFamily="49" charset="-128"/>
                          <a:cs typeface="Times New Roman" panose="02020603050405020304" pitchFamily="18" charset="0"/>
                        </a:rPr>
                        <a:t> </a:t>
                      </a:r>
                      <a:r>
                        <a:rPr lang="en-GB" sz="1600" baseline="0" dirty="0" smtClean="0">
                          <a:effectLst/>
                          <a:latin typeface="Cambria" panose="02040503050406030204" pitchFamily="18" charset="0"/>
                          <a:ea typeface="MS Mincho" panose="02020609040205080304" pitchFamily="49" charset="-128"/>
                          <a:cs typeface="Times New Roman" panose="02020603050405020304" pitchFamily="18" charset="0"/>
                        </a:rPr>
                        <a:t>of finance to the various companies that have partnered with it. </a:t>
                      </a:r>
                    </a:p>
                    <a:p>
                      <a:pPr marL="0" marR="0">
                        <a:spcBef>
                          <a:spcPts val="0"/>
                        </a:spcBef>
                        <a:spcAft>
                          <a:spcPts val="0"/>
                        </a:spcAft>
                      </a:pPr>
                      <a:r>
                        <a:rPr lang="en-GB" sz="1600" baseline="0" dirty="0" smtClean="0">
                          <a:effectLst/>
                          <a:latin typeface="Cambria" panose="02040503050406030204" pitchFamily="18" charset="0"/>
                          <a:ea typeface="MS Mincho" panose="02020609040205080304" pitchFamily="49" charset="-128"/>
                          <a:cs typeface="Times New Roman" panose="02020603050405020304" pitchFamily="18" charset="0"/>
                        </a:rPr>
                        <a:t>Pays for the clients services before collecting payments from the clients later.</a:t>
                      </a:r>
                    </a:p>
                    <a:p>
                      <a:pPr marL="0" marR="0">
                        <a:spcBef>
                          <a:spcPts val="0"/>
                        </a:spcBef>
                        <a:spcAft>
                          <a:spcPts val="0"/>
                        </a:spcAft>
                      </a:pPr>
                      <a:r>
                        <a:rPr lang="en-GB" sz="1600" baseline="0" dirty="0" smtClean="0">
                          <a:effectLst/>
                          <a:latin typeface="Cambria" panose="02040503050406030204" pitchFamily="18" charset="0"/>
                          <a:ea typeface="MS Mincho" panose="02020609040205080304" pitchFamily="49" charset="-128"/>
                          <a:cs typeface="Times New Roman" panose="02020603050405020304" pitchFamily="18" charset="0"/>
                        </a:rPr>
                        <a:t>Managing shareholders in the firms</a:t>
                      </a:r>
                      <a:endParaRPr lang="en-US" sz="16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tc>
                <a:tc hMerge="1">
                  <a:txBody>
                    <a:bodyPr/>
                    <a:lstStyle/>
                    <a:p>
                      <a:endParaRPr lang="en-US"/>
                    </a:p>
                  </a:txBody>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effectLst/>
                        </a:rPr>
                        <a:t>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tc>
                <a:tc gridSpan="5">
                  <a:txBody>
                    <a:bodyPr/>
                    <a:lstStyle/>
                    <a:p>
                      <a:pPr marL="0" marR="0">
                        <a:spcBef>
                          <a:spcPts val="0"/>
                        </a:spcBef>
                        <a:spcAft>
                          <a:spcPts val="0"/>
                        </a:spcAft>
                      </a:pPr>
                      <a:r>
                        <a:rPr lang="en-GB" sz="1600" dirty="0">
                          <a:effectLst/>
                        </a:rPr>
                        <a:t> </a:t>
                      </a:r>
                      <a:r>
                        <a:rPr lang="en-GB" sz="1600" dirty="0" smtClean="0">
                          <a:effectLst/>
                        </a:rPr>
                        <a:t>BM</a:t>
                      </a:r>
                      <a:r>
                        <a:rPr lang="en-GB" sz="1600" baseline="0" dirty="0" smtClean="0">
                          <a:effectLst/>
                        </a:rPr>
                        <a:t> encompasses hidden costs that allow the company to maintain a positive relationship with the clients.</a:t>
                      </a:r>
                    </a:p>
                    <a:p>
                      <a:pPr marL="0" marR="0">
                        <a:spcBef>
                          <a:spcPts val="0"/>
                        </a:spcBef>
                        <a:spcAft>
                          <a:spcPts val="0"/>
                        </a:spcAft>
                      </a:pPr>
                      <a:r>
                        <a:rPr lang="en-GB" sz="1600" baseline="0" dirty="0" smtClean="0">
                          <a:effectLst/>
                          <a:latin typeface="Cambria" panose="02040503050406030204" pitchFamily="18" charset="0"/>
                          <a:ea typeface="MS Mincho" panose="02020609040205080304" pitchFamily="49" charset="-128"/>
                          <a:cs typeface="Times New Roman" panose="02020603050405020304" pitchFamily="18" charset="0"/>
                        </a:rPr>
                        <a:t>Has heavy online presence including its website and social media to provide instant feedback to clients.</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tc>
                <a:tc hMerge="1">
                  <a:txBody>
                    <a:bodyPr/>
                    <a:lstStyle/>
                    <a:p>
                      <a:endParaRPr lang="en-US"/>
                    </a:p>
                  </a:txBody>
                  <a:tcPr/>
                </a:tc>
                <a:tc hMerge="1">
                  <a:txBody>
                    <a:bodyPr/>
                    <a:lstStyle/>
                    <a:p>
                      <a:endParaRPr lang="en-US"/>
                    </a:p>
                  </a:txBody>
                  <a:tcPr/>
                </a:tc>
                <a:tc hMerge="1">
                  <a:txBody>
                    <a:bodyPr/>
                    <a:lstStyle/>
                    <a:p>
                      <a:pPr marL="0" marR="0">
                        <a:spcBef>
                          <a:spcPts val="0"/>
                        </a:spcBef>
                        <a:spcAft>
                          <a:spcPts val="0"/>
                        </a:spcAft>
                      </a:pP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tc>
                <a:tc hMerge="1">
                  <a:txBody>
                    <a:bodyPr/>
                    <a:lstStyle/>
                    <a:p>
                      <a:endParaRPr lang="en-US"/>
                    </a:p>
                  </a:txBody>
                  <a:tcPr/>
                </a:tc>
                <a:tc rowSpan="3" gridSpan="3">
                  <a:txBody>
                    <a:bodyPr/>
                    <a:lstStyle/>
                    <a:p>
                      <a:pPr marL="0" marR="0">
                        <a:spcBef>
                          <a:spcPts val="0"/>
                        </a:spcBef>
                        <a:spcAft>
                          <a:spcPts val="0"/>
                        </a:spcAft>
                      </a:pPr>
                      <a:r>
                        <a:rPr lang="en-GB" sz="1600" dirty="0">
                          <a:effectLst/>
                        </a:rPr>
                        <a:t> </a:t>
                      </a:r>
                      <a:r>
                        <a:rPr lang="en-GB" sz="1600" dirty="0" smtClean="0">
                          <a:effectLst/>
                        </a:rPr>
                        <a:t>most of the clients targeted</a:t>
                      </a:r>
                      <a:r>
                        <a:rPr lang="en-GB" sz="1600" baseline="0" dirty="0" smtClean="0">
                          <a:effectLst/>
                        </a:rPr>
                        <a:t> by the company include the students and the ones who are paid low wages to support them purchase favourite equipment's. Enables the customers with low living standards to afford expensive goods and services.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tc>
                <a:tc rowSpan="3" hMerge="1">
                  <a:txBody>
                    <a:bodyPr/>
                    <a:lstStyle/>
                    <a:p>
                      <a:endParaRPr lang="en-US"/>
                    </a:p>
                  </a:txBody>
                  <a:tcPr/>
                </a:tc>
                <a:tc rowSpan="3" hMerge="1">
                  <a:txBody>
                    <a:bodyPr/>
                    <a:lstStyle/>
                    <a:p>
                      <a:endParaRPr lang="en-US"/>
                    </a:p>
                  </a:txBody>
                  <a:tcPr/>
                </a:tc>
                <a:extLst>
                  <a:ext uri="{0D108BD9-81ED-4DB2-BD59-A6C34878D82A}">
                    <a16:rowId xmlns:a16="http://schemas.microsoft.com/office/drawing/2014/main" xmlns="" val="3027435191"/>
                  </a:ext>
                </a:extLst>
              </a:tr>
              <a:tr h="210519">
                <a:tc vMerge="1">
                  <a:txBody>
                    <a:bodyPr/>
                    <a:lstStyle/>
                    <a:p>
                      <a:endParaRPr lang="en-US"/>
                    </a:p>
                  </a:txBody>
                  <a:tcPr/>
                </a:tc>
                <a:tc gridSpan="2">
                  <a:txBody>
                    <a:bodyPr/>
                    <a:lstStyle/>
                    <a:p>
                      <a:pPr marL="0" marR="0">
                        <a:spcBef>
                          <a:spcPts val="0"/>
                        </a:spcBef>
                        <a:spcAft>
                          <a:spcPts val="0"/>
                        </a:spcAft>
                      </a:pPr>
                      <a:r>
                        <a:rPr lang="en-GB" sz="1600">
                          <a:effectLst/>
                        </a:rPr>
                        <a:t>Key Resources</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tc>
                <a:tc hMerge="1">
                  <a:txBody>
                    <a:bodyPr/>
                    <a:lstStyle/>
                    <a:p>
                      <a:endParaRPr lang="en-US"/>
                    </a:p>
                  </a:txBody>
                  <a:tcPr/>
                </a:tc>
                <a:tc vMerge="1">
                  <a:txBody>
                    <a:bodyPr/>
                    <a:lstStyle/>
                    <a:p>
                      <a:endParaRPr lang="en-US"/>
                    </a:p>
                  </a:txBody>
                  <a:tcPr/>
                </a:tc>
                <a:tc gridSpan="5">
                  <a:txBody>
                    <a:bodyPr/>
                    <a:lstStyle/>
                    <a:p>
                      <a:pPr marL="0" marR="0">
                        <a:spcBef>
                          <a:spcPts val="0"/>
                        </a:spcBef>
                        <a:spcAft>
                          <a:spcPts val="0"/>
                        </a:spcAft>
                      </a:pPr>
                      <a:r>
                        <a:rPr lang="en-GB" sz="1600">
                          <a:effectLst/>
                        </a:rPr>
                        <a:t>Channels</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tc>
                <a:tc hMerge="1">
                  <a:txBody>
                    <a:bodyPr/>
                    <a:lstStyle/>
                    <a:p>
                      <a:endParaRPr lang="en-US"/>
                    </a:p>
                  </a:txBody>
                  <a:tcPr/>
                </a:tc>
                <a:tc hMerge="1">
                  <a:txBody>
                    <a:bodyPr/>
                    <a:lstStyle/>
                    <a:p>
                      <a:endParaRPr lang="en-US"/>
                    </a:p>
                  </a:txBody>
                  <a:tcPr/>
                </a:tc>
                <a:tc hMerge="1">
                  <a:txBody>
                    <a:bodyPr/>
                    <a:lstStyle/>
                    <a:p>
                      <a:pPr marL="0" marR="0">
                        <a:spcBef>
                          <a:spcPts val="0"/>
                        </a:spcBef>
                        <a:spcAft>
                          <a:spcPts val="0"/>
                        </a:spcAft>
                      </a:pP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tc>
                <a:tc h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xmlns="" val="2108086032"/>
                  </a:ext>
                </a:extLst>
              </a:tr>
              <a:tr h="1297271">
                <a:tc vMerge="1">
                  <a:txBody>
                    <a:bodyPr/>
                    <a:lstStyle/>
                    <a:p>
                      <a:endParaRPr lang="en-US"/>
                    </a:p>
                  </a:txBody>
                  <a:tcPr/>
                </a:tc>
                <a:tc gridSpan="2">
                  <a:txBody>
                    <a:bodyPr/>
                    <a:lstStyle/>
                    <a:p>
                      <a:pPr marL="0" marR="0">
                        <a:spcBef>
                          <a:spcPts val="0"/>
                        </a:spcBef>
                        <a:spcAft>
                          <a:spcPts val="0"/>
                        </a:spcAft>
                      </a:pPr>
                      <a:r>
                        <a:rPr lang="en-GB" sz="1600" dirty="0">
                          <a:effectLst/>
                        </a:rPr>
                        <a:t> </a:t>
                      </a:r>
                      <a:r>
                        <a:rPr lang="en-GB" sz="1600" dirty="0" smtClean="0">
                          <a:effectLst/>
                        </a:rPr>
                        <a:t>online websites</a:t>
                      </a:r>
                    </a:p>
                    <a:p>
                      <a:pPr marL="0" marR="0">
                        <a:spcBef>
                          <a:spcPts val="0"/>
                        </a:spcBef>
                        <a:spcAft>
                          <a:spcPts val="0"/>
                        </a:spcAft>
                      </a:pPr>
                      <a:r>
                        <a:rPr lang="en-GB" sz="1600" dirty="0" smtClean="0">
                          <a:effectLst/>
                          <a:latin typeface="Cambria" panose="02040503050406030204" pitchFamily="18" charset="0"/>
                          <a:ea typeface="MS Mincho" panose="02020609040205080304" pitchFamily="49" charset="-128"/>
                          <a:cs typeface="Times New Roman" panose="02020603050405020304" pitchFamily="18" charset="0"/>
                        </a:rPr>
                        <a:t>Credit</a:t>
                      </a:r>
                      <a:r>
                        <a:rPr lang="en-GB" sz="1600" baseline="0" dirty="0" smtClean="0">
                          <a:effectLst/>
                          <a:latin typeface="Cambria" panose="02040503050406030204" pitchFamily="18" charset="0"/>
                          <a:ea typeface="MS Mincho" panose="02020609040205080304" pitchFamily="49" charset="-128"/>
                          <a:cs typeface="Times New Roman" panose="02020603050405020304" pitchFamily="18" charset="0"/>
                        </a:rPr>
                        <a:t> cards (Visa)</a:t>
                      </a:r>
                    </a:p>
                    <a:p>
                      <a:pPr marL="0" marR="0">
                        <a:spcBef>
                          <a:spcPts val="0"/>
                        </a:spcBef>
                        <a:spcAft>
                          <a:spcPts val="0"/>
                        </a:spcAft>
                      </a:pPr>
                      <a:r>
                        <a:rPr lang="en-GB" sz="1600" baseline="0" dirty="0" smtClean="0">
                          <a:effectLst/>
                          <a:latin typeface="Cambria" panose="02040503050406030204" pitchFamily="18" charset="0"/>
                          <a:ea typeface="MS Mincho" panose="02020609040205080304" pitchFamily="49" charset="-128"/>
                          <a:cs typeface="Times New Roman" panose="02020603050405020304" pitchFamily="18" charset="0"/>
                        </a:rPr>
                        <a:t>Banking</a:t>
                      </a:r>
                    </a:p>
                    <a:p>
                      <a:pPr marL="0" marR="0">
                        <a:spcBef>
                          <a:spcPts val="0"/>
                        </a:spcBef>
                        <a:spcAft>
                          <a:spcPts val="0"/>
                        </a:spcAft>
                      </a:pPr>
                      <a:r>
                        <a:rPr lang="en-GB" sz="1600" baseline="0" dirty="0" smtClean="0">
                          <a:effectLst/>
                          <a:latin typeface="Cambria" panose="02040503050406030204" pitchFamily="18" charset="0"/>
                          <a:ea typeface="MS Mincho" panose="02020609040205080304" pitchFamily="49" charset="-128"/>
                          <a:cs typeface="Times New Roman" panose="02020603050405020304" pitchFamily="18" charset="0"/>
                        </a:rPr>
                        <a:t>Networking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tc>
                <a:tc hMerge="1">
                  <a:txBody>
                    <a:bodyPr/>
                    <a:lstStyle/>
                    <a:p>
                      <a:endParaRPr lang="en-US"/>
                    </a:p>
                  </a:txBody>
                  <a:tcPr/>
                </a:tc>
                <a:tc vMerge="1">
                  <a:txBody>
                    <a:bodyPr/>
                    <a:lstStyle/>
                    <a:p>
                      <a:endParaRPr lang="en-US"/>
                    </a:p>
                  </a:txBody>
                  <a:tcPr/>
                </a:tc>
                <a:tc gridSpan="5">
                  <a:txBody>
                    <a:bodyPr/>
                    <a:lstStyle/>
                    <a:p>
                      <a:pPr marL="0" marR="0">
                        <a:spcBef>
                          <a:spcPts val="0"/>
                        </a:spcBef>
                        <a:spcAft>
                          <a:spcPts val="0"/>
                        </a:spcAft>
                      </a:pPr>
                      <a:r>
                        <a:rPr lang="en-GB" sz="1600" dirty="0" smtClean="0">
                          <a:effectLst/>
                          <a:latin typeface="+mn-lt"/>
                          <a:ea typeface="+mn-ea"/>
                          <a:cs typeface="+mn-cs"/>
                        </a:rPr>
                        <a:t>Plastic</a:t>
                      </a:r>
                      <a:r>
                        <a:rPr lang="en-GB" sz="1600" baseline="0" dirty="0" smtClean="0">
                          <a:effectLst/>
                          <a:latin typeface="+mn-lt"/>
                          <a:ea typeface="+mn-ea"/>
                          <a:cs typeface="+mn-cs"/>
                        </a:rPr>
                        <a:t> money including electronic money transfer to retailers at the expense of the clients.</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tc>
                <a:tc hMerge="1">
                  <a:txBody>
                    <a:bodyPr/>
                    <a:lstStyle/>
                    <a:p>
                      <a:endParaRPr lang="en-US"/>
                    </a:p>
                  </a:txBody>
                  <a:tcPr/>
                </a:tc>
                <a:tc hMerge="1">
                  <a:txBody>
                    <a:bodyPr/>
                    <a:lstStyle/>
                    <a:p>
                      <a:endParaRPr lang="en-US"/>
                    </a:p>
                  </a:txBody>
                  <a:tcPr/>
                </a:tc>
                <a:tc hMerge="1">
                  <a:txBody>
                    <a:bodyPr/>
                    <a:lstStyle/>
                    <a:p>
                      <a:pPr marL="0" marR="0">
                        <a:spcBef>
                          <a:spcPts val="0"/>
                        </a:spcBef>
                        <a:spcAft>
                          <a:spcPts val="0"/>
                        </a:spcAft>
                      </a:pP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tc>
                <a:tc h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xmlns="" val="490484022"/>
                  </a:ext>
                </a:extLst>
              </a:tr>
              <a:tr h="210519">
                <a:tc gridSpan="5">
                  <a:txBody>
                    <a:bodyPr/>
                    <a:lstStyle/>
                    <a:p>
                      <a:pPr marL="0" marR="0">
                        <a:spcBef>
                          <a:spcPts val="0"/>
                        </a:spcBef>
                        <a:spcAft>
                          <a:spcPts val="0"/>
                        </a:spcAft>
                      </a:pPr>
                      <a:r>
                        <a:rPr lang="en-GB" sz="1600" dirty="0">
                          <a:effectLst/>
                        </a:rPr>
                        <a:t>Cost Structure</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pPr marL="0" marR="0">
                        <a:spcBef>
                          <a:spcPts val="0"/>
                        </a:spcBef>
                        <a:spcAft>
                          <a:spcPts val="0"/>
                        </a:spcAft>
                      </a:pPr>
                      <a:r>
                        <a:rPr lang="en-GB" sz="1600">
                          <a:effectLst/>
                        </a:rPr>
                        <a:t>Revenue Streams</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913467779"/>
                  </a:ext>
                </a:extLst>
              </a:tr>
              <a:tr h="1226018">
                <a:tc gridSpan="5">
                  <a:txBody>
                    <a:bodyPr/>
                    <a:lstStyle/>
                    <a:p>
                      <a:pPr marL="0" marR="0">
                        <a:spcBef>
                          <a:spcPts val="0"/>
                        </a:spcBef>
                        <a:spcAft>
                          <a:spcPts val="0"/>
                        </a:spcAft>
                      </a:pPr>
                      <a:r>
                        <a:rPr lang="en-GB" sz="1600" dirty="0">
                          <a:effectLst/>
                        </a:rPr>
                        <a:t> </a:t>
                      </a:r>
                      <a:r>
                        <a:rPr lang="en-GB" sz="1600" dirty="0" smtClean="0">
                          <a:effectLst/>
                        </a:rPr>
                        <a:t>made revenue</a:t>
                      </a:r>
                      <a:r>
                        <a:rPr lang="en-GB" sz="1600" baseline="0" dirty="0" smtClean="0">
                          <a:effectLst/>
                        </a:rPr>
                        <a:t> amounting to </a:t>
                      </a:r>
                      <a:r>
                        <a:rPr lang="fr-FR" sz="1800" b="0" i="0" kern="1200" dirty="0" smtClean="0">
                          <a:solidFill>
                            <a:schemeClr val="lt1"/>
                          </a:solidFill>
                          <a:effectLst/>
                          <a:latin typeface="+mn-lt"/>
                          <a:ea typeface="+mn-ea"/>
                          <a:cs typeface="+mn-cs"/>
                        </a:rPr>
                        <a:t>AU$ 251.6 million in</a:t>
                      </a:r>
                      <a:r>
                        <a:rPr lang="fr-FR" sz="1800" b="0" i="0" kern="1200" baseline="0" dirty="0" smtClean="0">
                          <a:solidFill>
                            <a:schemeClr val="lt1"/>
                          </a:solidFill>
                          <a:effectLst/>
                          <a:latin typeface="+mn-lt"/>
                          <a:ea typeface="+mn-ea"/>
                          <a:cs typeface="+mn-cs"/>
                        </a:rPr>
                        <a:t> </a:t>
                      </a:r>
                      <a:r>
                        <a:rPr lang="fr-FR" sz="1800" b="0" i="0" kern="1200" dirty="0" err="1" smtClean="0">
                          <a:solidFill>
                            <a:schemeClr val="lt1"/>
                          </a:solidFill>
                          <a:effectLst/>
                          <a:latin typeface="+mn-lt"/>
                          <a:ea typeface="+mn-ea"/>
                          <a:cs typeface="+mn-cs"/>
                        </a:rPr>
                        <a:t>June</a:t>
                      </a:r>
                      <a:r>
                        <a:rPr lang="fr-FR" sz="1800" b="0" i="0" kern="1200" dirty="0" smtClean="0">
                          <a:solidFill>
                            <a:schemeClr val="lt1"/>
                          </a:solidFill>
                          <a:effectLst/>
                          <a:latin typeface="+mn-lt"/>
                          <a:ea typeface="+mn-ea"/>
                          <a:cs typeface="+mn-cs"/>
                        </a:rPr>
                        <a:t> 2019.</a:t>
                      </a:r>
                    </a:p>
                    <a:p>
                      <a:pPr marL="0" marR="0">
                        <a:spcBef>
                          <a:spcPts val="0"/>
                        </a:spcBef>
                        <a:spcAft>
                          <a:spcPts val="0"/>
                        </a:spcAft>
                      </a:pPr>
                      <a:r>
                        <a:rPr lang="fr-FR" sz="1800" b="0" i="0" kern="1200" dirty="0" err="1" smtClean="0">
                          <a:solidFill>
                            <a:schemeClr val="lt1"/>
                          </a:solidFill>
                          <a:effectLst/>
                          <a:latin typeface="+mn-lt"/>
                          <a:ea typeface="+mn-ea"/>
                          <a:cs typeface="+mn-cs"/>
                        </a:rPr>
                        <a:t>Sought</a:t>
                      </a:r>
                      <a:r>
                        <a:rPr lang="fr-FR" sz="1800" b="0" i="0" kern="1200" dirty="0" smtClean="0">
                          <a:solidFill>
                            <a:schemeClr val="lt1"/>
                          </a:solidFill>
                          <a:effectLst/>
                          <a:latin typeface="+mn-lt"/>
                          <a:ea typeface="+mn-ea"/>
                          <a:cs typeface="+mn-cs"/>
                        </a:rPr>
                        <a:t> </a:t>
                      </a:r>
                      <a:r>
                        <a:rPr lang="fr-FR" sz="1800" b="0" i="0" kern="1200" dirty="0" err="1" smtClean="0">
                          <a:solidFill>
                            <a:schemeClr val="lt1"/>
                          </a:solidFill>
                          <a:effectLst/>
                          <a:latin typeface="+mn-lt"/>
                          <a:ea typeface="+mn-ea"/>
                          <a:cs typeface="+mn-cs"/>
                        </a:rPr>
                        <a:t>financing</a:t>
                      </a:r>
                      <a:r>
                        <a:rPr lang="fr-FR" sz="1800" b="0" i="0" kern="1200" baseline="0" dirty="0" smtClean="0">
                          <a:solidFill>
                            <a:schemeClr val="lt1"/>
                          </a:solidFill>
                          <a:effectLst/>
                          <a:latin typeface="+mn-lt"/>
                          <a:ea typeface="+mn-ea"/>
                          <a:cs typeface="+mn-cs"/>
                        </a:rPr>
                        <a:t> </a:t>
                      </a:r>
                      <a:r>
                        <a:rPr lang="fr-FR" sz="1800" b="0" i="0" kern="1200" baseline="0" dirty="0" err="1" smtClean="0">
                          <a:solidFill>
                            <a:schemeClr val="lt1"/>
                          </a:solidFill>
                          <a:effectLst/>
                          <a:latin typeface="+mn-lt"/>
                          <a:ea typeface="+mn-ea"/>
                          <a:cs typeface="+mn-cs"/>
                        </a:rPr>
                        <a:t>from</a:t>
                      </a:r>
                      <a:r>
                        <a:rPr lang="fr-FR" sz="1800" b="0" i="0" kern="1200" baseline="0" dirty="0" smtClean="0">
                          <a:solidFill>
                            <a:schemeClr val="lt1"/>
                          </a:solidFill>
                          <a:effectLst/>
                          <a:latin typeface="+mn-lt"/>
                          <a:ea typeface="+mn-ea"/>
                          <a:cs typeface="+mn-cs"/>
                        </a:rPr>
                        <a:t> venture </a:t>
                      </a:r>
                      <a:r>
                        <a:rPr lang="fr-FR" sz="1800" b="0" i="0" kern="1200" baseline="0" dirty="0" err="1" smtClean="0">
                          <a:solidFill>
                            <a:schemeClr val="lt1"/>
                          </a:solidFill>
                          <a:effectLst/>
                          <a:latin typeface="+mn-lt"/>
                          <a:ea typeface="+mn-ea"/>
                          <a:cs typeface="+mn-cs"/>
                        </a:rPr>
                        <a:t>capitalist</a:t>
                      </a:r>
                      <a:r>
                        <a:rPr lang="fr-FR" sz="1800" b="0" i="0" kern="1200" baseline="0" dirty="0" smtClean="0">
                          <a:solidFill>
                            <a:schemeClr val="lt1"/>
                          </a:solidFill>
                          <a:effectLst/>
                          <a:latin typeface="+mn-lt"/>
                          <a:ea typeface="+mn-ea"/>
                          <a:cs typeface="+mn-cs"/>
                        </a:rPr>
                        <a:t> </a:t>
                      </a:r>
                      <a:r>
                        <a:rPr lang="fr-FR" sz="1800" b="0" i="0" kern="1200" baseline="0" dirty="0" smtClean="0">
                          <a:solidFill>
                            <a:schemeClr val="lt1"/>
                          </a:solidFill>
                          <a:effectLst/>
                          <a:latin typeface="+mn-lt"/>
                          <a:ea typeface="+mn-ea"/>
                          <a:cs typeface="+mn-cs"/>
                        </a:rPr>
                        <a:t>and </a:t>
                      </a:r>
                      <a:r>
                        <a:rPr lang="en-US" sz="1800" b="0" i="0" u="sng" kern="1200" dirty="0" smtClean="0">
                          <a:solidFill>
                            <a:schemeClr val="lt1"/>
                          </a:solidFill>
                          <a:effectLst/>
                          <a:latin typeface="+mn-lt"/>
                          <a:ea typeface="+mn-ea"/>
                          <a:cs typeface="+mn-cs"/>
                        </a:rPr>
                        <a:t>Matrix Partners</a:t>
                      </a:r>
                      <a:r>
                        <a:rPr lang="en-US" sz="1800" b="0" i="0" u="none" kern="1200" baseline="0" dirty="0" smtClean="0">
                          <a:solidFill>
                            <a:schemeClr val="lt1"/>
                          </a:solidFill>
                          <a:effectLst/>
                          <a:latin typeface="+mn-lt"/>
                          <a:ea typeface="+mn-ea"/>
                          <a:cs typeface="+mn-cs"/>
                        </a:rPr>
                        <a:t> </a:t>
                      </a:r>
                      <a:r>
                        <a:rPr lang="fr-FR" sz="1800" b="0" i="0" kern="1200" baseline="0" dirty="0" smtClean="0">
                          <a:solidFill>
                            <a:schemeClr val="lt1"/>
                          </a:solidFill>
                          <a:effectLst/>
                          <a:latin typeface="+mn-lt"/>
                          <a:ea typeface="+mn-ea"/>
                          <a:cs typeface="+mn-cs"/>
                        </a:rPr>
                        <a:t>up to $19 million to support </a:t>
                      </a:r>
                      <a:r>
                        <a:rPr lang="fr-FR" sz="1800" b="0" i="0" kern="1200" baseline="0" dirty="0" err="1" smtClean="0">
                          <a:solidFill>
                            <a:schemeClr val="lt1"/>
                          </a:solidFill>
                          <a:effectLst/>
                          <a:latin typeface="+mn-lt"/>
                          <a:ea typeface="+mn-ea"/>
                          <a:cs typeface="+mn-cs"/>
                        </a:rPr>
                        <a:t>it’s</a:t>
                      </a:r>
                      <a:r>
                        <a:rPr lang="fr-FR" sz="1800" b="0" i="0" kern="1200" baseline="0" dirty="0" smtClean="0">
                          <a:solidFill>
                            <a:schemeClr val="lt1"/>
                          </a:solidFill>
                          <a:effectLst/>
                          <a:latin typeface="+mn-lt"/>
                          <a:ea typeface="+mn-ea"/>
                          <a:cs typeface="+mn-cs"/>
                        </a:rPr>
                        <a:t> </a:t>
                      </a:r>
                      <a:r>
                        <a:rPr lang="fr-FR" sz="1800" b="0" i="0" kern="1200" baseline="0" dirty="0" smtClean="0">
                          <a:solidFill>
                            <a:schemeClr val="lt1"/>
                          </a:solidFill>
                          <a:effectLst/>
                          <a:latin typeface="+mn-lt"/>
                          <a:ea typeface="+mn-ea"/>
                          <a:cs typeface="+mn-cs"/>
                        </a:rPr>
                        <a:t>expansion in the USA.</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pPr marL="0" marR="0">
                        <a:spcBef>
                          <a:spcPts val="0"/>
                        </a:spcBef>
                        <a:spcAft>
                          <a:spcPts val="0"/>
                        </a:spcAft>
                      </a:pPr>
                      <a:r>
                        <a:rPr lang="en-GB" sz="1600" dirty="0">
                          <a:effectLst/>
                        </a:rPr>
                        <a:t> </a:t>
                      </a:r>
                      <a:r>
                        <a:rPr lang="en-GB" sz="1600" dirty="0" smtClean="0">
                          <a:effectLst/>
                        </a:rPr>
                        <a:t>fines accruing</a:t>
                      </a:r>
                      <a:r>
                        <a:rPr lang="en-GB" sz="1600" baseline="0" dirty="0" smtClean="0">
                          <a:effectLst/>
                        </a:rPr>
                        <a:t> from late payments by the clients.</a:t>
                      </a:r>
                    </a:p>
                    <a:p>
                      <a:pPr marL="0" marR="0">
                        <a:spcBef>
                          <a:spcPts val="0"/>
                        </a:spcBef>
                        <a:spcAft>
                          <a:spcPts val="0"/>
                        </a:spcAft>
                      </a:pPr>
                      <a:r>
                        <a:rPr lang="en-GB" sz="1600" baseline="0" dirty="0" smtClean="0">
                          <a:effectLst/>
                          <a:latin typeface="Cambria" panose="02040503050406030204" pitchFamily="18" charset="0"/>
                          <a:ea typeface="MS Mincho" panose="02020609040205080304" pitchFamily="49" charset="-128"/>
                          <a:cs typeface="Times New Roman" panose="02020603050405020304" pitchFamily="18" charset="0"/>
                        </a:rPr>
                        <a:t>Profit margins from the linked </a:t>
                      </a:r>
                      <a:r>
                        <a:rPr lang="en-GB" sz="1600" baseline="0" dirty="0" err="1" smtClean="0">
                          <a:effectLst/>
                          <a:latin typeface="Cambria" panose="02040503050406030204" pitchFamily="18" charset="0"/>
                          <a:ea typeface="MS Mincho" panose="02020609040205080304" pitchFamily="49" charset="-128"/>
                          <a:cs typeface="Times New Roman" panose="02020603050405020304" pitchFamily="18" charset="0"/>
                        </a:rPr>
                        <a:t>retaiilers</a:t>
                      </a:r>
                      <a:r>
                        <a:rPr lang="en-GB" sz="1600" baseline="0" dirty="0" smtClean="0">
                          <a:effectLst/>
                          <a:latin typeface="Cambria" panose="02040503050406030204" pitchFamily="18" charset="0"/>
                          <a:ea typeface="MS Mincho" panose="02020609040205080304" pitchFamily="49" charset="-128"/>
                          <a:cs typeface="Times New Roman" panose="02020603050405020304" pitchFamily="18" charset="0"/>
                        </a:rPr>
                        <a:t>.</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497732795"/>
                  </a:ext>
                </a:extLst>
              </a:tr>
              <a:tr h="421038">
                <a:tc gridSpan="12">
                  <a:txBody>
                    <a:bodyPr/>
                    <a:lstStyle/>
                    <a:p>
                      <a:pPr marL="0" marR="0">
                        <a:spcBef>
                          <a:spcPts val="0"/>
                        </a:spcBef>
                        <a:spcAft>
                          <a:spcPts val="0"/>
                        </a:spcAft>
                      </a:pPr>
                      <a:r>
                        <a:rPr lang="en-GB" sz="1600" dirty="0">
                          <a:effectLst/>
                        </a:rPr>
                        <a:t>Designed by: The Business Model Foundry (</a:t>
                      </a:r>
                      <a:r>
                        <a:rPr lang="en-GB" sz="1600" u="sng" dirty="0">
                          <a:effectLst/>
                          <a:hlinkClick r:id="rId2"/>
                        </a:rPr>
                        <a:t>www.businessmodelgeneration.com/canvas</a:t>
                      </a:r>
                      <a:r>
                        <a:rPr lang="en-GB" sz="1600" dirty="0">
                          <a:effectLst/>
                        </a:rPr>
                        <a:t>). Word implementation by: </a:t>
                      </a:r>
                      <a:r>
                        <a:rPr lang="en-GB" sz="1600" dirty="0" err="1">
                          <a:effectLst/>
                        </a:rPr>
                        <a:t>Neos</a:t>
                      </a:r>
                      <a:r>
                        <a:rPr lang="en-GB" sz="1600" dirty="0">
                          <a:effectLst/>
                        </a:rPr>
                        <a:t> </a:t>
                      </a:r>
                      <a:r>
                        <a:rPr lang="en-GB" sz="1600" dirty="0" err="1">
                          <a:effectLst/>
                        </a:rPr>
                        <a:t>Chronos</a:t>
                      </a:r>
                      <a:r>
                        <a:rPr lang="en-GB" sz="1600" dirty="0">
                          <a:effectLst/>
                        </a:rPr>
                        <a:t> Limited (</a:t>
                      </a:r>
                      <a:r>
                        <a:rPr lang="en-GB" sz="1600" u="sng" dirty="0">
                          <a:effectLst/>
                          <a:hlinkClick r:id="rId3"/>
                        </a:rPr>
                        <a:t>https://neoschronos.com</a:t>
                      </a:r>
                      <a:r>
                        <a:rPr lang="en-GB" sz="1600" dirty="0">
                          <a:effectLst/>
                        </a:rPr>
                        <a:t>). License: </a:t>
                      </a:r>
                      <a:r>
                        <a:rPr lang="en-GB" sz="1600" u="sng" dirty="0">
                          <a:effectLst/>
                          <a:hlinkClick r:id="rId4"/>
                        </a:rPr>
                        <a:t>CC BY-SA 3.0</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9191" marR="41006"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4005032415"/>
                  </a:ext>
                </a:extLst>
              </a:tr>
            </a:tbl>
          </a:graphicData>
        </a:graphic>
      </p:graphicFrame>
      <p:cxnSp>
        <p:nvCxnSpPr>
          <p:cNvPr id="4" name="Straight Connector 3"/>
          <p:cNvCxnSpPr/>
          <p:nvPr/>
        </p:nvCxnSpPr>
        <p:spPr>
          <a:xfrm flipV="1">
            <a:off x="566668" y="2820473"/>
            <a:ext cx="2665929" cy="12879"/>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8754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105" y="975862"/>
            <a:ext cx="7761668" cy="553792"/>
          </a:xfrm>
        </p:spPr>
        <p:txBody>
          <a:bodyPr>
            <a:noAutofit/>
          </a:bodyPr>
          <a:lstStyle/>
          <a:p>
            <a:r>
              <a:rPr lang="en-US" sz="4000" dirty="0" smtClean="0">
                <a:solidFill>
                  <a:srgbClr val="FF0000"/>
                </a:solidFill>
                <a:latin typeface="Agency FB" panose="020B0503020202020204" pitchFamily="34" charset="0"/>
              </a:rPr>
              <a:t>Current challenges and </a:t>
            </a:r>
            <a:r>
              <a:rPr lang="en-US" sz="4000" dirty="0" smtClean="0">
                <a:solidFill>
                  <a:srgbClr val="FF0000"/>
                </a:solidFill>
                <a:latin typeface="Agency FB" panose="020B0503020202020204" pitchFamily="34" charset="0"/>
              </a:rPr>
              <a:t>Issues </a:t>
            </a:r>
            <a:r>
              <a:rPr lang="en-US" sz="4000" dirty="0" smtClean="0">
                <a:solidFill>
                  <a:srgbClr val="FF0000"/>
                </a:solidFill>
                <a:latin typeface="Agency FB" panose="020B0503020202020204" pitchFamily="34" charset="0"/>
              </a:rPr>
              <a:t>at </a:t>
            </a:r>
            <a:r>
              <a:rPr lang="en-US" sz="4000" dirty="0" err="1" smtClean="0">
                <a:solidFill>
                  <a:srgbClr val="FF0000"/>
                </a:solidFill>
                <a:latin typeface="Agency FB" panose="020B0503020202020204" pitchFamily="34" charset="0"/>
              </a:rPr>
              <a:t>AfterPay</a:t>
            </a:r>
            <a:r>
              <a:rPr lang="en-US" sz="4000" dirty="0" smtClean="0">
                <a:solidFill>
                  <a:srgbClr val="FF0000"/>
                </a:solidFill>
                <a:latin typeface="Agency FB" panose="020B0503020202020204" pitchFamily="34" charset="0"/>
              </a:rPr>
              <a:t>:</a:t>
            </a:r>
            <a:endParaRPr lang="en-US" sz="4000" dirty="0">
              <a:solidFill>
                <a:srgbClr val="FF0000"/>
              </a:solidFill>
              <a:latin typeface="Agency FB" panose="020B0503020202020204" pitchFamily="34" charset="0"/>
            </a:endParaRPr>
          </a:p>
        </p:txBody>
      </p:sp>
      <p:sp>
        <p:nvSpPr>
          <p:cNvPr id="3" name="Subtitle 2"/>
          <p:cNvSpPr>
            <a:spLocks noGrp="1"/>
          </p:cNvSpPr>
          <p:nvPr>
            <p:ph type="subTitle" idx="1"/>
          </p:nvPr>
        </p:nvSpPr>
        <p:spPr>
          <a:xfrm>
            <a:off x="236112" y="2202287"/>
            <a:ext cx="10710931" cy="4443212"/>
          </a:xfrm>
        </p:spPr>
        <p:txBody>
          <a:bodyPr>
            <a:normAutofit lnSpcReduction="10000"/>
          </a:bodyPr>
          <a:lstStyle/>
          <a:p>
            <a:pPr marL="342900" indent="-342900" algn="l">
              <a:buFont typeface="Wingdings" panose="05000000000000000000" pitchFamily="2" charset="2"/>
              <a:buChar char="v"/>
            </a:pPr>
            <a:r>
              <a:rPr lang="en-US" dirty="0" smtClean="0">
                <a:solidFill>
                  <a:schemeClr val="accent1">
                    <a:lumMod val="75000"/>
                  </a:schemeClr>
                </a:solidFill>
              </a:rPr>
              <a:t>AfterPay finds it challenging to grow in the overseas markets including the US And Canada for the existence of stiff competition which is not the case in Australia.</a:t>
            </a:r>
          </a:p>
          <a:p>
            <a:pPr marL="342900" indent="-342900" algn="l">
              <a:buFont typeface="Wingdings" panose="05000000000000000000" pitchFamily="2" charset="2"/>
              <a:buChar char="v"/>
            </a:pPr>
            <a:r>
              <a:rPr lang="en-US" dirty="0" smtClean="0">
                <a:solidFill>
                  <a:schemeClr val="accent1">
                    <a:lumMod val="75000"/>
                  </a:schemeClr>
                </a:solidFill>
              </a:rPr>
              <a:t>The company has lacked proper innovation to tackle the competition presented in the United States.</a:t>
            </a:r>
          </a:p>
          <a:p>
            <a:pPr marL="342900" indent="-342900" algn="l">
              <a:buFont typeface="Wingdings" panose="05000000000000000000" pitchFamily="2" charset="2"/>
              <a:buChar char="v"/>
            </a:pPr>
            <a:r>
              <a:rPr lang="en-US" dirty="0" smtClean="0">
                <a:solidFill>
                  <a:schemeClr val="accent1">
                    <a:lumMod val="75000"/>
                  </a:schemeClr>
                </a:solidFill>
              </a:rPr>
              <a:t>The model of the business sounds fishy to clients which makes them lose confidence in the firm. For instance, the clients may become suspicious on lenders wo do not impose interest on them.</a:t>
            </a:r>
          </a:p>
          <a:p>
            <a:pPr marL="342900" indent="-342900" algn="l">
              <a:buFont typeface="Wingdings" panose="05000000000000000000" pitchFamily="2" charset="2"/>
              <a:buChar char="v"/>
            </a:pPr>
            <a:r>
              <a:rPr lang="en-US" dirty="0" smtClean="0">
                <a:solidFill>
                  <a:schemeClr val="accent1">
                    <a:lumMod val="75000"/>
                  </a:schemeClr>
                </a:solidFill>
              </a:rPr>
              <a:t>Afterpay deals in a high risk market as clients may end up not paying up for their debts which makes it challenging for the company to run efficiently(</a:t>
            </a:r>
            <a:r>
              <a:rPr lang="en-US" dirty="0" err="1" smtClean="0">
                <a:solidFill>
                  <a:schemeClr val="accent1">
                    <a:lumMod val="75000"/>
                  </a:schemeClr>
                </a:solidFill>
              </a:rPr>
              <a:t>Wirtz</a:t>
            </a:r>
            <a:r>
              <a:rPr lang="en-US" dirty="0" smtClean="0">
                <a:solidFill>
                  <a:schemeClr val="accent1">
                    <a:lumMod val="75000"/>
                  </a:schemeClr>
                </a:solidFill>
              </a:rPr>
              <a:t>, 2017, p. 352). </a:t>
            </a:r>
          </a:p>
          <a:p>
            <a:pPr marL="342900" indent="-342900" algn="l">
              <a:buFont typeface="Wingdings" panose="05000000000000000000" pitchFamily="2" charset="2"/>
              <a:buChar char="v"/>
            </a:pPr>
            <a:r>
              <a:rPr lang="en-US" dirty="0" smtClean="0">
                <a:solidFill>
                  <a:schemeClr val="accent1">
                    <a:lumMod val="75000"/>
                  </a:schemeClr>
                </a:solidFill>
              </a:rPr>
              <a:t>Weak rankings in the US market has made Afterpay struggle to gain profits.</a:t>
            </a:r>
          </a:p>
          <a:p>
            <a:pPr marL="342900" indent="-342900" algn="l">
              <a:buFont typeface="Wingdings" panose="05000000000000000000" pitchFamily="2" charset="2"/>
              <a:buChar char="v"/>
            </a:pPr>
            <a:r>
              <a:rPr lang="en-US" dirty="0" smtClean="0">
                <a:solidFill>
                  <a:schemeClr val="accent1">
                    <a:lumMod val="75000"/>
                  </a:schemeClr>
                </a:solidFill>
              </a:rPr>
              <a:t>High fines imposed by the firm on the clients is demotivating for new clients.</a:t>
            </a:r>
            <a:endParaRPr lang="en-US" dirty="0">
              <a:solidFill>
                <a:schemeClr val="accent1">
                  <a:lumMod val="75000"/>
                </a:schemeClr>
              </a:solidFill>
            </a:endParaRPr>
          </a:p>
        </p:txBody>
      </p:sp>
      <p:pic>
        <p:nvPicPr>
          <p:cNvPr id="4" name="Picture 3"/>
          <p:cNvPicPr>
            <a:picLocks noChangeAspect="1"/>
          </p:cNvPicPr>
          <p:nvPr/>
        </p:nvPicPr>
        <p:blipFill>
          <a:blip r:embed="rId2"/>
          <a:stretch>
            <a:fillRect/>
          </a:stretch>
        </p:blipFill>
        <p:spPr>
          <a:xfrm>
            <a:off x="7460055" y="85662"/>
            <a:ext cx="3320321" cy="2098518"/>
          </a:xfrm>
          <a:prstGeom prst="rect">
            <a:avLst/>
          </a:prstGeom>
        </p:spPr>
      </p:pic>
    </p:spTree>
    <p:extLst>
      <p:ext uri="{BB962C8B-B14F-4D97-AF65-F5344CB8AC3E}">
        <p14:creationId xmlns:p14="http://schemas.microsoft.com/office/powerpoint/2010/main" val="1024074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235073" y="69924"/>
            <a:ext cx="2616451" cy="2309493"/>
          </a:xfrm>
          <a:prstGeom prst="rect">
            <a:avLst/>
          </a:prstGeom>
        </p:spPr>
      </p:pic>
      <p:sp>
        <p:nvSpPr>
          <p:cNvPr id="2" name="Title 1"/>
          <p:cNvSpPr>
            <a:spLocks noGrp="1"/>
          </p:cNvSpPr>
          <p:nvPr>
            <p:ph type="title"/>
          </p:nvPr>
        </p:nvSpPr>
        <p:spPr>
          <a:xfrm>
            <a:off x="733246" y="515463"/>
            <a:ext cx="8189890" cy="1222802"/>
          </a:xfrm>
        </p:spPr>
        <p:txBody>
          <a:bodyPr>
            <a:normAutofit/>
          </a:bodyPr>
          <a:lstStyle/>
          <a:p>
            <a:r>
              <a:rPr lang="en-US" dirty="0" smtClean="0">
                <a:solidFill>
                  <a:srgbClr val="00B0F0"/>
                </a:solidFill>
                <a:latin typeface="Agency FB" panose="020B0503020202020204" pitchFamily="34" charset="0"/>
              </a:rPr>
              <a:t>Implications of </a:t>
            </a:r>
            <a:r>
              <a:rPr lang="en-US" dirty="0" err="1" smtClean="0">
                <a:solidFill>
                  <a:srgbClr val="00B0F0"/>
                </a:solidFill>
                <a:latin typeface="Agency FB" panose="020B0503020202020204" pitchFamily="34" charset="0"/>
              </a:rPr>
              <a:t>AfterPay</a:t>
            </a:r>
            <a:r>
              <a:rPr lang="en-US" dirty="0" smtClean="0">
                <a:solidFill>
                  <a:srgbClr val="00B0F0"/>
                </a:solidFill>
                <a:latin typeface="Agency FB" panose="020B0503020202020204" pitchFamily="34" charset="0"/>
              </a:rPr>
              <a:t> </a:t>
            </a:r>
            <a:r>
              <a:rPr lang="en-US" dirty="0" smtClean="0">
                <a:solidFill>
                  <a:srgbClr val="00B0F0"/>
                </a:solidFill>
                <a:latin typeface="Agency FB" panose="020B0503020202020204" pitchFamily="34" charset="0"/>
              </a:rPr>
              <a:t>Challenges:</a:t>
            </a:r>
            <a:endParaRPr lang="en-US" dirty="0">
              <a:solidFill>
                <a:srgbClr val="00B0F0"/>
              </a:solidFill>
              <a:latin typeface="Agency FB" panose="020B0503020202020204" pitchFamily="34" charset="0"/>
            </a:endParaRPr>
          </a:p>
        </p:txBody>
      </p:sp>
      <p:sp>
        <p:nvSpPr>
          <p:cNvPr id="3" name="Content Placeholder 2"/>
          <p:cNvSpPr>
            <a:spLocks noGrp="1"/>
          </p:cNvSpPr>
          <p:nvPr>
            <p:ph idx="1"/>
          </p:nvPr>
        </p:nvSpPr>
        <p:spPr>
          <a:xfrm>
            <a:off x="335924" y="2379417"/>
            <a:ext cx="10515600" cy="4351338"/>
          </a:xfrm>
        </p:spPr>
        <p:txBody>
          <a:bodyPr/>
          <a:lstStyle/>
          <a:p>
            <a:pPr algn="just"/>
            <a:r>
              <a:rPr lang="en-US" dirty="0" smtClean="0"/>
              <a:t>Being low ranked in the US and Canadian Markets makes Afterpay have a lower bargaining power among the US markets. In this case, Afterpay may risk running into loses if they decide to reduce fines at the expense of gaining more clients. </a:t>
            </a:r>
          </a:p>
          <a:p>
            <a:pPr algn="just"/>
            <a:r>
              <a:rPr lang="en-US" dirty="0" smtClean="0">
                <a:solidFill>
                  <a:schemeClr val="accent2">
                    <a:lumMod val="75000"/>
                  </a:schemeClr>
                </a:solidFill>
              </a:rPr>
              <a:t>AfterPay does not have several physical offices which makes them lose trust among the clients. Physical offices give the clients assurance that they have somewhere to go to incase things don’t run in their favor (</a:t>
            </a:r>
            <a:r>
              <a:rPr lang="en-US" dirty="0" err="1" smtClean="0">
                <a:solidFill>
                  <a:schemeClr val="accent2">
                    <a:lumMod val="75000"/>
                  </a:schemeClr>
                </a:solidFill>
              </a:rPr>
              <a:t>Tanchel</a:t>
            </a:r>
            <a:r>
              <a:rPr lang="en-US" dirty="0" smtClean="0">
                <a:solidFill>
                  <a:schemeClr val="accent2">
                    <a:lumMod val="75000"/>
                  </a:schemeClr>
                </a:solidFill>
              </a:rPr>
              <a:t>, 2020 p. 3).</a:t>
            </a:r>
          </a:p>
          <a:p>
            <a:pPr algn="just"/>
            <a:r>
              <a:rPr lang="en-US" dirty="0" smtClean="0"/>
              <a:t>The high fines limit the company from attracting returning clients as they may feel that the service is more expensive in the long run.</a:t>
            </a:r>
            <a:endParaRPr lang="en-US" dirty="0"/>
          </a:p>
        </p:txBody>
      </p:sp>
    </p:spTree>
    <p:extLst>
      <p:ext uri="{BB962C8B-B14F-4D97-AF65-F5344CB8AC3E}">
        <p14:creationId xmlns:p14="http://schemas.microsoft.com/office/powerpoint/2010/main" val="2927099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160654" y="1825625"/>
            <a:ext cx="3846305" cy="4049227"/>
          </a:xfrm>
          <a:prstGeom prst="rect">
            <a:avLst/>
          </a:prstGeom>
        </p:spPr>
      </p:pic>
      <p:sp>
        <p:nvSpPr>
          <p:cNvPr id="2" name="Title 1"/>
          <p:cNvSpPr>
            <a:spLocks noGrp="1"/>
          </p:cNvSpPr>
          <p:nvPr>
            <p:ph type="title"/>
          </p:nvPr>
        </p:nvSpPr>
        <p:spPr>
          <a:xfrm>
            <a:off x="838200" y="365125"/>
            <a:ext cx="6322454" cy="897005"/>
          </a:xfrm>
        </p:spPr>
        <p:txBody>
          <a:bodyPr>
            <a:normAutofit/>
          </a:bodyPr>
          <a:lstStyle/>
          <a:p>
            <a:r>
              <a:rPr lang="en-US" sz="3600" dirty="0" smtClean="0">
                <a:solidFill>
                  <a:schemeClr val="accent2">
                    <a:lumMod val="75000"/>
                  </a:schemeClr>
                </a:solidFill>
                <a:latin typeface="Britannic Bold" panose="020B0903060703020204" pitchFamily="34" charset="0"/>
              </a:rPr>
              <a:t>  Solving </a:t>
            </a:r>
            <a:r>
              <a:rPr lang="en-US" sz="3600" dirty="0" err="1" smtClean="0">
                <a:solidFill>
                  <a:schemeClr val="accent2">
                    <a:lumMod val="75000"/>
                  </a:schemeClr>
                </a:solidFill>
                <a:latin typeface="Britannic Bold" panose="020B0903060703020204" pitchFamily="34" charset="0"/>
              </a:rPr>
              <a:t>AfterPay</a:t>
            </a:r>
            <a:r>
              <a:rPr lang="en-US" sz="3600" dirty="0" smtClean="0">
                <a:solidFill>
                  <a:schemeClr val="accent2">
                    <a:lumMod val="75000"/>
                  </a:schemeClr>
                </a:solidFill>
                <a:latin typeface="Britannic Bold" panose="020B0903060703020204" pitchFamily="34" charset="0"/>
              </a:rPr>
              <a:t> </a:t>
            </a:r>
            <a:r>
              <a:rPr lang="en-US" sz="3600" dirty="0" smtClean="0">
                <a:solidFill>
                  <a:schemeClr val="accent2">
                    <a:lumMod val="75000"/>
                  </a:schemeClr>
                </a:solidFill>
                <a:latin typeface="Britannic Bold" panose="020B0903060703020204" pitchFamily="34" charset="0"/>
              </a:rPr>
              <a:t>challenges:</a:t>
            </a:r>
            <a:endParaRPr lang="en-US" sz="3600" dirty="0">
              <a:solidFill>
                <a:schemeClr val="accent2">
                  <a:lumMod val="75000"/>
                </a:schemeClr>
              </a:solidFill>
              <a:latin typeface="Britannic Bold" panose="020B0903060703020204" pitchFamily="34" charset="0"/>
            </a:endParaRPr>
          </a:p>
        </p:txBody>
      </p:sp>
      <p:sp>
        <p:nvSpPr>
          <p:cNvPr id="3" name="Content Placeholder 2"/>
          <p:cNvSpPr>
            <a:spLocks noGrp="1"/>
          </p:cNvSpPr>
          <p:nvPr>
            <p:ph idx="1"/>
          </p:nvPr>
        </p:nvSpPr>
        <p:spPr>
          <a:xfrm>
            <a:off x="838200" y="1825625"/>
            <a:ext cx="10515600" cy="4133883"/>
          </a:xfrm>
        </p:spPr>
        <p:txBody>
          <a:bodyPr>
            <a:normAutofit lnSpcReduction="10000"/>
          </a:bodyPr>
          <a:lstStyle/>
          <a:p>
            <a:pPr>
              <a:buFont typeface="Wingdings" panose="05000000000000000000" pitchFamily="2" charset="2"/>
              <a:buChar char="ü"/>
            </a:pPr>
            <a:r>
              <a:rPr lang="en-US" dirty="0" smtClean="0"/>
              <a:t>Afterpay could increase its funding in the Australian markets as the company is highly ranked in these markets</a:t>
            </a:r>
            <a:r>
              <a:rPr lang="en-US" dirty="0" smtClean="0"/>
              <a:t>.</a:t>
            </a:r>
          </a:p>
          <a:p>
            <a:pPr marL="0" indent="0">
              <a:buNone/>
            </a:pPr>
            <a:endParaRPr lang="en-US" dirty="0" smtClean="0"/>
          </a:p>
          <a:p>
            <a:pPr>
              <a:buFont typeface="Wingdings" panose="05000000000000000000" pitchFamily="2" charset="2"/>
              <a:buChar char="ü"/>
            </a:pPr>
            <a:r>
              <a:rPr lang="en-US" dirty="0" smtClean="0"/>
              <a:t>The company could also consider the European markets and Asian markets and come with a unique brand that would overpower the existing competition</a:t>
            </a:r>
            <a:r>
              <a:rPr lang="en-US" dirty="0" smtClean="0"/>
              <a:t>.</a:t>
            </a:r>
          </a:p>
          <a:p>
            <a:pPr marL="0" indent="0">
              <a:buNone/>
            </a:pPr>
            <a:endParaRPr lang="en-US" dirty="0" smtClean="0"/>
          </a:p>
          <a:p>
            <a:pPr>
              <a:buFont typeface="Wingdings" panose="05000000000000000000" pitchFamily="2" charset="2"/>
              <a:buChar char="ü"/>
            </a:pPr>
            <a:r>
              <a:rPr lang="en-US" dirty="0" smtClean="0"/>
              <a:t>In relation to US markets Afterpay can increase its outreach via increasing venture capital to expand its operation and gain a competitive advantage(PYMNTS, 2020 p. 1). </a:t>
            </a:r>
            <a:endParaRPr lang="en-US" dirty="0"/>
          </a:p>
        </p:txBody>
      </p:sp>
    </p:spTree>
    <p:extLst>
      <p:ext uri="{BB962C8B-B14F-4D97-AF65-F5344CB8AC3E}">
        <p14:creationId xmlns:p14="http://schemas.microsoft.com/office/powerpoint/2010/main" val="1578186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6">
                    <a:lumMod val="75000"/>
                  </a:schemeClr>
                </a:solidFill>
              </a:rPr>
              <a:t>C</a:t>
            </a:r>
            <a:r>
              <a:rPr lang="en-US" dirty="0" smtClean="0">
                <a:solidFill>
                  <a:schemeClr val="accent6">
                    <a:lumMod val="75000"/>
                  </a:schemeClr>
                </a:solidFill>
              </a:rPr>
              <a:t>onclusion:</a:t>
            </a:r>
            <a:endParaRPr lang="en-US" dirty="0">
              <a:solidFill>
                <a:schemeClr val="accent6">
                  <a:lumMod val="75000"/>
                </a:schemeClr>
              </a:solidFill>
            </a:endParaRPr>
          </a:p>
        </p:txBody>
      </p:sp>
      <p:sp>
        <p:nvSpPr>
          <p:cNvPr id="3" name="Content Placeholder 2"/>
          <p:cNvSpPr>
            <a:spLocks noGrp="1"/>
          </p:cNvSpPr>
          <p:nvPr>
            <p:ph idx="1"/>
          </p:nvPr>
        </p:nvSpPr>
        <p:spPr>
          <a:xfrm>
            <a:off x="838200" y="1825625"/>
            <a:ext cx="10515600" cy="3274409"/>
          </a:xfrm>
        </p:spPr>
        <p:txBody>
          <a:bodyPr>
            <a:normAutofit lnSpcReduction="10000"/>
          </a:bodyPr>
          <a:lstStyle/>
          <a:p>
            <a:r>
              <a:rPr lang="en-US" dirty="0" smtClean="0">
                <a:solidFill>
                  <a:srgbClr val="00B050"/>
                </a:solidFill>
              </a:rPr>
              <a:t>Afterpay is one of the companies with a proper business model that has enabled the company to stand out of the current market. </a:t>
            </a:r>
          </a:p>
          <a:p>
            <a:r>
              <a:rPr lang="en-US" dirty="0" smtClean="0">
                <a:solidFill>
                  <a:srgbClr val="00B050"/>
                </a:solidFill>
              </a:rPr>
              <a:t>According to the Business Model of the firm, it can push into extreme profitability if the firm remains consistent and innovative to beat the modern competition. </a:t>
            </a:r>
          </a:p>
          <a:p>
            <a:r>
              <a:rPr lang="en-US" dirty="0" smtClean="0">
                <a:solidFill>
                  <a:srgbClr val="00B050"/>
                </a:solidFill>
              </a:rPr>
              <a:t>The unique field within which the business has delved in would allow it to capitalize on the modern trends as most people are switching to the online platforms for shopping. </a:t>
            </a:r>
            <a:endParaRPr lang="en-US" dirty="0">
              <a:solidFill>
                <a:srgbClr val="00B050"/>
              </a:solidFill>
            </a:endParaRPr>
          </a:p>
        </p:txBody>
      </p:sp>
      <p:pic>
        <p:nvPicPr>
          <p:cNvPr id="4" name="Picture 3"/>
          <p:cNvPicPr>
            <a:picLocks noChangeAspect="1"/>
          </p:cNvPicPr>
          <p:nvPr/>
        </p:nvPicPr>
        <p:blipFill>
          <a:blip r:embed="rId2"/>
          <a:stretch>
            <a:fillRect/>
          </a:stretch>
        </p:blipFill>
        <p:spPr>
          <a:xfrm>
            <a:off x="3412901" y="4874050"/>
            <a:ext cx="3730849" cy="1719933"/>
          </a:xfrm>
          <a:prstGeom prst="rect">
            <a:avLst/>
          </a:prstGeom>
        </p:spPr>
      </p:pic>
    </p:spTree>
    <p:extLst>
      <p:ext uri="{BB962C8B-B14F-4D97-AF65-F5344CB8AC3E}">
        <p14:creationId xmlns:p14="http://schemas.microsoft.com/office/powerpoint/2010/main" val="24113200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1135</TotalTime>
  <Words>987</Words>
  <Application>Microsoft Office PowerPoint</Application>
  <PresentationFormat>Widescreen</PresentationFormat>
  <Paragraphs>102</Paragraphs>
  <Slides>10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10</vt:i4>
      </vt:variant>
    </vt:vector>
  </HeadingPairs>
  <TitlesOfParts>
    <vt:vector size="21" baseType="lpstr">
      <vt:lpstr>Agency FB</vt:lpstr>
      <vt:lpstr>Arial</vt:lpstr>
      <vt:lpstr>Berlin Sans FB Demi</vt:lpstr>
      <vt:lpstr>Britannic Bold</vt:lpstr>
      <vt:lpstr>Calibri</vt:lpstr>
      <vt:lpstr>Calibri Light</vt:lpstr>
      <vt:lpstr>Cambria</vt:lpstr>
      <vt:lpstr>MS Mincho</vt:lpstr>
      <vt:lpstr>Times New Roman</vt:lpstr>
      <vt:lpstr>Wingdings</vt:lpstr>
      <vt:lpstr>Office Theme</vt:lpstr>
      <vt:lpstr>Innovation </vt:lpstr>
      <vt:lpstr>Business Model</vt:lpstr>
      <vt:lpstr>Business Model Innovation (BMI)</vt:lpstr>
      <vt:lpstr>Afterpay Business model:</vt:lpstr>
      <vt:lpstr>PowerPoint Presentation</vt:lpstr>
      <vt:lpstr>Current challenges and Issues at AfterPay:</vt:lpstr>
      <vt:lpstr>Implications of AfterPay Challenges:</vt:lpstr>
      <vt:lpstr>  Solving AfterPay challenges:</vt:lpstr>
      <vt:lpstr>Conclusion: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21swaraj@gmail.com</cp:lastModifiedBy>
  <cp:revision>22</cp:revision>
  <dcterms:created xsi:type="dcterms:W3CDTF">2021-01-16T15:54:08Z</dcterms:created>
  <dcterms:modified xsi:type="dcterms:W3CDTF">2021-01-18T12:10:38Z</dcterms:modified>
</cp:coreProperties>
</file>