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7"/>
  </p:notesMasterIdLst>
  <p:handoutMasterIdLst>
    <p:handoutMasterId r:id="rId38"/>
  </p:handoutMasterIdLst>
  <p:sldIdLst>
    <p:sldId id="256" r:id="rId2"/>
    <p:sldId id="257" r:id="rId3"/>
    <p:sldId id="316" r:id="rId4"/>
    <p:sldId id="262" r:id="rId5"/>
    <p:sldId id="318" r:id="rId6"/>
    <p:sldId id="282" r:id="rId7"/>
    <p:sldId id="317" r:id="rId8"/>
    <p:sldId id="263" r:id="rId9"/>
    <p:sldId id="293" r:id="rId10"/>
    <p:sldId id="292" r:id="rId11"/>
    <p:sldId id="294" r:id="rId12"/>
    <p:sldId id="310" r:id="rId13"/>
    <p:sldId id="258" r:id="rId14"/>
    <p:sldId id="323" r:id="rId15"/>
    <p:sldId id="286" r:id="rId16"/>
    <p:sldId id="295" r:id="rId17"/>
    <p:sldId id="296" r:id="rId18"/>
    <p:sldId id="309" r:id="rId19"/>
    <p:sldId id="287" r:id="rId20"/>
    <p:sldId id="288" r:id="rId21"/>
    <p:sldId id="319" r:id="rId22"/>
    <p:sldId id="273" r:id="rId23"/>
    <p:sldId id="289" r:id="rId24"/>
    <p:sldId id="290" r:id="rId25"/>
    <p:sldId id="300" r:id="rId26"/>
    <p:sldId id="298" r:id="rId27"/>
    <p:sldId id="320" r:id="rId28"/>
    <p:sldId id="321" r:id="rId29"/>
    <p:sldId id="322" r:id="rId30"/>
    <p:sldId id="312" r:id="rId31"/>
    <p:sldId id="314" r:id="rId32"/>
    <p:sldId id="315" r:id="rId33"/>
    <p:sldId id="313" r:id="rId34"/>
    <p:sldId id="299" r:id="rId35"/>
    <p:sldId id="277" r:id="rId36"/>
  </p:sldIdLst>
  <p:sldSz cx="9144000" cy="6858000" type="screen4x3"/>
  <p:notesSz cx="6858000" cy="921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A77"/>
    <a:srgbClr val="E17E6D"/>
    <a:srgbClr val="39AD5D"/>
    <a:srgbClr val="71D5D5"/>
    <a:srgbClr val="71D6D5"/>
    <a:srgbClr val="74DAD8"/>
    <a:srgbClr val="71D3D1"/>
    <a:srgbClr val="33B364"/>
    <a:srgbClr val="FFFFFF"/>
    <a:srgbClr val="72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98"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notesViewPr>
    <p:cSldViewPr>
      <p:cViewPr varScale="1">
        <p:scale>
          <a:sx n="43" d="100"/>
          <a:sy n="43" d="100"/>
        </p:scale>
        <p:origin x="-1147" y="-72"/>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0144-DA1A-4DBF-A6E4-1339516B35B6}"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E35DAF5A-2E52-46D6-AC5D-23D2C148840E}">
      <dgm:prSet/>
      <dgm:spPr/>
      <dgm:t>
        <a:bodyPr/>
        <a:lstStyle/>
        <a:p>
          <a:r>
            <a:rPr lang="en-US" b="0" i="0" noProof="0" dirty="0">
              <a:solidFill>
                <a:schemeClr val="bg1"/>
              </a:solidFill>
            </a:rPr>
            <a:t>Formulation of goals and objectives</a:t>
          </a:r>
          <a:endParaRPr lang="en-US" noProof="0" dirty="0">
            <a:solidFill>
              <a:schemeClr val="bg1"/>
            </a:solidFill>
          </a:endParaRPr>
        </a:p>
      </dgm:t>
    </dgm:pt>
    <dgm:pt modelId="{A862F99B-F1DE-4EF9-8C43-607D449A4369}" type="parTrans" cxnId="{4ED87166-9EEA-47B5-B1BA-9CB2C6922BE1}">
      <dgm:prSet/>
      <dgm:spPr/>
      <dgm:t>
        <a:bodyPr/>
        <a:lstStyle/>
        <a:p>
          <a:endParaRPr lang="en-US">
            <a:solidFill>
              <a:schemeClr val="bg1"/>
            </a:solidFill>
          </a:endParaRPr>
        </a:p>
      </dgm:t>
    </dgm:pt>
    <dgm:pt modelId="{45CF8501-DA7F-4A4D-A756-D6436DFA75FA}" type="sibTrans" cxnId="{4ED87166-9EEA-47B5-B1BA-9CB2C6922BE1}">
      <dgm:prSet/>
      <dgm:spPr/>
      <dgm:t>
        <a:bodyPr/>
        <a:lstStyle/>
        <a:p>
          <a:endParaRPr lang="en-US">
            <a:solidFill>
              <a:schemeClr val="bg1"/>
            </a:solidFill>
          </a:endParaRPr>
        </a:p>
      </dgm:t>
    </dgm:pt>
    <dgm:pt modelId="{D50F7E6C-8B6A-494D-B11E-E895F603536D}">
      <dgm:prSet/>
      <dgm:spPr/>
      <dgm:t>
        <a:bodyPr/>
        <a:lstStyle/>
        <a:p>
          <a:r>
            <a:rPr lang="es-PR" b="0" i="0">
              <a:solidFill>
                <a:schemeClr val="bg1"/>
              </a:solidFill>
            </a:rPr>
            <a:t>Achievement of goals and objectives</a:t>
          </a:r>
          <a:endParaRPr lang="en-US">
            <a:solidFill>
              <a:schemeClr val="bg1"/>
            </a:solidFill>
          </a:endParaRPr>
        </a:p>
      </dgm:t>
    </dgm:pt>
    <dgm:pt modelId="{296FD1B2-ECBC-4916-B44D-08F0AE1D9931}" type="parTrans" cxnId="{C631AD42-4811-44F9-BF9C-10E605B35904}">
      <dgm:prSet/>
      <dgm:spPr/>
      <dgm:t>
        <a:bodyPr/>
        <a:lstStyle/>
        <a:p>
          <a:endParaRPr lang="en-US">
            <a:solidFill>
              <a:schemeClr val="bg1"/>
            </a:solidFill>
          </a:endParaRPr>
        </a:p>
      </dgm:t>
    </dgm:pt>
    <dgm:pt modelId="{1EF275E0-0C5A-45A5-8404-E873DC39E6B3}" type="sibTrans" cxnId="{C631AD42-4811-44F9-BF9C-10E605B35904}">
      <dgm:prSet/>
      <dgm:spPr/>
      <dgm:t>
        <a:bodyPr/>
        <a:lstStyle/>
        <a:p>
          <a:endParaRPr lang="en-US">
            <a:solidFill>
              <a:schemeClr val="bg1"/>
            </a:solidFill>
          </a:endParaRPr>
        </a:p>
      </dgm:t>
    </dgm:pt>
    <dgm:pt modelId="{F92B912A-BFCC-49CF-AD4D-9F6026ADAB08}">
      <dgm:prSet/>
      <dgm:spPr/>
      <dgm:t>
        <a:bodyPr/>
        <a:lstStyle/>
        <a:p>
          <a:r>
            <a:rPr lang="en-US" b="0" i="0">
              <a:solidFill>
                <a:schemeClr val="bg1"/>
              </a:solidFill>
            </a:rPr>
            <a:t>Establishment of procedures / policies / norms or rules</a:t>
          </a:r>
          <a:endParaRPr lang="en-US">
            <a:solidFill>
              <a:schemeClr val="bg1"/>
            </a:solidFill>
          </a:endParaRPr>
        </a:p>
      </dgm:t>
    </dgm:pt>
    <dgm:pt modelId="{1E4B9F9D-AAAD-470F-B4CA-E65153B9BC5F}" type="parTrans" cxnId="{0F4F0697-D36B-422E-AB3E-DA3791A76852}">
      <dgm:prSet/>
      <dgm:spPr/>
      <dgm:t>
        <a:bodyPr/>
        <a:lstStyle/>
        <a:p>
          <a:endParaRPr lang="en-US">
            <a:solidFill>
              <a:schemeClr val="bg1"/>
            </a:solidFill>
          </a:endParaRPr>
        </a:p>
      </dgm:t>
    </dgm:pt>
    <dgm:pt modelId="{1790F917-0949-40C7-B466-AE9DC6DED2F3}" type="sibTrans" cxnId="{0F4F0697-D36B-422E-AB3E-DA3791A76852}">
      <dgm:prSet/>
      <dgm:spPr/>
      <dgm:t>
        <a:bodyPr/>
        <a:lstStyle/>
        <a:p>
          <a:endParaRPr lang="en-US">
            <a:solidFill>
              <a:schemeClr val="bg1"/>
            </a:solidFill>
          </a:endParaRPr>
        </a:p>
      </dgm:t>
    </dgm:pt>
    <dgm:pt modelId="{EE156364-C26A-4887-9F1D-279085E3C673}">
      <dgm:prSet/>
      <dgm:spPr/>
      <dgm:t>
        <a:bodyPr/>
        <a:lstStyle/>
        <a:p>
          <a:r>
            <a:rPr lang="en-US" b="0" i="0">
              <a:solidFill>
                <a:schemeClr val="bg1"/>
              </a:solidFill>
            </a:rPr>
            <a:t>Use some tests</a:t>
          </a:r>
          <a:endParaRPr lang="en-US">
            <a:solidFill>
              <a:schemeClr val="bg1"/>
            </a:solidFill>
          </a:endParaRPr>
        </a:p>
      </dgm:t>
    </dgm:pt>
    <dgm:pt modelId="{C3329A2F-96BA-41C5-AD48-F473A9AE2C19}" type="parTrans" cxnId="{7EAE627B-F718-4763-9C89-2B967A918037}">
      <dgm:prSet/>
      <dgm:spPr/>
      <dgm:t>
        <a:bodyPr/>
        <a:lstStyle/>
        <a:p>
          <a:endParaRPr lang="en-US">
            <a:solidFill>
              <a:schemeClr val="bg1"/>
            </a:solidFill>
          </a:endParaRPr>
        </a:p>
      </dgm:t>
    </dgm:pt>
    <dgm:pt modelId="{1DBE6480-C198-4952-B745-0D112CB7D6D7}" type="sibTrans" cxnId="{7EAE627B-F718-4763-9C89-2B967A918037}">
      <dgm:prSet/>
      <dgm:spPr/>
      <dgm:t>
        <a:bodyPr/>
        <a:lstStyle/>
        <a:p>
          <a:endParaRPr lang="en-US">
            <a:solidFill>
              <a:schemeClr val="bg1"/>
            </a:solidFill>
          </a:endParaRPr>
        </a:p>
      </dgm:t>
    </dgm:pt>
    <dgm:pt modelId="{E9BAA22B-F1B9-4049-BE45-0A475615A99E}">
      <dgm:prSet/>
      <dgm:spPr/>
      <dgm:t>
        <a:bodyPr/>
        <a:lstStyle/>
        <a:p>
          <a:r>
            <a:rPr lang="en-US" b="0" i="0">
              <a:solidFill>
                <a:schemeClr val="bg1"/>
              </a:solidFill>
            </a:rPr>
            <a:t>Evaluation of the career management plan</a:t>
          </a:r>
          <a:endParaRPr lang="en-US">
            <a:solidFill>
              <a:schemeClr val="bg1"/>
            </a:solidFill>
          </a:endParaRPr>
        </a:p>
      </dgm:t>
    </dgm:pt>
    <dgm:pt modelId="{A62AC9D3-A5EE-4DFD-AE08-11E49C080104}" type="parTrans" cxnId="{40DBD51C-94A9-4593-8624-73042907FF93}">
      <dgm:prSet/>
      <dgm:spPr/>
      <dgm:t>
        <a:bodyPr/>
        <a:lstStyle/>
        <a:p>
          <a:endParaRPr lang="en-US">
            <a:solidFill>
              <a:schemeClr val="bg1"/>
            </a:solidFill>
          </a:endParaRPr>
        </a:p>
      </dgm:t>
    </dgm:pt>
    <dgm:pt modelId="{75B81699-4240-408D-A550-A5489A546501}" type="sibTrans" cxnId="{40DBD51C-94A9-4593-8624-73042907FF93}">
      <dgm:prSet/>
      <dgm:spPr/>
      <dgm:t>
        <a:bodyPr/>
        <a:lstStyle/>
        <a:p>
          <a:endParaRPr lang="en-US">
            <a:solidFill>
              <a:schemeClr val="bg1"/>
            </a:solidFill>
          </a:endParaRPr>
        </a:p>
      </dgm:t>
    </dgm:pt>
    <dgm:pt modelId="{6A35EAED-A440-4BEC-AA0B-1AD50DEDF0DA}" type="pres">
      <dgm:prSet presAssocID="{CF1B0144-DA1A-4DBF-A6E4-1339516B35B6}" presName="Name0" presStyleCnt="0">
        <dgm:presLayoutVars>
          <dgm:dir/>
          <dgm:resizeHandles val="exact"/>
        </dgm:presLayoutVars>
      </dgm:prSet>
      <dgm:spPr/>
    </dgm:pt>
    <dgm:pt modelId="{A1B6515A-E495-4A7A-B0C3-6ADE06D15C98}" type="pres">
      <dgm:prSet presAssocID="{CF1B0144-DA1A-4DBF-A6E4-1339516B35B6}" presName="cycle" presStyleCnt="0"/>
      <dgm:spPr/>
    </dgm:pt>
    <dgm:pt modelId="{A53FAE46-B136-4148-885F-74B04D472E66}" type="pres">
      <dgm:prSet presAssocID="{E35DAF5A-2E52-46D6-AC5D-23D2C148840E}" presName="nodeFirstNode" presStyleLbl="node1" presStyleIdx="0" presStyleCnt="5">
        <dgm:presLayoutVars>
          <dgm:bulletEnabled val="1"/>
        </dgm:presLayoutVars>
      </dgm:prSet>
      <dgm:spPr/>
    </dgm:pt>
    <dgm:pt modelId="{CE56DD66-F767-4E87-BFFA-7C8A85E5C46B}" type="pres">
      <dgm:prSet presAssocID="{45CF8501-DA7F-4A4D-A756-D6436DFA75FA}" presName="sibTransFirstNode" presStyleLbl="bgShp" presStyleIdx="0" presStyleCnt="1"/>
      <dgm:spPr/>
    </dgm:pt>
    <dgm:pt modelId="{39DD71B0-17AA-49E2-BEC0-CAEA5A55B4CA}" type="pres">
      <dgm:prSet presAssocID="{D50F7E6C-8B6A-494D-B11E-E895F603536D}" presName="nodeFollowingNodes" presStyleLbl="node1" presStyleIdx="1" presStyleCnt="5">
        <dgm:presLayoutVars>
          <dgm:bulletEnabled val="1"/>
        </dgm:presLayoutVars>
      </dgm:prSet>
      <dgm:spPr/>
    </dgm:pt>
    <dgm:pt modelId="{0D35BF3B-877A-4412-9E5E-CB38CB3E1919}" type="pres">
      <dgm:prSet presAssocID="{F92B912A-BFCC-49CF-AD4D-9F6026ADAB08}" presName="nodeFollowingNodes" presStyleLbl="node1" presStyleIdx="2" presStyleCnt="5">
        <dgm:presLayoutVars>
          <dgm:bulletEnabled val="1"/>
        </dgm:presLayoutVars>
      </dgm:prSet>
      <dgm:spPr/>
    </dgm:pt>
    <dgm:pt modelId="{3DCE1F9C-0620-46DC-9490-95C121C03A57}" type="pres">
      <dgm:prSet presAssocID="{EE156364-C26A-4887-9F1D-279085E3C673}" presName="nodeFollowingNodes" presStyleLbl="node1" presStyleIdx="3" presStyleCnt="5">
        <dgm:presLayoutVars>
          <dgm:bulletEnabled val="1"/>
        </dgm:presLayoutVars>
      </dgm:prSet>
      <dgm:spPr/>
    </dgm:pt>
    <dgm:pt modelId="{23B63029-6918-418F-8FD2-27E5245C0913}" type="pres">
      <dgm:prSet presAssocID="{E9BAA22B-F1B9-4049-BE45-0A475615A99E}" presName="nodeFollowingNodes" presStyleLbl="node1" presStyleIdx="4" presStyleCnt="5">
        <dgm:presLayoutVars>
          <dgm:bulletEnabled val="1"/>
        </dgm:presLayoutVars>
      </dgm:prSet>
      <dgm:spPr/>
    </dgm:pt>
  </dgm:ptLst>
  <dgm:cxnLst>
    <dgm:cxn modelId="{40DBD51C-94A9-4593-8624-73042907FF93}" srcId="{CF1B0144-DA1A-4DBF-A6E4-1339516B35B6}" destId="{E9BAA22B-F1B9-4049-BE45-0A475615A99E}" srcOrd="4" destOrd="0" parTransId="{A62AC9D3-A5EE-4DFD-AE08-11E49C080104}" sibTransId="{75B81699-4240-408D-A550-A5489A546501}"/>
    <dgm:cxn modelId="{1EB69836-EED5-427F-9392-C82CD2DF71A9}" type="presOf" srcId="{45CF8501-DA7F-4A4D-A756-D6436DFA75FA}" destId="{CE56DD66-F767-4E87-BFFA-7C8A85E5C46B}" srcOrd="0" destOrd="0" presId="urn:microsoft.com/office/officeart/2005/8/layout/cycle3"/>
    <dgm:cxn modelId="{A8CFEB3E-92CB-4101-9C68-BA41AE3310B3}" type="presOf" srcId="{EE156364-C26A-4887-9F1D-279085E3C673}" destId="{3DCE1F9C-0620-46DC-9490-95C121C03A57}" srcOrd="0" destOrd="0" presId="urn:microsoft.com/office/officeart/2005/8/layout/cycle3"/>
    <dgm:cxn modelId="{C631AD42-4811-44F9-BF9C-10E605B35904}" srcId="{CF1B0144-DA1A-4DBF-A6E4-1339516B35B6}" destId="{D50F7E6C-8B6A-494D-B11E-E895F603536D}" srcOrd="1" destOrd="0" parTransId="{296FD1B2-ECBC-4916-B44D-08F0AE1D9931}" sibTransId="{1EF275E0-0C5A-45A5-8404-E873DC39E6B3}"/>
    <dgm:cxn modelId="{4ED87166-9EEA-47B5-B1BA-9CB2C6922BE1}" srcId="{CF1B0144-DA1A-4DBF-A6E4-1339516B35B6}" destId="{E35DAF5A-2E52-46D6-AC5D-23D2C148840E}" srcOrd="0" destOrd="0" parTransId="{A862F99B-F1DE-4EF9-8C43-607D449A4369}" sibTransId="{45CF8501-DA7F-4A4D-A756-D6436DFA75FA}"/>
    <dgm:cxn modelId="{BF8FEB6A-105B-4633-B053-67075E059D7D}" type="presOf" srcId="{CF1B0144-DA1A-4DBF-A6E4-1339516B35B6}" destId="{6A35EAED-A440-4BEC-AA0B-1AD50DEDF0DA}" srcOrd="0" destOrd="0" presId="urn:microsoft.com/office/officeart/2005/8/layout/cycle3"/>
    <dgm:cxn modelId="{F06D6E51-BB95-4A7B-8E36-7A1C19369033}" type="presOf" srcId="{F92B912A-BFCC-49CF-AD4D-9F6026ADAB08}" destId="{0D35BF3B-877A-4412-9E5E-CB38CB3E1919}" srcOrd="0" destOrd="0" presId="urn:microsoft.com/office/officeart/2005/8/layout/cycle3"/>
    <dgm:cxn modelId="{7B4A9377-316D-4E9B-B82F-A141C14CA789}" type="presOf" srcId="{E35DAF5A-2E52-46D6-AC5D-23D2C148840E}" destId="{A53FAE46-B136-4148-885F-74B04D472E66}" srcOrd="0" destOrd="0" presId="urn:microsoft.com/office/officeart/2005/8/layout/cycle3"/>
    <dgm:cxn modelId="{7EAE627B-F718-4763-9C89-2B967A918037}" srcId="{CF1B0144-DA1A-4DBF-A6E4-1339516B35B6}" destId="{EE156364-C26A-4887-9F1D-279085E3C673}" srcOrd="3" destOrd="0" parTransId="{C3329A2F-96BA-41C5-AD48-F473A9AE2C19}" sibTransId="{1DBE6480-C198-4952-B745-0D112CB7D6D7}"/>
    <dgm:cxn modelId="{0F4F0697-D36B-422E-AB3E-DA3791A76852}" srcId="{CF1B0144-DA1A-4DBF-A6E4-1339516B35B6}" destId="{F92B912A-BFCC-49CF-AD4D-9F6026ADAB08}" srcOrd="2" destOrd="0" parTransId="{1E4B9F9D-AAAD-470F-B4CA-E65153B9BC5F}" sibTransId="{1790F917-0949-40C7-B466-AE9DC6DED2F3}"/>
    <dgm:cxn modelId="{CE06D4A5-A294-4588-AF00-400741FD22B0}" type="presOf" srcId="{E9BAA22B-F1B9-4049-BE45-0A475615A99E}" destId="{23B63029-6918-418F-8FD2-27E5245C0913}" srcOrd="0" destOrd="0" presId="urn:microsoft.com/office/officeart/2005/8/layout/cycle3"/>
    <dgm:cxn modelId="{2B7A4BDF-A107-4D7D-ABFF-CC611EAD7498}" type="presOf" srcId="{D50F7E6C-8B6A-494D-B11E-E895F603536D}" destId="{39DD71B0-17AA-49E2-BEC0-CAEA5A55B4CA}" srcOrd="0" destOrd="0" presId="urn:microsoft.com/office/officeart/2005/8/layout/cycle3"/>
    <dgm:cxn modelId="{DA7FF9AA-748A-44E0-862C-2AA9D4954E42}" type="presParOf" srcId="{6A35EAED-A440-4BEC-AA0B-1AD50DEDF0DA}" destId="{A1B6515A-E495-4A7A-B0C3-6ADE06D15C98}" srcOrd="0" destOrd="0" presId="urn:microsoft.com/office/officeart/2005/8/layout/cycle3"/>
    <dgm:cxn modelId="{C4DF9F96-8ADB-47AD-BFCC-A3E42FAF7763}" type="presParOf" srcId="{A1B6515A-E495-4A7A-B0C3-6ADE06D15C98}" destId="{A53FAE46-B136-4148-885F-74B04D472E66}" srcOrd="0" destOrd="0" presId="urn:microsoft.com/office/officeart/2005/8/layout/cycle3"/>
    <dgm:cxn modelId="{211D62C4-BB33-4F75-BFAE-DD36D3BCA882}" type="presParOf" srcId="{A1B6515A-E495-4A7A-B0C3-6ADE06D15C98}" destId="{CE56DD66-F767-4E87-BFFA-7C8A85E5C46B}" srcOrd="1" destOrd="0" presId="urn:microsoft.com/office/officeart/2005/8/layout/cycle3"/>
    <dgm:cxn modelId="{ADE81417-4614-4FAC-9CD2-8EB32DA7CCDF}" type="presParOf" srcId="{A1B6515A-E495-4A7A-B0C3-6ADE06D15C98}" destId="{39DD71B0-17AA-49E2-BEC0-CAEA5A55B4CA}" srcOrd="2" destOrd="0" presId="urn:microsoft.com/office/officeart/2005/8/layout/cycle3"/>
    <dgm:cxn modelId="{94F6D1AA-AF8C-4383-80B8-FF93FBE0EC1C}" type="presParOf" srcId="{A1B6515A-E495-4A7A-B0C3-6ADE06D15C98}" destId="{0D35BF3B-877A-4412-9E5E-CB38CB3E1919}" srcOrd="3" destOrd="0" presId="urn:microsoft.com/office/officeart/2005/8/layout/cycle3"/>
    <dgm:cxn modelId="{B78E4919-34BB-44C1-889A-11E20A45C82C}" type="presParOf" srcId="{A1B6515A-E495-4A7A-B0C3-6ADE06D15C98}" destId="{3DCE1F9C-0620-46DC-9490-95C121C03A57}" srcOrd="4" destOrd="0" presId="urn:microsoft.com/office/officeart/2005/8/layout/cycle3"/>
    <dgm:cxn modelId="{BFF7A7F8-0EBB-46DE-BF44-07C10629E36C}" type="presParOf" srcId="{A1B6515A-E495-4A7A-B0C3-6ADE06D15C98}" destId="{23B63029-6918-418F-8FD2-27E5245C091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FB3F1-2B79-4521-946F-7FF3ABAA1773}" type="doc">
      <dgm:prSet loTypeId="urn:diagrams.loki3.com/TabbedArc+Icon" loCatId="relationship" qsTypeId="urn:microsoft.com/office/officeart/2005/8/quickstyle/simple3" qsCatId="simple" csTypeId="urn:microsoft.com/office/officeart/2005/8/colors/colorful2" csCatId="colorful"/>
      <dgm:spPr/>
      <dgm:t>
        <a:bodyPr/>
        <a:lstStyle/>
        <a:p>
          <a:endParaRPr lang="es-PR"/>
        </a:p>
      </dgm:t>
    </dgm:pt>
    <dgm:pt modelId="{4C807DC8-59C5-43A1-A17C-50FED64F5E59}">
      <dgm:prSet/>
      <dgm:spPr/>
      <dgm:t>
        <a:bodyPr/>
        <a:lstStyle/>
        <a:p>
          <a:pPr rtl="0"/>
          <a:r>
            <a:rPr lang="en-US" b="0" i="0"/>
            <a:t>The </a:t>
          </a:r>
          <a:r>
            <a:rPr lang="en-US" b="1" i="0"/>
            <a:t>employee’s</a:t>
          </a:r>
          <a:r>
            <a:rPr lang="en-US" b="0" i="0"/>
            <a:t> is responsible for his/her own career; assess his/her own interests, skills, and values; seek out career information resources; and take those steps to ensure a happy and fulfill his/her career.</a:t>
          </a:r>
          <a:endParaRPr lang="es-PR"/>
        </a:p>
      </dgm:t>
    </dgm:pt>
    <dgm:pt modelId="{533F9785-B90F-41AC-AE66-1D383FFF8B5A}" type="parTrans" cxnId="{036ACA66-4FF5-4BBA-87B6-852C19A15893}">
      <dgm:prSet/>
      <dgm:spPr/>
      <dgm:t>
        <a:bodyPr/>
        <a:lstStyle/>
        <a:p>
          <a:endParaRPr lang="es-PR"/>
        </a:p>
      </dgm:t>
    </dgm:pt>
    <dgm:pt modelId="{5087F68A-FA9E-41AC-8986-62705BBCCC75}" type="sibTrans" cxnId="{036ACA66-4FF5-4BBA-87B6-852C19A15893}">
      <dgm:prSet/>
      <dgm:spPr/>
      <dgm:t>
        <a:bodyPr/>
        <a:lstStyle/>
        <a:p>
          <a:endParaRPr lang="es-PR"/>
        </a:p>
      </dgm:t>
    </dgm:pt>
    <dgm:pt modelId="{DF026C75-614E-4D39-9B15-94A91B975390}">
      <dgm:prSet/>
      <dgm:spPr/>
      <dgm:t>
        <a:bodyPr/>
        <a:lstStyle/>
        <a:p>
          <a:pPr rtl="0"/>
          <a:r>
            <a:rPr lang="en-US" b="0" i="0"/>
            <a:t>The </a:t>
          </a:r>
          <a:r>
            <a:rPr lang="en-US" b="1" i="0"/>
            <a:t>employer’s </a:t>
          </a:r>
          <a:r>
            <a:rPr lang="en-US" b="0" i="0"/>
            <a:t>is responsible to recruit and select if the job is a good fit for the employees.</a:t>
          </a:r>
          <a:endParaRPr lang="es-PR"/>
        </a:p>
      </dgm:t>
    </dgm:pt>
    <dgm:pt modelId="{BAB5C667-6F49-45CD-BF7E-1ADE917F6825}" type="parTrans" cxnId="{E1B052E5-1E65-4B67-AF01-46A108E6468B}">
      <dgm:prSet/>
      <dgm:spPr/>
      <dgm:t>
        <a:bodyPr/>
        <a:lstStyle/>
        <a:p>
          <a:endParaRPr lang="es-PR"/>
        </a:p>
      </dgm:t>
    </dgm:pt>
    <dgm:pt modelId="{228955EF-F5A7-4D1C-A586-94E549A1A91D}" type="sibTrans" cxnId="{E1B052E5-1E65-4B67-AF01-46A108E6468B}">
      <dgm:prSet/>
      <dgm:spPr/>
      <dgm:t>
        <a:bodyPr/>
        <a:lstStyle/>
        <a:p>
          <a:endParaRPr lang="es-PR"/>
        </a:p>
      </dgm:t>
    </dgm:pt>
    <dgm:pt modelId="{64E52141-2199-42E4-B1FC-5D4199531E3C}">
      <dgm:prSet/>
      <dgm:spPr/>
      <dgm:t>
        <a:bodyPr/>
        <a:lstStyle/>
        <a:p>
          <a:pPr rtl="0"/>
          <a:r>
            <a:rPr lang="en-US" b="0" i="0"/>
            <a:t>Reality Shock: results of a period that may occur at the initial career entry when the new employee’s high job expectations confront the reality of boring or otherwise unattractive work.</a:t>
          </a:r>
          <a:endParaRPr lang="es-PR"/>
        </a:p>
      </dgm:t>
    </dgm:pt>
    <dgm:pt modelId="{16B832E6-9D1A-40A4-8EDB-928578FA934D}" type="parTrans" cxnId="{798043B5-6AF2-4B15-BE12-0265F340E8E9}">
      <dgm:prSet/>
      <dgm:spPr/>
      <dgm:t>
        <a:bodyPr/>
        <a:lstStyle/>
        <a:p>
          <a:endParaRPr lang="es-PR"/>
        </a:p>
      </dgm:t>
    </dgm:pt>
    <dgm:pt modelId="{417193FE-E148-4CB9-AA99-1F294A0BBCFA}" type="sibTrans" cxnId="{798043B5-6AF2-4B15-BE12-0265F340E8E9}">
      <dgm:prSet/>
      <dgm:spPr/>
      <dgm:t>
        <a:bodyPr/>
        <a:lstStyle/>
        <a:p>
          <a:endParaRPr lang="es-PR"/>
        </a:p>
      </dgm:t>
    </dgm:pt>
    <dgm:pt modelId="{4CAB15DE-DF0B-4B90-ACB6-AA6F4E76ED12}">
      <dgm:prSet/>
      <dgm:spPr/>
      <dgm:t>
        <a:bodyPr/>
        <a:lstStyle/>
        <a:p>
          <a:pPr rtl="0"/>
          <a:r>
            <a:rPr lang="en-US" b="0" i="0"/>
            <a:t>After the employee has been on the job for a while, career-oriented appraisals is important.</a:t>
          </a:r>
          <a:endParaRPr lang="es-PR"/>
        </a:p>
      </dgm:t>
    </dgm:pt>
    <dgm:pt modelId="{152DBA0A-8B36-44C2-B6EB-2F086580E977}" type="parTrans" cxnId="{8BB58086-1DF6-4264-AA6E-5D262D512DC3}">
      <dgm:prSet/>
      <dgm:spPr/>
      <dgm:t>
        <a:bodyPr/>
        <a:lstStyle/>
        <a:p>
          <a:endParaRPr lang="es-PR"/>
        </a:p>
      </dgm:t>
    </dgm:pt>
    <dgm:pt modelId="{9B4840F9-B986-4B24-889A-A9047D63AA85}" type="sibTrans" cxnId="{8BB58086-1DF6-4264-AA6E-5D262D512DC3}">
      <dgm:prSet/>
      <dgm:spPr/>
      <dgm:t>
        <a:bodyPr/>
        <a:lstStyle/>
        <a:p>
          <a:endParaRPr lang="es-PR"/>
        </a:p>
      </dgm:t>
    </dgm:pt>
    <dgm:pt modelId="{CB220A80-F162-42B8-A0DE-00B2FD2EC9D2}" type="pres">
      <dgm:prSet presAssocID="{A51FB3F1-2B79-4521-946F-7FF3ABAA1773}" presName="Name0" presStyleCnt="0">
        <dgm:presLayoutVars>
          <dgm:dir/>
          <dgm:resizeHandles val="exact"/>
        </dgm:presLayoutVars>
      </dgm:prSet>
      <dgm:spPr/>
    </dgm:pt>
    <dgm:pt modelId="{EA704F9E-75B3-4CF0-9C86-F31154F54CD4}" type="pres">
      <dgm:prSet presAssocID="{4C807DC8-59C5-43A1-A17C-50FED64F5E59}" presName="twoplus" presStyleLbl="node1" presStyleIdx="0" presStyleCnt="2">
        <dgm:presLayoutVars>
          <dgm:bulletEnabled val="1"/>
        </dgm:presLayoutVars>
      </dgm:prSet>
      <dgm:spPr/>
    </dgm:pt>
    <dgm:pt modelId="{71497CFA-E4C5-4E09-9083-317A0A9BCD10}" type="pres">
      <dgm:prSet presAssocID="{DF026C75-614E-4D39-9B15-94A91B975390}" presName="twoplus" presStyleLbl="node1" presStyleIdx="1" presStyleCnt="2">
        <dgm:presLayoutVars>
          <dgm:bulletEnabled val="1"/>
        </dgm:presLayoutVars>
      </dgm:prSet>
      <dgm:spPr/>
    </dgm:pt>
  </dgm:ptLst>
  <dgm:cxnLst>
    <dgm:cxn modelId="{036ACA66-4FF5-4BBA-87B6-852C19A15893}" srcId="{A51FB3F1-2B79-4521-946F-7FF3ABAA1773}" destId="{4C807DC8-59C5-43A1-A17C-50FED64F5E59}" srcOrd="0" destOrd="0" parTransId="{533F9785-B90F-41AC-AE66-1D383FFF8B5A}" sibTransId="{5087F68A-FA9E-41AC-8986-62705BBCCC75}"/>
    <dgm:cxn modelId="{29C08B6D-969A-4B99-8134-9D1D145C4998}" type="presOf" srcId="{4C807DC8-59C5-43A1-A17C-50FED64F5E59}" destId="{EA704F9E-75B3-4CF0-9C86-F31154F54CD4}" srcOrd="0" destOrd="0" presId="urn:diagrams.loki3.com/TabbedArc+Icon"/>
    <dgm:cxn modelId="{1C19C253-E2E6-4C96-AE7E-1C8FFFCFB62F}" type="presOf" srcId="{64E52141-2199-42E4-B1FC-5D4199531E3C}" destId="{71497CFA-E4C5-4E09-9083-317A0A9BCD10}" srcOrd="0" destOrd="1" presId="urn:diagrams.loki3.com/TabbedArc+Icon"/>
    <dgm:cxn modelId="{8BB58086-1DF6-4264-AA6E-5D262D512DC3}" srcId="{DF026C75-614E-4D39-9B15-94A91B975390}" destId="{4CAB15DE-DF0B-4B90-ACB6-AA6F4E76ED12}" srcOrd="1" destOrd="0" parTransId="{152DBA0A-8B36-44C2-B6EB-2F086580E977}" sibTransId="{9B4840F9-B986-4B24-889A-A9047D63AA85}"/>
    <dgm:cxn modelId="{16C95F90-FBF3-4F2D-8FF1-F6A5F1A3593C}" type="presOf" srcId="{4CAB15DE-DF0B-4B90-ACB6-AA6F4E76ED12}" destId="{71497CFA-E4C5-4E09-9083-317A0A9BCD10}" srcOrd="0" destOrd="2" presId="urn:diagrams.loki3.com/TabbedArc+Icon"/>
    <dgm:cxn modelId="{C87544AE-6844-404F-BB22-52489631C543}" type="presOf" srcId="{A51FB3F1-2B79-4521-946F-7FF3ABAA1773}" destId="{CB220A80-F162-42B8-A0DE-00B2FD2EC9D2}" srcOrd="0" destOrd="0" presId="urn:diagrams.loki3.com/TabbedArc+Icon"/>
    <dgm:cxn modelId="{798043B5-6AF2-4B15-BE12-0265F340E8E9}" srcId="{DF026C75-614E-4D39-9B15-94A91B975390}" destId="{64E52141-2199-42E4-B1FC-5D4199531E3C}" srcOrd="0" destOrd="0" parTransId="{16B832E6-9D1A-40A4-8EDB-928578FA934D}" sibTransId="{417193FE-E148-4CB9-AA99-1F294A0BBCFA}"/>
    <dgm:cxn modelId="{7F394DE0-AA59-4206-8B5A-E60EE8EAA88A}" type="presOf" srcId="{DF026C75-614E-4D39-9B15-94A91B975390}" destId="{71497CFA-E4C5-4E09-9083-317A0A9BCD10}" srcOrd="0" destOrd="0" presId="urn:diagrams.loki3.com/TabbedArc+Icon"/>
    <dgm:cxn modelId="{E1B052E5-1E65-4B67-AF01-46A108E6468B}" srcId="{A51FB3F1-2B79-4521-946F-7FF3ABAA1773}" destId="{DF026C75-614E-4D39-9B15-94A91B975390}" srcOrd="1" destOrd="0" parTransId="{BAB5C667-6F49-45CD-BF7E-1ADE917F6825}" sibTransId="{228955EF-F5A7-4D1C-A586-94E549A1A91D}"/>
    <dgm:cxn modelId="{9802ADCE-01A9-4A1F-A508-0145C9A9584A}" type="presParOf" srcId="{CB220A80-F162-42B8-A0DE-00B2FD2EC9D2}" destId="{EA704F9E-75B3-4CF0-9C86-F31154F54CD4}" srcOrd="0" destOrd="0" presId="urn:diagrams.loki3.com/TabbedArc+Icon"/>
    <dgm:cxn modelId="{D8FC909B-D1DC-46CB-AFEB-1EED097A2606}" type="presParOf" srcId="{CB220A80-F162-42B8-A0DE-00B2FD2EC9D2}" destId="{71497CFA-E4C5-4E09-9083-317A0A9BCD10}" srcOrd="1"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D4EAC-9FE4-46EC-B0A2-0B097501C6C7}" type="doc">
      <dgm:prSet loTypeId="urn:microsoft.com/office/officeart/2008/layout/RadialCluster" loCatId="cycle" qsTypeId="urn:microsoft.com/office/officeart/2005/8/quickstyle/simple1" qsCatId="simple" csTypeId="urn:microsoft.com/office/officeart/2005/8/colors/colorful4" csCatId="colorful"/>
      <dgm:spPr/>
      <dgm:t>
        <a:bodyPr/>
        <a:lstStyle/>
        <a:p>
          <a:endParaRPr lang="en-US"/>
        </a:p>
      </dgm:t>
    </dgm:pt>
    <dgm:pt modelId="{008542DC-BC84-4FAD-A928-15F6D6E340F4}">
      <dgm:prSet/>
      <dgm:spPr/>
      <dgm:t>
        <a:bodyPr/>
        <a:lstStyle/>
        <a:p>
          <a:r>
            <a:rPr lang="en-US" b="0" i="0">
              <a:solidFill>
                <a:schemeClr val="bg1"/>
              </a:solidFill>
            </a:rPr>
            <a:t>Dealing with Job Withdrawal</a:t>
          </a:r>
          <a:endParaRPr lang="en-US">
            <a:solidFill>
              <a:schemeClr val="bg1"/>
            </a:solidFill>
          </a:endParaRPr>
        </a:p>
      </dgm:t>
    </dgm:pt>
    <dgm:pt modelId="{5346C2DB-4462-4EE1-A8AC-41F9803DFDF2}" type="parTrans" cxnId="{CA6EE6E7-8091-4941-B162-52DBD83AF864}">
      <dgm:prSet/>
      <dgm:spPr/>
      <dgm:t>
        <a:bodyPr/>
        <a:lstStyle/>
        <a:p>
          <a:endParaRPr lang="en-US">
            <a:solidFill>
              <a:schemeClr val="bg1"/>
            </a:solidFill>
          </a:endParaRPr>
        </a:p>
      </dgm:t>
    </dgm:pt>
    <dgm:pt modelId="{3625C688-16A5-4797-98D1-89FF2F7C2926}" type="sibTrans" cxnId="{CA6EE6E7-8091-4941-B162-52DBD83AF864}">
      <dgm:prSet/>
      <dgm:spPr/>
      <dgm:t>
        <a:bodyPr/>
        <a:lstStyle/>
        <a:p>
          <a:endParaRPr lang="en-US">
            <a:solidFill>
              <a:schemeClr val="bg1"/>
            </a:solidFill>
          </a:endParaRPr>
        </a:p>
      </dgm:t>
    </dgm:pt>
    <dgm:pt modelId="{EA37C4E6-3CEB-473E-A025-EAFAC957E018}">
      <dgm:prSet/>
      <dgm:spPr/>
      <dgm:t>
        <a:bodyPr/>
        <a:lstStyle/>
        <a:p>
          <a:r>
            <a:rPr lang="en-US" b="0" i="0" dirty="0">
              <a:solidFill>
                <a:schemeClr val="bg1"/>
              </a:solidFill>
            </a:rPr>
            <a:t>Job enrichment</a:t>
          </a:r>
          <a:endParaRPr lang="en-US" dirty="0">
            <a:solidFill>
              <a:schemeClr val="bg1"/>
            </a:solidFill>
          </a:endParaRPr>
        </a:p>
      </dgm:t>
    </dgm:pt>
    <dgm:pt modelId="{6037AE90-326F-4AEA-92F1-F57AB7D2A2C4}" type="parTrans" cxnId="{82166FB7-9A12-4293-89E3-E8ADB8E13D3B}">
      <dgm:prSet/>
      <dgm:spPr/>
      <dgm:t>
        <a:bodyPr/>
        <a:lstStyle/>
        <a:p>
          <a:endParaRPr lang="en-US">
            <a:solidFill>
              <a:schemeClr val="bg1"/>
            </a:solidFill>
          </a:endParaRPr>
        </a:p>
      </dgm:t>
    </dgm:pt>
    <dgm:pt modelId="{6BFE6007-5C0A-4716-B521-B00B106AC440}" type="sibTrans" cxnId="{82166FB7-9A12-4293-89E3-E8ADB8E13D3B}">
      <dgm:prSet/>
      <dgm:spPr/>
      <dgm:t>
        <a:bodyPr/>
        <a:lstStyle/>
        <a:p>
          <a:endParaRPr lang="en-US">
            <a:solidFill>
              <a:schemeClr val="bg1"/>
            </a:solidFill>
          </a:endParaRPr>
        </a:p>
      </dgm:t>
    </dgm:pt>
    <dgm:pt modelId="{34AA139E-02BB-49EF-930C-410C1D80F21D}">
      <dgm:prSet/>
      <dgm:spPr/>
      <dgm:t>
        <a:bodyPr/>
        <a:lstStyle/>
        <a:p>
          <a:r>
            <a:rPr lang="en-US" b="0" i="0">
              <a:solidFill>
                <a:schemeClr val="bg1"/>
              </a:solidFill>
            </a:rPr>
            <a:t>Supportive supervision</a:t>
          </a:r>
          <a:endParaRPr lang="en-US">
            <a:solidFill>
              <a:schemeClr val="bg1"/>
            </a:solidFill>
          </a:endParaRPr>
        </a:p>
      </dgm:t>
    </dgm:pt>
    <dgm:pt modelId="{60735484-8C13-47C1-A4B8-1E99D2980606}" type="parTrans" cxnId="{56AC7EF0-99F0-406A-B098-4C0CEA487866}">
      <dgm:prSet/>
      <dgm:spPr/>
      <dgm:t>
        <a:bodyPr/>
        <a:lstStyle/>
        <a:p>
          <a:endParaRPr lang="en-US">
            <a:solidFill>
              <a:schemeClr val="bg1"/>
            </a:solidFill>
          </a:endParaRPr>
        </a:p>
      </dgm:t>
    </dgm:pt>
    <dgm:pt modelId="{E76A1DD2-1D2D-4AD9-A817-7AD86565BF96}" type="sibTrans" cxnId="{56AC7EF0-99F0-406A-B098-4C0CEA487866}">
      <dgm:prSet/>
      <dgm:spPr/>
      <dgm:t>
        <a:bodyPr/>
        <a:lstStyle/>
        <a:p>
          <a:endParaRPr lang="en-US">
            <a:solidFill>
              <a:schemeClr val="bg1"/>
            </a:solidFill>
          </a:endParaRPr>
        </a:p>
      </dgm:t>
    </dgm:pt>
    <dgm:pt modelId="{5D4D96C1-2EDF-4D11-9847-5E32F82E6DDC}">
      <dgm:prSet/>
      <dgm:spPr/>
      <dgm:t>
        <a:bodyPr/>
        <a:lstStyle/>
        <a:p>
          <a:r>
            <a:rPr lang="en-US" b="0" i="0">
              <a:solidFill>
                <a:schemeClr val="bg1"/>
              </a:solidFill>
            </a:rPr>
            <a:t>Equitable pay/family-friendly benefits</a:t>
          </a:r>
          <a:endParaRPr lang="en-US">
            <a:solidFill>
              <a:schemeClr val="bg1"/>
            </a:solidFill>
          </a:endParaRPr>
        </a:p>
      </dgm:t>
    </dgm:pt>
    <dgm:pt modelId="{5DB2C865-09FD-4229-AA5F-D24A777D9AEA}" type="parTrans" cxnId="{4E650BE1-70D3-470A-BAB3-BDE9B90C7CB2}">
      <dgm:prSet/>
      <dgm:spPr/>
      <dgm:t>
        <a:bodyPr/>
        <a:lstStyle/>
        <a:p>
          <a:endParaRPr lang="en-US">
            <a:solidFill>
              <a:schemeClr val="bg1"/>
            </a:solidFill>
          </a:endParaRPr>
        </a:p>
      </dgm:t>
    </dgm:pt>
    <dgm:pt modelId="{CF6BA95B-1F30-45FE-9A81-5A7681C9F309}" type="sibTrans" cxnId="{4E650BE1-70D3-470A-BAB3-BDE9B90C7CB2}">
      <dgm:prSet/>
      <dgm:spPr/>
      <dgm:t>
        <a:bodyPr/>
        <a:lstStyle/>
        <a:p>
          <a:endParaRPr lang="en-US">
            <a:solidFill>
              <a:schemeClr val="bg1"/>
            </a:solidFill>
          </a:endParaRPr>
        </a:p>
      </dgm:t>
    </dgm:pt>
    <dgm:pt modelId="{682A07A5-C390-4803-BEC1-E1D3C114C176}">
      <dgm:prSet/>
      <dgm:spPr/>
      <dgm:t>
        <a:bodyPr/>
        <a:lstStyle/>
        <a:p>
          <a:r>
            <a:rPr lang="en-US" b="0" i="0">
              <a:solidFill>
                <a:schemeClr val="bg1"/>
              </a:solidFill>
            </a:rPr>
            <a:t>Disciplinary/appeals processes</a:t>
          </a:r>
          <a:endParaRPr lang="en-US">
            <a:solidFill>
              <a:schemeClr val="bg1"/>
            </a:solidFill>
          </a:endParaRPr>
        </a:p>
      </dgm:t>
    </dgm:pt>
    <dgm:pt modelId="{691BFE0C-FEE9-4F19-83A3-53630EABF6D6}" type="parTrans" cxnId="{97B08E7B-8C49-40CC-918E-FE4AFED4509F}">
      <dgm:prSet/>
      <dgm:spPr/>
      <dgm:t>
        <a:bodyPr/>
        <a:lstStyle/>
        <a:p>
          <a:endParaRPr lang="en-US">
            <a:solidFill>
              <a:schemeClr val="bg1"/>
            </a:solidFill>
          </a:endParaRPr>
        </a:p>
      </dgm:t>
    </dgm:pt>
    <dgm:pt modelId="{4E35B4D4-0485-4F57-AE87-C7670B06D227}" type="sibTrans" cxnId="{97B08E7B-8C49-40CC-918E-FE4AFED4509F}">
      <dgm:prSet/>
      <dgm:spPr/>
      <dgm:t>
        <a:bodyPr/>
        <a:lstStyle/>
        <a:p>
          <a:endParaRPr lang="en-US">
            <a:solidFill>
              <a:schemeClr val="bg1"/>
            </a:solidFill>
          </a:endParaRPr>
        </a:p>
      </dgm:t>
    </dgm:pt>
    <dgm:pt modelId="{AF6D3E39-08BE-4571-8144-FE7BCE46852E}">
      <dgm:prSet/>
      <dgm:spPr/>
      <dgm:t>
        <a:bodyPr/>
        <a:lstStyle/>
        <a:p>
          <a:r>
            <a:rPr lang="en-US" b="0" i="0">
              <a:solidFill>
                <a:schemeClr val="bg1"/>
              </a:solidFill>
            </a:rPr>
            <a:t>Career development opportunities</a:t>
          </a:r>
          <a:endParaRPr lang="en-US">
            <a:solidFill>
              <a:schemeClr val="bg1"/>
            </a:solidFill>
          </a:endParaRPr>
        </a:p>
      </dgm:t>
    </dgm:pt>
    <dgm:pt modelId="{0EFCC6BA-7BC3-4E76-8DE9-33B20E8C0F26}" type="parTrans" cxnId="{EEAF5EA5-0FA5-4070-ACBB-B1A673194A9A}">
      <dgm:prSet/>
      <dgm:spPr/>
      <dgm:t>
        <a:bodyPr/>
        <a:lstStyle/>
        <a:p>
          <a:endParaRPr lang="en-US">
            <a:solidFill>
              <a:schemeClr val="bg1"/>
            </a:solidFill>
          </a:endParaRPr>
        </a:p>
      </dgm:t>
    </dgm:pt>
    <dgm:pt modelId="{447BD36B-26CF-4C30-8ECE-D6AFFFA9DBD4}" type="sibTrans" cxnId="{EEAF5EA5-0FA5-4070-ACBB-B1A673194A9A}">
      <dgm:prSet/>
      <dgm:spPr/>
      <dgm:t>
        <a:bodyPr/>
        <a:lstStyle/>
        <a:p>
          <a:endParaRPr lang="en-US">
            <a:solidFill>
              <a:schemeClr val="bg1"/>
            </a:solidFill>
          </a:endParaRPr>
        </a:p>
      </dgm:t>
    </dgm:pt>
    <dgm:pt modelId="{1214B0BB-0C9C-48C0-96E4-09A9CA76F9A9}">
      <dgm:prSet/>
      <dgm:spPr/>
      <dgm:t>
        <a:bodyPr/>
        <a:lstStyle/>
        <a:p>
          <a:r>
            <a:rPr lang="en-US" b="0" i="0">
              <a:solidFill>
                <a:schemeClr val="bg1"/>
              </a:solidFill>
            </a:rPr>
            <a:t>Safe and health working conditions</a:t>
          </a:r>
          <a:endParaRPr lang="en-US">
            <a:solidFill>
              <a:schemeClr val="bg1"/>
            </a:solidFill>
          </a:endParaRPr>
        </a:p>
      </dgm:t>
    </dgm:pt>
    <dgm:pt modelId="{6F17039D-52CD-46FA-9E6D-938556E28E8D}" type="parTrans" cxnId="{DDF4EB5C-2253-4410-B986-83D90CB21276}">
      <dgm:prSet/>
      <dgm:spPr/>
      <dgm:t>
        <a:bodyPr/>
        <a:lstStyle/>
        <a:p>
          <a:endParaRPr lang="en-US">
            <a:solidFill>
              <a:schemeClr val="bg1"/>
            </a:solidFill>
          </a:endParaRPr>
        </a:p>
      </dgm:t>
    </dgm:pt>
    <dgm:pt modelId="{0C0241C2-9A46-4D5C-9049-267F3AB6F06A}" type="sibTrans" cxnId="{DDF4EB5C-2253-4410-B986-83D90CB21276}">
      <dgm:prSet/>
      <dgm:spPr/>
      <dgm:t>
        <a:bodyPr/>
        <a:lstStyle/>
        <a:p>
          <a:endParaRPr lang="en-US">
            <a:solidFill>
              <a:schemeClr val="bg1"/>
            </a:solidFill>
          </a:endParaRPr>
        </a:p>
      </dgm:t>
    </dgm:pt>
    <dgm:pt modelId="{44F403B8-DACF-47A9-B141-F6993DA0B761}">
      <dgm:prSet/>
      <dgm:spPr/>
      <dgm:t>
        <a:bodyPr/>
        <a:lstStyle/>
        <a:p>
          <a:r>
            <a:rPr lang="en-US" b="0" i="0">
              <a:solidFill>
                <a:schemeClr val="bg1"/>
              </a:solidFill>
            </a:rPr>
            <a:t>High-morale colleagues</a:t>
          </a:r>
          <a:endParaRPr lang="en-US">
            <a:solidFill>
              <a:schemeClr val="bg1"/>
            </a:solidFill>
          </a:endParaRPr>
        </a:p>
      </dgm:t>
    </dgm:pt>
    <dgm:pt modelId="{4F7FD50E-86E1-4A49-9EB4-E745CAAED10B}" type="parTrans" cxnId="{B562360C-2192-435C-9201-2F58E2D902A0}">
      <dgm:prSet/>
      <dgm:spPr/>
      <dgm:t>
        <a:bodyPr/>
        <a:lstStyle/>
        <a:p>
          <a:endParaRPr lang="en-US">
            <a:solidFill>
              <a:schemeClr val="bg1"/>
            </a:solidFill>
          </a:endParaRPr>
        </a:p>
      </dgm:t>
    </dgm:pt>
    <dgm:pt modelId="{82C7F6BF-B648-4077-9675-4D2DF143C47F}" type="sibTrans" cxnId="{B562360C-2192-435C-9201-2F58E2D902A0}">
      <dgm:prSet/>
      <dgm:spPr/>
      <dgm:t>
        <a:bodyPr/>
        <a:lstStyle/>
        <a:p>
          <a:endParaRPr lang="en-US">
            <a:solidFill>
              <a:schemeClr val="bg1"/>
            </a:solidFill>
          </a:endParaRPr>
        </a:p>
      </dgm:t>
    </dgm:pt>
    <dgm:pt modelId="{74BEACE0-D0F9-4EB8-A394-431614C486F5}" type="pres">
      <dgm:prSet presAssocID="{F85D4EAC-9FE4-46EC-B0A2-0B097501C6C7}" presName="Name0" presStyleCnt="0">
        <dgm:presLayoutVars>
          <dgm:chMax val="1"/>
          <dgm:chPref val="1"/>
          <dgm:dir/>
          <dgm:animOne val="branch"/>
          <dgm:animLvl val="lvl"/>
        </dgm:presLayoutVars>
      </dgm:prSet>
      <dgm:spPr/>
    </dgm:pt>
    <dgm:pt modelId="{32AE747C-0CAC-4F3B-BE1D-F2C4B7B2A3E5}" type="pres">
      <dgm:prSet presAssocID="{008542DC-BC84-4FAD-A928-15F6D6E340F4}" presName="singleCycle" presStyleCnt="0"/>
      <dgm:spPr/>
    </dgm:pt>
    <dgm:pt modelId="{C02169E4-19F4-4F35-90F3-AB0A0FF9BA81}" type="pres">
      <dgm:prSet presAssocID="{008542DC-BC84-4FAD-A928-15F6D6E340F4}" presName="singleCenter" presStyleLbl="node1" presStyleIdx="0" presStyleCnt="8">
        <dgm:presLayoutVars>
          <dgm:chMax val="7"/>
          <dgm:chPref val="7"/>
        </dgm:presLayoutVars>
      </dgm:prSet>
      <dgm:spPr/>
    </dgm:pt>
    <dgm:pt modelId="{DE14AA53-7BD8-4ABF-A9D7-DC908F840D48}" type="pres">
      <dgm:prSet presAssocID="{6037AE90-326F-4AEA-92F1-F57AB7D2A2C4}" presName="Name56" presStyleLbl="parChTrans1D2" presStyleIdx="0" presStyleCnt="7"/>
      <dgm:spPr/>
    </dgm:pt>
    <dgm:pt modelId="{FF396D24-7072-4686-B551-CC1DAC39C551}" type="pres">
      <dgm:prSet presAssocID="{EA37C4E6-3CEB-473E-A025-EAFAC957E018}" presName="text0" presStyleLbl="node1" presStyleIdx="1" presStyleCnt="8">
        <dgm:presLayoutVars>
          <dgm:bulletEnabled val="1"/>
        </dgm:presLayoutVars>
      </dgm:prSet>
      <dgm:spPr/>
    </dgm:pt>
    <dgm:pt modelId="{74070BAA-A1DA-4DB9-A312-BBC56FB17E88}" type="pres">
      <dgm:prSet presAssocID="{60735484-8C13-47C1-A4B8-1E99D2980606}" presName="Name56" presStyleLbl="parChTrans1D2" presStyleIdx="1" presStyleCnt="7"/>
      <dgm:spPr/>
    </dgm:pt>
    <dgm:pt modelId="{BA9640F6-AD12-402C-988F-0F3985A4B7C9}" type="pres">
      <dgm:prSet presAssocID="{34AA139E-02BB-49EF-930C-410C1D80F21D}" presName="text0" presStyleLbl="node1" presStyleIdx="2" presStyleCnt="8">
        <dgm:presLayoutVars>
          <dgm:bulletEnabled val="1"/>
        </dgm:presLayoutVars>
      </dgm:prSet>
      <dgm:spPr/>
    </dgm:pt>
    <dgm:pt modelId="{65135C7B-6F7F-4C1E-B605-3BA8FC166CE6}" type="pres">
      <dgm:prSet presAssocID="{5DB2C865-09FD-4229-AA5F-D24A777D9AEA}" presName="Name56" presStyleLbl="parChTrans1D2" presStyleIdx="2" presStyleCnt="7"/>
      <dgm:spPr/>
    </dgm:pt>
    <dgm:pt modelId="{3C4F2900-4532-4CDD-8FBD-5159154FBF08}" type="pres">
      <dgm:prSet presAssocID="{5D4D96C1-2EDF-4D11-9847-5E32F82E6DDC}" presName="text0" presStyleLbl="node1" presStyleIdx="3" presStyleCnt="8">
        <dgm:presLayoutVars>
          <dgm:bulletEnabled val="1"/>
        </dgm:presLayoutVars>
      </dgm:prSet>
      <dgm:spPr/>
    </dgm:pt>
    <dgm:pt modelId="{31BE1CE9-4FE1-47AE-BF0A-1FA9EE23FF05}" type="pres">
      <dgm:prSet presAssocID="{691BFE0C-FEE9-4F19-83A3-53630EABF6D6}" presName="Name56" presStyleLbl="parChTrans1D2" presStyleIdx="3" presStyleCnt="7"/>
      <dgm:spPr/>
    </dgm:pt>
    <dgm:pt modelId="{043934CC-E1FA-41EF-9375-E1510F5867D0}" type="pres">
      <dgm:prSet presAssocID="{682A07A5-C390-4803-BEC1-E1D3C114C176}" presName="text0" presStyleLbl="node1" presStyleIdx="4" presStyleCnt="8">
        <dgm:presLayoutVars>
          <dgm:bulletEnabled val="1"/>
        </dgm:presLayoutVars>
      </dgm:prSet>
      <dgm:spPr/>
    </dgm:pt>
    <dgm:pt modelId="{2A7BBFF9-C1F4-4740-8C55-5A461A0E3D77}" type="pres">
      <dgm:prSet presAssocID="{0EFCC6BA-7BC3-4E76-8DE9-33B20E8C0F26}" presName="Name56" presStyleLbl="parChTrans1D2" presStyleIdx="4" presStyleCnt="7"/>
      <dgm:spPr/>
    </dgm:pt>
    <dgm:pt modelId="{7E068D64-0DB5-4EC1-86ED-0EE39A706500}" type="pres">
      <dgm:prSet presAssocID="{AF6D3E39-08BE-4571-8144-FE7BCE46852E}" presName="text0" presStyleLbl="node1" presStyleIdx="5" presStyleCnt="8">
        <dgm:presLayoutVars>
          <dgm:bulletEnabled val="1"/>
        </dgm:presLayoutVars>
      </dgm:prSet>
      <dgm:spPr/>
    </dgm:pt>
    <dgm:pt modelId="{A32B706F-C71E-419A-9CD0-0B5BB3559FE8}" type="pres">
      <dgm:prSet presAssocID="{6F17039D-52CD-46FA-9E6D-938556E28E8D}" presName="Name56" presStyleLbl="parChTrans1D2" presStyleIdx="5" presStyleCnt="7"/>
      <dgm:spPr/>
    </dgm:pt>
    <dgm:pt modelId="{54D2F416-514F-457B-ACE4-F738ECBAA743}" type="pres">
      <dgm:prSet presAssocID="{1214B0BB-0C9C-48C0-96E4-09A9CA76F9A9}" presName="text0" presStyleLbl="node1" presStyleIdx="6" presStyleCnt="8">
        <dgm:presLayoutVars>
          <dgm:bulletEnabled val="1"/>
        </dgm:presLayoutVars>
      </dgm:prSet>
      <dgm:spPr/>
    </dgm:pt>
    <dgm:pt modelId="{E9F0607E-A9DB-4866-9863-251F5DBF678A}" type="pres">
      <dgm:prSet presAssocID="{4F7FD50E-86E1-4A49-9EB4-E745CAAED10B}" presName="Name56" presStyleLbl="parChTrans1D2" presStyleIdx="6" presStyleCnt="7"/>
      <dgm:spPr/>
    </dgm:pt>
    <dgm:pt modelId="{25869692-ED41-4771-BF6F-B0829DA3BF56}" type="pres">
      <dgm:prSet presAssocID="{44F403B8-DACF-47A9-B141-F6993DA0B761}" presName="text0" presStyleLbl="node1" presStyleIdx="7" presStyleCnt="8">
        <dgm:presLayoutVars>
          <dgm:bulletEnabled val="1"/>
        </dgm:presLayoutVars>
      </dgm:prSet>
      <dgm:spPr/>
    </dgm:pt>
  </dgm:ptLst>
  <dgm:cxnLst>
    <dgm:cxn modelId="{89E66705-C3A5-4E63-BA57-52E322166712}" type="presOf" srcId="{1214B0BB-0C9C-48C0-96E4-09A9CA76F9A9}" destId="{54D2F416-514F-457B-ACE4-F738ECBAA743}" srcOrd="0" destOrd="0" presId="urn:microsoft.com/office/officeart/2008/layout/RadialCluster"/>
    <dgm:cxn modelId="{B562360C-2192-435C-9201-2F58E2D902A0}" srcId="{008542DC-BC84-4FAD-A928-15F6D6E340F4}" destId="{44F403B8-DACF-47A9-B141-F6993DA0B761}" srcOrd="6" destOrd="0" parTransId="{4F7FD50E-86E1-4A49-9EB4-E745CAAED10B}" sibTransId="{82C7F6BF-B648-4077-9675-4D2DF143C47F}"/>
    <dgm:cxn modelId="{C5BA0610-C3D6-4B47-9EA7-8B901662F8F3}" type="presOf" srcId="{0EFCC6BA-7BC3-4E76-8DE9-33B20E8C0F26}" destId="{2A7BBFF9-C1F4-4740-8C55-5A461A0E3D77}" srcOrd="0" destOrd="0" presId="urn:microsoft.com/office/officeart/2008/layout/RadialCluster"/>
    <dgm:cxn modelId="{EC03EE27-2422-4F22-A504-8978FE8DC3EC}" type="presOf" srcId="{5DB2C865-09FD-4229-AA5F-D24A777D9AEA}" destId="{65135C7B-6F7F-4C1E-B605-3BA8FC166CE6}" srcOrd="0" destOrd="0" presId="urn:microsoft.com/office/officeart/2008/layout/RadialCluster"/>
    <dgm:cxn modelId="{49008A3A-9FBD-42CD-A34E-A1D62042D933}" type="presOf" srcId="{60735484-8C13-47C1-A4B8-1E99D2980606}" destId="{74070BAA-A1DA-4DB9-A312-BBC56FB17E88}" srcOrd="0" destOrd="0" presId="urn:microsoft.com/office/officeart/2008/layout/RadialCluster"/>
    <dgm:cxn modelId="{DDF4EB5C-2253-4410-B986-83D90CB21276}" srcId="{008542DC-BC84-4FAD-A928-15F6D6E340F4}" destId="{1214B0BB-0C9C-48C0-96E4-09A9CA76F9A9}" srcOrd="5" destOrd="0" parTransId="{6F17039D-52CD-46FA-9E6D-938556E28E8D}" sibTransId="{0C0241C2-9A46-4D5C-9049-267F3AB6F06A}"/>
    <dgm:cxn modelId="{651B7A5D-A738-4555-A21C-3257E2FC51B1}" type="presOf" srcId="{4F7FD50E-86E1-4A49-9EB4-E745CAAED10B}" destId="{E9F0607E-A9DB-4866-9863-251F5DBF678A}" srcOrd="0" destOrd="0" presId="urn:microsoft.com/office/officeart/2008/layout/RadialCluster"/>
    <dgm:cxn modelId="{27C06D60-26C1-42FF-9ABD-F8EB7178753B}" type="presOf" srcId="{682A07A5-C390-4803-BEC1-E1D3C114C176}" destId="{043934CC-E1FA-41EF-9375-E1510F5867D0}" srcOrd="0" destOrd="0" presId="urn:microsoft.com/office/officeart/2008/layout/RadialCluster"/>
    <dgm:cxn modelId="{286F5142-EA2B-4C09-A4F4-E88BB65CAF1D}" type="presOf" srcId="{6037AE90-326F-4AEA-92F1-F57AB7D2A2C4}" destId="{DE14AA53-7BD8-4ABF-A9D7-DC908F840D48}" srcOrd="0" destOrd="0" presId="urn:microsoft.com/office/officeart/2008/layout/RadialCluster"/>
    <dgm:cxn modelId="{16D09442-0769-4B36-854D-9355F9C41361}" type="presOf" srcId="{6F17039D-52CD-46FA-9E6D-938556E28E8D}" destId="{A32B706F-C71E-419A-9CD0-0B5BB3559FE8}" srcOrd="0" destOrd="0" presId="urn:microsoft.com/office/officeart/2008/layout/RadialCluster"/>
    <dgm:cxn modelId="{B11A6A64-5C04-442D-9864-530FBD79C2DA}" type="presOf" srcId="{EA37C4E6-3CEB-473E-A025-EAFAC957E018}" destId="{FF396D24-7072-4686-B551-CC1DAC39C551}" srcOrd="0" destOrd="0" presId="urn:microsoft.com/office/officeart/2008/layout/RadialCluster"/>
    <dgm:cxn modelId="{C7E6AF48-EBDC-4F81-BEB7-9CB53F0CB9E1}" type="presOf" srcId="{AF6D3E39-08BE-4571-8144-FE7BCE46852E}" destId="{7E068D64-0DB5-4EC1-86ED-0EE39A706500}" srcOrd="0" destOrd="0" presId="urn:microsoft.com/office/officeart/2008/layout/RadialCluster"/>
    <dgm:cxn modelId="{7206A977-9108-4937-943C-E95784009261}" type="presOf" srcId="{691BFE0C-FEE9-4F19-83A3-53630EABF6D6}" destId="{31BE1CE9-4FE1-47AE-BF0A-1FA9EE23FF05}" srcOrd="0" destOrd="0" presId="urn:microsoft.com/office/officeart/2008/layout/RadialCluster"/>
    <dgm:cxn modelId="{97B08E7B-8C49-40CC-918E-FE4AFED4509F}" srcId="{008542DC-BC84-4FAD-A928-15F6D6E340F4}" destId="{682A07A5-C390-4803-BEC1-E1D3C114C176}" srcOrd="3" destOrd="0" parTransId="{691BFE0C-FEE9-4F19-83A3-53630EABF6D6}" sibTransId="{4E35B4D4-0485-4F57-AE87-C7670B06D227}"/>
    <dgm:cxn modelId="{EEAF5EA5-0FA5-4070-ACBB-B1A673194A9A}" srcId="{008542DC-BC84-4FAD-A928-15F6D6E340F4}" destId="{AF6D3E39-08BE-4571-8144-FE7BCE46852E}" srcOrd="4" destOrd="0" parTransId="{0EFCC6BA-7BC3-4E76-8DE9-33B20E8C0F26}" sibTransId="{447BD36B-26CF-4C30-8ECE-D6AFFFA9DBD4}"/>
    <dgm:cxn modelId="{5F62A5AC-F596-4C40-8D05-B24E3FCA5B23}" type="presOf" srcId="{F85D4EAC-9FE4-46EC-B0A2-0B097501C6C7}" destId="{74BEACE0-D0F9-4EB8-A394-431614C486F5}" srcOrd="0" destOrd="0" presId="urn:microsoft.com/office/officeart/2008/layout/RadialCluster"/>
    <dgm:cxn modelId="{82166FB7-9A12-4293-89E3-E8ADB8E13D3B}" srcId="{008542DC-BC84-4FAD-A928-15F6D6E340F4}" destId="{EA37C4E6-3CEB-473E-A025-EAFAC957E018}" srcOrd="0" destOrd="0" parTransId="{6037AE90-326F-4AEA-92F1-F57AB7D2A2C4}" sibTransId="{6BFE6007-5C0A-4716-B521-B00B106AC440}"/>
    <dgm:cxn modelId="{8E02CDCA-47DF-4758-B890-DCA245DED6E8}" type="presOf" srcId="{34AA139E-02BB-49EF-930C-410C1D80F21D}" destId="{BA9640F6-AD12-402C-988F-0F3985A4B7C9}" srcOrd="0" destOrd="0" presId="urn:microsoft.com/office/officeart/2008/layout/RadialCluster"/>
    <dgm:cxn modelId="{6982CDD1-5AD2-464C-B38B-11B5EF536DC2}" type="presOf" srcId="{44F403B8-DACF-47A9-B141-F6993DA0B761}" destId="{25869692-ED41-4771-BF6F-B0829DA3BF56}" srcOrd="0" destOrd="0" presId="urn:microsoft.com/office/officeart/2008/layout/RadialCluster"/>
    <dgm:cxn modelId="{4E650BE1-70D3-470A-BAB3-BDE9B90C7CB2}" srcId="{008542DC-BC84-4FAD-A928-15F6D6E340F4}" destId="{5D4D96C1-2EDF-4D11-9847-5E32F82E6DDC}" srcOrd="2" destOrd="0" parTransId="{5DB2C865-09FD-4229-AA5F-D24A777D9AEA}" sibTransId="{CF6BA95B-1F30-45FE-9A81-5A7681C9F309}"/>
    <dgm:cxn modelId="{CA6EE6E7-8091-4941-B162-52DBD83AF864}" srcId="{F85D4EAC-9FE4-46EC-B0A2-0B097501C6C7}" destId="{008542DC-BC84-4FAD-A928-15F6D6E340F4}" srcOrd="0" destOrd="0" parTransId="{5346C2DB-4462-4EE1-A8AC-41F9803DFDF2}" sibTransId="{3625C688-16A5-4797-98D1-89FF2F7C2926}"/>
    <dgm:cxn modelId="{56AC7EF0-99F0-406A-B098-4C0CEA487866}" srcId="{008542DC-BC84-4FAD-A928-15F6D6E340F4}" destId="{34AA139E-02BB-49EF-930C-410C1D80F21D}" srcOrd="1" destOrd="0" parTransId="{60735484-8C13-47C1-A4B8-1E99D2980606}" sibTransId="{E76A1DD2-1D2D-4AD9-A817-7AD86565BF96}"/>
    <dgm:cxn modelId="{EFFEC9F2-095E-44C5-884E-2278F25A6488}" type="presOf" srcId="{008542DC-BC84-4FAD-A928-15F6D6E340F4}" destId="{C02169E4-19F4-4F35-90F3-AB0A0FF9BA81}" srcOrd="0" destOrd="0" presId="urn:microsoft.com/office/officeart/2008/layout/RadialCluster"/>
    <dgm:cxn modelId="{667EE6FE-34C6-4FFE-8C31-2492F9623731}" type="presOf" srcId="{5D4D96C1-2EDF-4D11-9847-5E32F82E6DDC}" destId="{3C4F2900-4532-4CDD-8FBD-5159154FBF08}" srcOrd="0" destOrd="0" presId="urn:microsoft.com/office/officeart/2008/layout/RadialCluster"/>
    <dgm:cxn modelId="{BE1751D3-D6EB-458E-B8C2-F1FA4CF9DE35}" type="presParOf" srcId="{74BEACE0-D0F9-4EB8-A394-431614C486F5}" destId="{32AE747C-0CAC-4F3B-BE1D-F2C4B7B2A3E5}" srcOrd="0" destOrd="0" presId="urn:microsoft.com/office/officeart/2008/layout/RadialCluster"/>
    <dgm:cxn modelId="{1ED40F1E-6DC6-43AA-8955-216B37C7EFC8}" type="presParOf" srcId="{32AE747C-0CAC-4F3B-BE1D-F2C4B7B2A3E5}" destId="{C02169E4-19F4-4F35-90F3-AB0A0FF9BA81}" srcOrd="0" destOrd="0" presId="urn:microsoft.com/office/officeart/2008/layout/RadialCluster"/>
    <dgm:cxn modelId="{7E3FB93B-743F-4DE8-BF3C-482833D09763}" type="presParOf" srcId="{32AE747C-0CAC-4F3B-BE1D-F2C4B7B2A3E5}" destId="{DE14AA53-7BD8-4ABF-A9D7-DC908F840D48}" srcOrd="1" destOrd="0" presId="urn:microsoft.com/office/officeart/2008/layout/RadialCluster"/>
    <dgm:cxn modelId="{BB37B7B9-6A96-4BB2-8B61-F57780E3EE18}" type="presParOf" srcId="{32AE747C-0CAC-4F3B-BE1D-F2C4B7B2A3E5}" destId="{FF396D24-7072-4686-B551-CC1DAC39C551}" srcOrd="2" destOrd="0" presId="urn:microsoft.com/office/officeart/2008/layout/RadialCluster"/>
    <dgm:cxn modelId="{49C3E315-C375-4603-B222-9F1A3E0E82B9}" type="presParOf" srcId="{32AE747C-0CAC-4F3B-BE1D-F2C4B7B2A3E5}" destId="{74070BAA-A1DA-4DB9-A312-BBC56FB17E88}" srcOrd="3" destOrd="0" presId="urn:microsoft.com/office/officeart/2008/layout/RadialCluster"/>
    <dgm:cxn modelId="{3F09C18A-6DF3-4B0D-8862-1D2879DFE48C}" type="presParOf" srcId="{32AE747C-0CAC-4F3B-BE1D-F2C4B7B2A3E5}" destId="{BA9640F6-AD12-402C-988F-0F3985A4B7C9}" srcOrd="4" destOrd="0" presId="urn:microsoft.com/office/officeart/2008/layout/RadialCluster"/>
    <dgm:cxn modelId="{7989A0BB-5235-4BCF-9555-95E2A2D5976D}" type="presParOf" srcId="{32AE747C-0CAC-4F3B-BE1D-F2C4B7B2A3E5}" destId="{65135C7B-6F7F-4C1E-B605-3BA8FC166CE6}" srcOrd="5" destOrd="0" presId="urn:microsoft.com/office/officeart/2008/layout/RadialCluster"/>
    <dgm:cxn modelId="{AC233F79-CFC6-409A-90DA-EB089E46AE9A}" type="presParOf" srcId="{32AE747C-0CAC-4F3B-BE1D-F2C4B7B2A3E5}" destId="{3C4F2900-4532-4CDD-8FBD-5159154FBF08}" srcOrd="6" destOrd="0" presId="urn:microsoft.com/office/officeart/2008/layout/RadialCluster"/>
    <dgm:cxn modelId="{01762311-CBA9-49C4-8592-7A240FA27E7C}" type="presParOf" srcId="{32AE747C-0CAC-4F3B-BE1D-F2C4B7B2A3E5}" destId="{31BE1CE9-4FE1-47AE-BF0A-1FA9EE23FF05}" srcOrd="7" destOrd="0" presId="urn:microsoft.com/office/officeart/2008/layout/RadialCluster"/>
    <dgm:cxn modelId="{151ACA38-9A0B-44F4-B485-10A95666CFDF}" type="presParOf" srcId="{32AE747C-0CAC-4F3B-BE1D-F2C4B7B2A3E5}" destId="{043934CC-E1FA-41EF-9375-E1510F5867D0}" srcOrd="8" destOrd="0" presId="urn:microsoft.com/office/officeart/2008/layout/RadialCluster"/>
    <dgm:cxn modelId="{57231029-2751-495E-9EAC-DD36B861B2E2}" type="presParOf" srcId="{32AE747C-0CAC-4F3B-BE1D-F2C4B7B2A3E5}" destId="{2A7BBFF9-C1F4-4740-8C55-5A461A0E3D77}" srcOrd="9" destOrd="0" presId="urn:microsoft.com/office/officeart/2008/layout/RadialCluster"/>
    <dgm:cxn modelId="{974CFF39-FCAF-4940-8D46-2FE3957C569F}" type="presParOf" srcId="{32AE747C-0CAC-4F3B-BE1D-F2C4B7B2A3E5}" destId="{7E068D64-0DB5-4EC1-86ED-0EE39A706500}" srcOrd="10" destOrd="0" presId="urn:microsoft.com/office/officeart/2008/layout/RadialCluster"/>
    <dgm:cxn modelId="{0B82DDDD-1650-4C4B-A8D9-71CAA8090690}" type="presParOf" srcId="{32AE747C-0CAC-4F3B-BE1D-F2C4B7B2A3E5}" destId="{A32B706F-C71E-419A-9CD0-0B5BB3559FE8}" srcOrd="11" destOrd="0" presId="urn:microsoft.com/office/officeart/2008/layout/RadialCluster"/>
    <dgm:cxn modelId="{2215BBBC-CCC9-4D5B-9D69-CAE95B70F898}" type="presParOf" srcId="{32AE747C-0CAC-4F3B-BE1D-F2C4B7B2A3E5}" destId="{54D2F416-514F-457B-ACE4-F738ECBAA743}" srcOrd="12" destOrd="0" presId="urn:microsoft.com/office/officeart/2008/layout/RadialCluster"/>
    <dgm:cxn modelId="{3BBB82F3-35A9-4956-A2F7-583362B47B35}" type="presParOf" srcId="{32AE747C-0CAC-4F3B-BE1D-F2C4B7B2A3E5}" destId="{E9F0607E-A9DB-4866-9863-251F5DBF678A}" srcOrd="13" destOrd="0" presId="urn:microsoft.com/office/officeart/2008/layout/RadialCluster"/>
    <dgm:cxn modelId="{6339A2FA-3FF0-4F00-859B-9D5A5385C642}" type="presParOf" srcId="{32AE747C-0CAC-4F3B-BE1D-F2C4B7B2A3E5}" destId="{25869692-ED41-4771-BF6F-B0829DA3BF56}"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1107D3-49AB-49C5-8376-63FFD9F5F94E}"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s-PR"/>
        </a:p>
      </dgm:t>
    </dgm:pt>
    <dgm:pt modelId="{269A7AF2-C35B-4549-BFC6-3173CEDA8F08}">
      <dgm:prSet/>
      <dgm:spPr/>
      <dgm:t>
        <a:bodyPr/>
        <a:lstStyle/>
        <a:p>
          <a:pPr rtl="0"/>
          <a:r>
            <a:rPr lang="en-US" b="1"/>
            <a:t>To mitigate the Gender Gap:</a:t>
          </a:r>
          <a:endParaRPr lang="es-PR"/>
        </a:p>
      </dgm:t>
    </dgm:pt>
    <dgm:pt modelId="{E8E458B9-E5C5-4575-A8BA-62CF551E6FB5}" type="parTrans" cxnId="{BEE087F4-E752-45FD-AFB3-54267B02612C}">
      <dgm:prSet/>
      <dgm:spPr/>
      <dgm:t>
        <a:bodyPr/>
        <a:lstStyle/>
        <a:p>
          <a:endParaRPr lang="es-PR"/>
        </a:p>
      </dgm:t>
    </dgm:pt>
    <dgm:pt modelId="{09D65554-DF02-4696-B38B-998DA9E359D2}" type="sibTrans" cxnId="{BEE087F4-E752-45FD-AFB3-54267B02612C}">
      <dgm:prSet/>
      <dgm:spPr/>
      <dgm:t>
        <a:bodyPr/>
        <a:lstStyle/>
        <a:p>
          <a:endParaRPr lang="es-PR"/>
        </a:p>
      </dgm:t>
    </dgm:pt>
    <dgm:pt modelId="{0E3D8B8E-84B3-4CF5-BAA7-F9F24FE59D14}">
      <dgm:prSet/>
      <dgm:spPr/>
      <dgm:t>
        <a:bodyPr/>
        <a:lstStyle/>
        <a:p>
          <a:pPr rtl="0"/>
          <a:r>
            <a:rPr lang="en-US"/>
            <a:t>Eliminate Institutional Barriers</a:t>
          </a:r>
          <a:endParaRPr lang="es-PR"/>
        </a:p>
      </dgm:t>
    </dgm:pt>
    <dgm:pt modelId="{1CA364CF-D3C3-4583-9FCD-1592214E2B10}" type="parTrans" cxnId="{AEF9F553-528D-4B58-867F-5C84F3635E20}">
      <dgm:prSet/>
      <dgm:spPr/>
      <dgm:t>
        <a:bodyPr/>
        <a:lstStyle/>
        <a:p>
          <a:endParaRPr lang="es-PR"/>
        </a:p>
      </dgm:t>
    </dgm:pt>
    <dgm:pt modelId="{62ED50A9-F5D3-4879-9B33-00287BE0BE74}" type="sibTrans" cxnId="{AEF9F553-528D-4B58-867F-5C84F3635E20}">
      <dgm:prSet/>
      <dgm:spPr/>
      <dgm:t>
        <a:bodyPr/>
        <a:lstStyle/>
        <a:p>
          <a:endParaRPr lang="es-PR"/>
        </a:p>
      </dgm:t>
    </dgm:pt>
    <dgm:pt modelId="{F66B4FB1-7B77-4115-A4EC-CC4C79700EA0}">
      <dgm:prSet/>
      <dgm:spPr/>
      <dgm:t>
        <a:bodyPr/>
        <a:lstStyle/>
        <a:p>
          <a:pPr rtl="0"/>
          <a:r>
            <a:rPr lang="en-US"/>
            <a:t>Improve Networking &amp; Mentoring</a:t>
          </a:r>
          <a:endParaRPr lang="es-PR"/>
        </a:p>
      </dgm:t>
    </dgm:pt>
    <dgm:pt modelId="{18828B69-3B82-4099-97C9-E1AF02AA58FF}" type="parTrans" cxnId="{76252477-1554-4BD8-895F-FF804EFE0950}">
      <dgm:prSet/>
      <dgm:spPr/>
      <dgm:t>
        <a:bodyPr/>
        <a:lstStyle/>
        <a:p>
          <a:endParaRPr lang="es-PR"/>
        </a:p>
      </dgm:t>
    </dgm:pt>
    <dgm:pt modelId="{97A21DF7-7743-4484-ADB2-CCBDFC214F90}" type="sibTrans" cxnId="{76252477-1554-4BD8-895F-FF804EFE0950}">
      <dgm:prSet/>
      <dgm:spPr/>
      <dgm:t>
        <a:bodyPr/>
        <a:lstStyle/>
        <a:p>
          <a:endParaRPr lang="es-PR"/>
        </a:p>
      </dgm:t>
    </dgm:pt>
    <dgm:pt modelId="{F85C22F1-FFFB-46AF-AC5C-38160F826128}">
      <dgm:prSet/>
      <dgm:spPr/>
      <dgm:t>
        <a:bodyPr/>
        <a:lstStyle/>
        <a:p>
          <a:pPr rtl="0"/>
          <a:r>
            <a:rPr lang="en-US"/>
            <a:t>Break the Glass Ceiling</a:t>
          </a:r>
          <a:endParaRPr lang="es-PR"/>
        </a:p>
      </dgm:t>
    </dgm:pt>
    <dgm:pt modelId="{596FCA00-DC02-4D57-B826-1C318CB71EDB}" type="parTrans" cxnId="{37E31FBF-B763-44A8-9A46-AA2D948A4204}">
      <dgm:prSet/>
      <dgm:spPr/>
      <dgm:t>
        <a:bodyPr/>
        <a:lstStyle/>
        <a:p>
          <a:endParaRPr lang="es-PR"/>
        </a:p>
      </dgm:t>
    </dgm:pt>
    <dgm:pt modelId="{3811A6F1-2510-465B-91EC-9B9A0BF24EDE}" type="sibTrans" cxnId="{37E31FBF-B763-44A8-9A46-AA2D948A4204}">
      <dgm:prSet/>
      <dgm:spPr/>
      <dgm:t>
        <a:bodyPr/>
        <a:lstStyle/>
        <a:p>
          <a:endParaRPr lang="es-PR"/>
        </a:p>
      </dgm:t>
    </dgm:pt>
    <dgm:pt modelId="{A27E742A-87E2-4FE7-8071-5D88D5129477}">
      <dgm:prSet/>
      <dgm:spPr/>
      <dgm:t>
        <a:bodyPr/>
        <a:lstStyle/>
        <a:p>
          <a:pPr rtl="0"/>
          <a:r>
            <a:rPr lang="en-US"/>
            <a:t>Adopt Flexible Career Tracks</a:t>
          </a:r>
          <a:endParaRPr lang="es-PR"/>
        </a:p>
      </dgm:t>
    </dgm:pt>
    <dgm:pt modelId="{0709A9B1-CC21-4498-90E0-2E843DDFAC57}" type="parTrans" cxnId="{5A1707E8-CF4E-454B-9654-44A03FB6CF24}">
      <dgm:prSet/>
      <dgm:spPr/>
      <dgm:t>
        <a:bodyPr/>
        <a:lstStyle/>
        <a:p>
          <a:endParaRPr lang="es-PR"/>
        </a:p>
      </dgm:t>
    </dgm:pt>
    <dgm:pt modelId="{CD1D981C-1E3C-4340-80FE-BAABE171D36B}" type="sibTrans" cxnId="{5A1707E8-CF4E-454B-9654-44A03FB6CF24}">
      <dgm:prSet/>
      <dgm:spPr/>
      <dgm:t>
        <a:bodyPr/>
        <a:lstStyle/>
        <a:p>
          <a:endParaRPr lang="es-PR"/>
        </a:p>
      </dgm:t>
    </dgm:pt>
    <dgm:pt modelId="{BC5977C7-161C-4218-B065-3C2B86E58254}" type="pres">
      <dgm:prSet presAssocID="{6E1107D3-49AB-49C5-8376-63FFD9F5F94E}" presName="linearFlow" presStyleCnt="0">
        <dgm:presLayoutVars>
          <dgm:dir/>
          <dgm:animLvl val="lvl"/>
          <dgm:resizeHandles val="exact"/>
        </dgm:presLayoutVars>
      </dgm:prSet>
      <dgm:spPr/>
    </dgm:pt>
    <dgm:pt modelId="{E2C3F721-5905-47B9-974B-EFBA76EEDF7F}" type="pres">
      <dgm:prSet presAssocID="{269A7AF2-C35B-4549-BFC6-3173CEDA8F08}" presName="composite" presStyleCnt="0"/>
      <dgm:spPr/>
    </dgm:pt>
    <dgm:pt modelId="{E01BC399-1A28-4D51-8BC0-0E9F589D2120}" type="pres">
      <dgm:prSet presAssocID="{269A7AF2-C35B-4549-BFC6-3173CEDA8F08}" presName="parentText" presStyleLbl="alignNode1" presStyleIdx="0" presStyleCnt="1">
        <dgm:presLayoutVars>
          <dgm:chMax val="1"/>
          <dgm:bulletEnabled val="1"/>
        </dgm:presLayoutVars>
      </dgm:prSet>
      <dgm:spPr/>
    </dgm:pt>
    <dgm:pt modelId="{62AB795E-C3C2-4BE1-9854-61C3D57CE9B8}" type="pres">
      <dgm:prSet presAssocID="{269A7AF2-C35B-4549-BFC6-3173CEDA8F08}" presName="descendantText" presStyleLbl="alignAcc1" presStyleIdx="0" presStyleCnt="1">
        <dgm:presLayoutVars>
          <dgm:bulletEnabled val="1"/>
        </dgm:presLayoutVars>
      </dgm:prSet>
      <dgm:spPr/>
    </dgm:pt>
  </dgm:ptLst>
  <dgm:cxnLst>
    <dgm:cxn modelId="{9FFE9029-71FA-405C-8F00-C89BF00785C5}" type="presOf" srcId="{269A7AF2-C35B-4549-BFC6-3173CEDA8F08}" destId="{E01BC399-1A28-4D51-8BC0-0E9F589D2120}" srcOrd="0" destOrd="0" presId="urn:microsoft.com/office/officeart/2005/8/layout/chevron2"/>
    <dgm:cxn modelId="{00B06633-5EBB-4290-B57C-8EA0E1C1A9DB}" type="presOf" srcId="{A27E742A-87E2-4FE7-8071-5D88D5129477}" destId="{62AB795E-C3C2-4BE1-9854-61C3D57CE9B8}" srcOrd="0" destOrd="3" presId="urn:microsoft.com/office/officeart/2005/8/layout/chevron2"/>
    <dgm:cxn modelId="{AE8E1137-183E-4CC5-873C-8D23DCDC1736}" type="presOf" srcId="{F66B4FB1-7B77-4115-A4EC-CC4C79700EA0}" destId="{62AB795E-C3C2-4BE1-9854-61C3D57CE9B8}" srcOrd="0" destOrd="1" presId="urn:microsoft.com/office/officeart/2005/8/layout/chevron2"/>
    <dgm:cxn modelId="{AEF9F553-528D-4B58-867F-5C84F3635E20}" srcId="{269A7AF2-C35B-4549-BFC6-3173CEDA8F08}" destId="{0E3D8B8E-84B3-4CF5-BAA7-F9F24FE59D14}" srcOrd="0" destOrd="0" parTransId="{1CA364CF-D3C3-4583-9FCD-1592214E2B10}" sibTransId="{62ED50A9-F5D3-4879-9B33-00287BE0BE74}"/>
    <dgm:cxn modelId="{76252477-1554-4BD8-895F-FF804EFE0950}" srcId="{269A7AF2-C35B-4549-BFC6-3173CEDA8F08}" destId="{F66B4FB1-7B77-4115-A4EC-CC4C79700EA0}" srcOrd="1" destOrd="0" parTransId="{18828B69-3B82-4099-97C9-E1AF02AA58FF}" sibTransId="{97A21DF7-7743-4484-ADB2-CCBDFC214F90}"/>
    <dgm:cxn modelId="{C4869D79-1083-462A-97E5-CF696690503A}" type="presOf" srcId="{F85C22F1-FFFB-46AF-AC5C-38160F826128}" destId="{62AB795E-C3C2-4BE1-9854-61C3D57CE9B8}" srcOrd="0" destOrd="2" presId="urn:microsoft.com/office/officeart/2005/8/layout/chevron2"/>
    <dgm:cxn modelId="{41C3CEBB-4578-4083-B78C-620B779C8DCE}" type="presOf" srcId="{0E3D8B8E-84B3-4CF5-BAA7-F9F24FE59D14}" destId="{62AB795E-C3C2-4BE1-9854-61C3D57CE9B8}" srcOrd="0" destOrd="0" presId="urn:microsoft.com/office/officeart/2005/8/layout/chevron2"/>
    <dgm:cxn modelId="{37E31FBF-B763-44A8-9A46-AA2D948A4204}" srcId="{269A7AF2-C35B-4549-BFC6-3173CEDA8F08}" destId="{F85C22F1-FFFB-46AF-AC5C-38160F826128}" srcOrd="2" destOrd="0" parTransId="{596FCA00-DC02-4D57-B826-1C318CB71EDB}" sibTransId="{3811A6F1-2510-465B-91EC-9B9A0BF24EDE}"/>
    <dgm:cxn modelId="{DFC510D9-80F9-4F54-831D-114BC9BFBEE1}" type="presOf" srcId="{6E1107D3-49AB-49C5-8376-63FFD9F5F94E}" destId="{BC5977C7-161C-4218-B065-3C2B86E58254}" srcOrd="0" destOrd="0" presId="urn:microsoft.com/office/officeart/2005/8/layout/chevron2"/>
    <dgm:cxn modelId="{5A1707E8-CF4E-454B-9654-44A03FB6CF24}" srcId="{269A7AF2-C35B-4549-BFC6-3173CEDA8F08}" destId="{A27E742A-87E2-4FE7-8071-5D88D5129477}" srcOrd="3" destOrd="0" parTransId="{0709A9B1-CC21-4498-90E0-2E843DDFAC57}" sibTransId="{CD1D981C-1E3C-4340-80FE-BAABE171D36B}"/>
    <dgm:cxn modelId="{BEE087F4-E752-45FD-AFB3-54267B02612C}" srcId="{6E1107D3-49AB-49C5-8376-63FFD9F5F94E}" destId="{269A7AF2-C35B-4549-BFC6-3173CEDA8F08}" srcOrd="0" destOrd="0" parTransId="{E8E458B9-E5C5-4575-A8BA-62CF551E6FB5}" sibTransId="{09D65554-DF02-4696-B38B-998DA9E359D2}"/>
    <dgm:cxn modelId="{D9073077-5A6B-4B4D-8AED-C51C16FC09E3}" type="presParOf" srcId="{BC5977C7-161C-4218-B065-3C2B86E58254}" destId="{E2C3F721-5905-47B9-974B-EFBA76EEDF7F}" srcOrd="0" destOrd="0" presId="urn:microsoft.com/office/officeart/2005/8/layout/chevron2"/>
    <dgm:cxn modelId="{436B3C9F-E5BC-4029-A011-EAE990EE4B0E}" type="presParOf" srcId="{E2C3F721-5905-47B9-974B-EFBA76EEDF7F}" destId="{E01BC399-1A28-4D51-8BC0-0E9F589D2120}" srcOrd="0" destOrd="0" presId="urn:microsoft.com/office/officeart/2005/8/layout/chevron2"/>
    <dgm:cxn modelId="{04ACC423-4CA3-4B33-AEB9-D7EA7D24CCB2}" type="presParOf" srcId="{E2C3F721-5905-47B9-974B-EFBA76EEDF7F}" destId="{62AB795E-C3C2-4BE1-9854-61C3D57CE9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2EC913-BC14-48FA-8653-15A1073CE263}" type="doc">
      <dgm:prSet loTypeId="urn:microsoft.com/office/officeart/2005/8/layout/vProcess5" loCatId="process" qsTypeId="urn:microsoft.com/office/officeart/2005/8/quickstyle/simple1" qsCatId="simple" csTypeId="urn:microsoft.com/office/officeart/2005/8/colors/colorful3" csCatId="colorful"/>
      <dgm:spPr/>
      <dgm:t>
        <a:bodyPr/>
        <a:lstStyle/>
        <a:p>
          <a:endParaRPr lang="es-PR"/>
        </a:p>
      </dgm:t>
    </dgm:pt>
    <dgm:pt modelId="{603077CA-198C-4957-B97B-D0D95E64508C}">
      <dgm:prSet/>
      <dgm:spPr/>
      <dgm:t>
        <a:bodyPr/>
        <a:lstStyle/>
        <a:p>
          <a:pPr rtl="0"/>
          <a:r>
            <a:rPr lang="en-US" b="1" i="0" dirty="0">
              <a:solidFill>
                <a:schemeClr val="bg1"/>
              </a:solidFill>
              <a:highlight>
                <a:srgbClr val="FFFF00"/>
              </a:highlight>
            </a:rPr>
            <a:t>Unsatisfactory performance </a:t>
          </a:r>
          <a:r>
            <a:rPr lang="en-US" b="0" i="0" dirty="0">
              <a:solidFill>
                <a:schemeClr val="bg1"/>
              </a:solidFill>
            </a:rPr>
            <a:t>refers to a persistent failure to perform assigned duties or to meet prescribed standards on the job. </a:t>
          </a:r>
          <a:endParaRPr lang="es-PR" dirty="0">
            <a:solidFill>
              <a:schemeClr val="bg1"/>
            </a:solidFill>
          </a:endParaRPr>
        </a:p>
      </dgm:t>
    </dgm:pt>
    <dgm:pt modelId="{680990BA-1893-4AA3-A58C-B437BC8B5502}" type="parTrans" cxnId="{1D8FFB25-BAA0-46AA-B244-966E1817BE92}">
      <dgm:prSet/>
      <dgm:spPr/>
      <dgm:t>
        <a:bodyPr/>
        <a:lstStyle/>
        <a:p>
          <a:endParaRPr lang="es-PR">
            <a:solidFill>
              <a:schemeClr val="bg1"/>
            </a:solidFill>
          </a:endParaRPr>
        </a:p>
      </dgm:t>
    </dgm:pt>
    <dgm:pt modelId="{C36211B1-DA4E-472D-A28A-2822217B785D}" type="sibTrans" cxnId="{1D8FFB25-BAA0-46AA-B244-966E1817BE92}">
      <dgm:prSet/>
      <dgm:spPr/>
      <dgm:t>
        <a:bodyPr/>
        <a:lstStyle/>
        <a:p>
          <a:endParaRPr lang="es-PR">
            <a:solidFill>
              <a:schemeClr val="bg1"/>
            </a:solidFill>
          </a:endParaRPr>
        </a:p>
      </dgm:t>
    </dgm:pt>
    <dgm:pt modelId="{0179D908-703E-4F00-846E-3A07266815A6}">
      <dgm:prSet/>
      <dgm:spPr/>
      <dgm:t>
        <a:bodyPr/>
        <a:lstStyle/>
        <a:p>
          <a:pPr rtl="0"/>
          <a:r>
            <a:rPr lang="en-US" b="1" i="0" dirty="0">
              <a:solidFill>
                <a:schemeClr val="bg1"/>
              </a:solidFill>
              <a:highlight>
                <a:srgbClr val="FFFF00"/>
              </a:highlight>
            </a:rPr>
            <a:t>Misconduct</a:t>
          </a:r>
          <a:r>
            <a:rPr lang="en-US" b="0" i="0" dirty="0">
              <a:solidFill>
                <a:schemeClr val="bg1"/>
              </a:solidFill>
            </a:rPr>
            <a:t> is deliberate and willful violation of the employer’s rules and may include stealing, rowdy behavior, and insubordination.</a:t>
          </a:r>
          <a:endParaRPr lang="es-PR" dirty="0">
            <a:solidFill>
              <a:schemeClr val="bg1"/>
            </a:solidFill>
          </a:endParaRPr>
        </a:p>
      </dgm:t>
    </dgm:pt>
    <dgm:pt modelId="{6BF421B2-9206-4998-AC78-94CE1A7EA6CB}" type="parTrans" cxnId="{F7FD3149-B403-4F8E-8E53-5558E950E0A7}">
      <dgm:prSet/>
      <dgm:spPr/>
      <dgm:t>
        <a:bodyPr/>
        <a:lstStyle/>
        <a:p>
          <a:endParaRPr lang="es-PR">
            <a:solidFill>
              <a:schemeClr val="bg1"/>
            </a:solidFill>
          </a:endParaRPr>
        </a:p>
      </dgm:t>
    </dgm:pt>
    <dgm:pt modelId="{2E8C1705-1359-47A7-90DD-D297863E0461}" type="sibTrans" cxnId="{F7FD3149-B403-4F8E-8E53-5558E950E0A7}">
      <dgm:prSet/>
      <dgm:spPr/>
      <dgm:t>
        <a:bodyPr/>
        <a:lstStyle/>
        <a:p>
          <a:endParaRPr lang="es-PR">
            <a:solidFill>
              <a:schemeClr val="bg1"/>
            </a:solidFill>
          </a:endParaRPr>
        </a:p>
      </dgm:t>
    </dgm:pt>
    <dgm:pt modelId="{1ADAA06F-44F0-403B-AA8C-DDB1388AD177}">
      <dgm:prSet/>
      <dgm:spPr/>
      <dgm:t>
        <a:bodyPr/>
        <a:lstStyle/>
        <a:p>
          <a:pPr rtl="0"/>
          <a:r>
            <a:rPr lang="en-US" b="1" i="0" dirty="0">
              <a:solidFill>
                <a:schemeClr val="bg1"/>
              </a:solidFill>
              <a:highlight>
                <a:srgbClr val="FFFF00"/>
              </a:highlight>
            </a:rPr>
            <a:t>Lack of qualifications for the job</a:t>
          </a:r>
          <a:r>
            <a:rPr lang="en-US" b="0" i="0" dirty="0">
              <a:solidFill>
                <a:schemeClr val="bg1"/>
              </a:solidFill>
            </a:rPr>
            <a:t> is an employee’s inability to do the assigned work, even if hard-working at the job. </a:t>
          </a:r>
          <a:endParaRPr lang="es-PR" dirty="0">
            <a:solidFill>
              <a:schemeClr val="bg1"/>
            </a:solidFill>
          </a:endParaRPr>
        </a:p>
      </dgm:t>
    </dgm:pt>
    <dgm:pt modelId="{61504551-B2BB-49FC-BCAA-BB650924B245}" type="parTrans" cxnId="{20862EF9-7BE2-428C-A1AC-76D5A8288A9E}">
      <dgm:prSet/>
      <dgm:spPr/>
      <dgm:t>
        <a:bodyPr/>
        <a:lstStyle/>
        <a:p>
          <a:endParaRPr lang="es-PR">
            <a:solidFill>
              <a:schemeClr val="bg1"/>
            </a:solidFill>
          </a:endParaRPr>
        </a:p>
      </dgm:t>
    </dgm:pt>
    <dgm:pt modelId="{A7D2FC57-79A1-42E7-B87A-638D36005F5B}" type="sibTrans" cxnId="{20862EF9-7BE2-428C-A1AC-76D5A8288A9E}">
      <dgm:prSet/>
      <dgm:spPr/>
      <dgm:t>
        <a:bodyPr/>
        <a:lstStyle/>
        <a:p>
          <a:endParaRPr lang="es-PR">
            <a:solidFill>
              <a:schemeClr val="bg1"/>
            </a:solidFill>
          </a:endParaRPr>
        </a:p>
      </dgm:t>
    </dgm:pt>
    <dgm:pt modelId="{FE030FC4-EC1E-47F4-A69D-D01450F4DEDE}">
      <dgm:prSet/>
      <dgm:spPr/>
      <dgm:t>
        <a:bodyPr/>
        <a:lstStyle/>
        <a:p>
          <a:pPr rtl="0"/>
          <a:r>
            <a:rPr lang="en-US" b="1" i="0" dirty="0">
              <a:solidFill>
                <a:schemeClr val="bg1"/>
              </a:solidFill>
              <a:highlight>
                <a:srgbClr val="FFFF00"/>
              </a:highlight>
            </a:rPr>
            <a:t>Changed requirements of the job </a:t>
          </a:r>
          <a:r>
            <a:rPr lang="en-US" b="0" i="0" dirty="0">
              <a:solidFill>
                <a:schemeClr val="bg1"/>
              </a:solidFill>
            </a:rPr>
            <a:t>is an employee’s incapability of doing the job after the nature of the job has changed.</a:t>
          </a:r>
          <a:endParaRPr lang="es-PR" dirty="0">
            <a:solidFill>
              <a:schemeClr val="bg1"/>
            </a:solidFill>
          </a:endParaRPr>
        </a:p>
      </dgm:t>
    </dgm:pt>
    <dgm:pt modelId="{BFC8A4CF-D4D0-48EC-BCB3-91FA90EE5BAD}" type="parTrans" cxnId="{8F8CA1CA-4C2B-4D20-B76B-F6487AB1F7E6}">
      <dgm:prSet/>
      <dgm:spPr/>
      <dgm:t>
        <a:bodyPr/>
        <a:lstStyle/>
        <a:p>
          <a:endParaRPr lang="es-PR">
            <a:solidFill>
              <a:schemeClr val="bg1"/>
            </a:solidFill>
          </a:endParaRPr>
        </a:p>
      </dgm:t>
    </dgm:pt>
    <dgm:pt modelId="{37D3BFE8-0FD9-44A2-A34E-668A203B7BB4}" type="sibTrans" cxnId="{8F8CA1CA-4C2B-4D20-B76B-F6487AB1F7E6}">
      <dgm:prSet/>
      <dgm:spPr/>
      <dgm:t>
        <a:bodyPr/>
        <a:lstStyle/>
        <a:p>
          <a:endParaRPr lang="es-PR">
            <a:solidFill>
              <a:schemeClr val="bg1"/>
            </a:solidFill>
          </a:endParaRPr>
        </a:p>
      </dgm:t>
    </dgm:pt>
    <dgm:pt modelId="{3941034C-7DFC-4528-A2B2-BF6E055F59E6}">
      <dgm:prSet/>
      <dgm:spPr/>
      <dgm:t>
        <a:bodyPr/>
        <a:lstStyle/>
        <a:p>
          <a:pPr rtl="0"/>
          <a:r>
            <a:rPr lang="en-US" b="1" i="0" dirty="0">
              <a:solidFill>
                <a:schemeClr val="bg1"/>
              </a:solidFill>
              <a:highlight>
                <a:srgbClr val="FFFF00"/>
              </a:highlight>
            </a:rPr>
            <a:t>Insubordination</a:t>
          </a:r>
          <a:r>
            <a:rPr lang="en-US" b="0" i="0" dirty="0">
              <a:solidFill>
                <a:schemeClr val="bg1"/>
              </a:solidFill>
            </a:rPr>
            <a:t> is a form of misconduct and can be an employee’s unwillingness to take orders or disrespectfulness of the manager. </a:t>
          </a:r>
          <a:endParaRPr lang="es-PR" dirty="0">
            <a:solidFill>
              <a:schemeClr val="bg1"/>
            </a:solidFill>
          </a:endParaRPr>
        </a:p>
      </dgm:t>
    </dgm:pt>
    <dgm:pt modelId="{6D02D982-2155-4059-9A49-F8F67246AC77}" type="parTrans" cxnId="{5257C07F-59AD-477C-83A2-8843507634A9}">
      <dgm:prSet/>
      <dgm:spPr/>
      <dgm:t>
        <a:bodyPr/>
        <a:lstStyle/>
        <a:p>
          <a:endParaRPr lang="es-PR">
            <a:solidFill>
              <a:schemeClr val="bg1"/>
            </a:solidFill>
          </a:endParaRPr>
        </a:p>
      </dgm:t>
    </dgm:pt>
    <dgm:pt modelId="{35BB4911-1853-4DE3-BFF7-C05E32E51A20}" type="sibTrans" cxnId="{5257C07F-59AD-477C-83A2-8843507634A9}">
      <dgm:prSet/>
      <dgm:spPr/>
      <dgm:t>
        <a:bodyPr/>
        <a:lstStyle/>
        <a:p>
          <a:endParaRPr lang="es-PR">
            <a:solidFill>
              <a:schemeClr val="bg1"/>
            </a:solidFill>
          </a:endParaRPr>
        </a:p>
      </dgm:t>
    </dgm:pt>
    <dgm:pt modelId="{2C0FB71C-6407-4C93-A714-499F36B743A4}" type="pres">
      <dgm:prSet presAssocID="{122EC913-BC14-48FA-8653-15A1073CE263}" presName="outerComposite" presStyleCnt="0">
        <dgm:presLayoutVars>
          <dgm:chMax val="5"/>
          <dgm:dir/>
          <dgm:resizeHandles val="exact"/>
        </dgm:presLayoutVars>
      </dgm:prSet>
      <dgm:spPr/>
    </dgm:pt>
    <dgm:pt modelId="{2B310B4C-68AB-4C1B-82D2-C973FB35423F}" type="pres">
      <dgm:prSet presAssocID="{122EC913-BC14-48FA-8653-15A1073CE263}" presName="dummyMaxCanvas" presStyleCnt="0">
        <dgm:presLayoutVars/>
      </dgm:prSet>
      <dgm:spPr/>
    </dgm:pt>
    <dgm:pt modelId="{C8879F27-5DA6-47DC-B8AB-B98B0EB42A5C}" type="pres">
      <dgm:prSet presAssocID="{122EC913-BC14-48FA-8653-15A1073CE263}" presName="FiveNodes_1" presStyleLbl="node1" presStyleIdx="0" presStyleCnt="5">
        <dgm:presLayoutVars>
          <dgm:bulletEnabled val="1"/>
        </dgm:presLayoutVars>
      </dgm:prSet>
      <dgm:spPr/>
    </dgm:pt>
    <dgm:pt modelId="{4D43F726-7CCC-41E6-BA86-E27A558A6269}" type="pres">
      <dgm:prSet presAssocID="{122EC913-BC14-48FA-8653-15A1073CE263}" presName="FiveNodes_2" presStyleLbl="node1" presStyleIdx="1" presStyleCnt="5">
        <dgm:presLayoutVars>
          <dgm:bulletEnabled val="1"/>
        </dgm:presLayoutVars>
      </dgm:prSet>
      <dgm:spPr/>
    </dgm:pt>
    <dgm:pt modelId="{E7E8F89C-B64A-40B4-AA10-82ABA248A3B2}" type="pres">
      <dgm:prSet presAssocID="{122EC913-BC14-48FA-8653-15A1073CE263}" presName="FiveNodes_3" presStyleLbl="node1" presStyleIdx="2" presStyleCnt="5">
        <dgm:presLayoutVars>
          <dgm:bulletEnabled val="1"/>
        </dgm:presLayoutVars>
      </dgm:prSet>
      <dgm:spPr/>
    </dgm:pt>
    <dgm:pt modelId="{FBDE59D4-4FF1-4347-94C8-E88BB4AF636F}" type="pres">
      <dgm:prSet presAssocID="{122EC913-BC14-48FA-8653-15A1073CE263}" presName="FiveNodes_4" presStyleLbl="node1" presStyleIdx="3" presStyleCnt="5">
        <dgm:presLayoutVars>
          <dgm:bulletEnabled val="1"/>
        </dgm:presLayoutVars>
      </dgm:prSet>
      <dgm:spPr/>
    </dgm:pt>
    <dgm:pt modelId="{D284EBA7-5F1A-42FC-BADA-ED9F844A85B3}" type="pres">
      <dgm:prSet presAssocID="{122EC913-BC14-48FA-8653-15A1073CE263}" presName="FiveNodes_5" presStyleLbl="node1" presStyleIdx="4" presStyleCnt="5">
        <dgm:presLayoutVars>
          <dgm:bulletEnabled val="1"/>
        </dgm:presLayoutVars>
      </dgm:prSet>
      <dgm:spPr/>
    </dgm:pt>
    <dgm:pt modelId="{48046938-26B9-4849-A4F4-6B3FC1950240}" type="pres">
      <dgm:prSet presAssocID="{122EC913-BC14-48FA-8653-15A1073CE263}" presName="FiveConn_1-2" presStyleLbl="fgAccFollowNode1" presStyleIdx="0" presStyleCnt="4">
        <dgm:presLayoutVars>
          <dgm:bulletEnabled val="1"/>
        </dgm:presLayoutVars>
      </dgm:prSet>
      <dgm:spPr/>
    </dgm:pt>
    <dgm:pt modelId="{386098D3-AEF7-42C5-8353-A4B6BF88E476}" type="pres">
      <dgm:prSet presAssocID="{122EC913-BC14-48FA-8653-15A1073CE263}" presName="FiveConn_2-3" presStyleLbl="fgAccFollowNode1" presStyleIdx="1" presStyleCnt="4">
        <dgm:presLayoutVars>
          <dgm:bulletEnabled val="1"/>
        </dgm:presLayoutVars>
      </dgm:prSet>
      <dgm:spPr/>
    </dgm:pt>
    <dgm:pt modelId="{7FE65C1F-5490-4C2F-9B5F-A458237D385D}" type="pres">
      <dgm:prSet presAssocID="{122EC913-BC14-48FA-8653-15A1073CE263}" presName="FiveConn_3-4" presStyleLbl="fgAccFollowNode1" presStyleIdx="2" presStyleCnt="4">
        <dgm:presLayoutVars>
          <dgm:bulletEnabled val="1"/>
        </dgm:presLayoutVars>
      </dgm:prSet>
      <dgm:spPr/>
    </dgm:pt>
    <dgm:pt modelId="{85989786-FFF5-4D8D-99A6-4571459A9961}" type="pres">
      <dgm:prSet presAssocID="{122EC913-BC14-48FA-8653-15A1073CE263}" presName="FiveConn_4-5" presStyleLbl="fgAccFollowNode1" presStyleIdx="3" presStyleCnt="4">
        <dgm:presLayoutVars>
          <dgm:bulletEnabled val="1"/>
        </dgm:presLayoutVars>
      </dgm:prSet>
      <dgm:spPr/>
    </dgm:pt>
    <dgm:pt modelId="{03C346FB-4BD0-4058-8397-A53F43B55D7C}" type="pres">
      <dgm:prSet presAssocID="{122EC913-BC14-48FA-8653-15A1073CE263}" presName="FiveNodes_1_text" presStyleLbl="node1" presStyleIdx="4" presStyleCnt="5">
        <dgm:presLayoutVars>
          <dgm:bulletEnabled val="1"/>
        </dgm:presLayoutVars>
      </dgm:prSet>
      <dgm:spPr/>
    </dgm:pt>
    <dgm:pt modelId="{3A8E424F-8D9F-44D0-B220-6019C528FBA9}" type="pres">
      <dgm:prSet presAssocID="{122EC913-BC14-48FA-8653-15A1073CE263}" presName="FiveNodes_2_text" presStyleLbl="node1" presStyleIdx="4" presStyleCnt="5">
        <dgm:presLayoutVars>
          <dgm:bulletEnabled val="1"/>
        </dgm:presLayoutVars>
      </dgm:prSet>
      <dgm:spPr/>
    </dgm:pt>
    <dgm:pt modelId="{68094D08-BCDB-45A9-B5E7-2FD6C3A10596}" type="pres">
      <dgm:prSet presAssocID="{122EC913-BC14-48FA-8653-15A1073CE263}" presName="FiveNodes_3_text" presStyleLbl="node1" presStyleIdx="4" presStyleCnt="5">
        <dgm:presLayoutVars>
          <dgm:bulletEnabled val="1"/>
        </dgm:presLayoutVars>
      </dgm:prSet>
      <dgm:spPr/>
    </dgm:pt>
    <dgm:pt modelId="{94FB425C-5842-45D6-A394-11833C18F1E4}" type="pres">
      <dgm:prSet presAssocID="{122EC913-BC14-48FA-8653-15A1073CE263}" presName="FiveNodes_4_text" presStyleLbl="node1" presStyleIdx="4" presStyleCnt="5">
        <dgm:presLayoutVars>
          <dgm:bulletEnabled val="1"/>
        </dgm:presLayoutVars>
      </dgm:prSet>
      <dgm:spPr/>
    </dgm:pt>
    <dgm:pt modelId="{CE6B71F3-D228-4E50-A5B7-2B98A1CC0188}" type="pres">
      <dgm:prSet presAssocID="{122EC913-BC14-48FA-8653-15A1073CE263}" presName="FiveNodes_5_text" presStyleLbl="node1" presStyleIdx="4" presStyleCnt="5">
        <dgm:presLayoutVars>
          <dgm:bulletEnabled val="1"/>
        </dgm:presLayoutVars>
      </dgm:prSet>
      <dgm:spPr/>
    </dgm:pt>
  </dgm:ptLst>
  <dgm:cxnLst>
    <dgm:cxn modelId="{1C622C0C-32CD-40B9-A271-F7774A1D7AF9}" type="presOf" srcId="{2E8C1705-1359-47A7-90DD-D297863E0461}" destId="{386098D3-AEF7-42C5-8353-A4B6BF88E476}" srcOrd="0" destOrd="0" presId="urn:microsoft.com/office/officeart/2005/8/layout/vProcess5"/>
    <dgm:cxn modelId="{1D8FFB25-BAA0-46AA-B244-966E1817BE92}" srcId="{122EC913-BC14-48FA-8653-15A1073CE263}" destId="{603077CA-198C-4957-B97B-D0D95E64508C}" srcOrd="0" destOrd="0" parTransId="{680990BA-1893-4AA3-A58C-B437BC8B5502}" sibTransId="{C36211B1-DA4E-472D-A28A-2822217B785D}"/>
    <dgm:cxn modelId="{4C58F22C-8650-4720-8DC4-FC3B6CF458F8}" type="presOf" srcId="{0179D908-703E-4F00-846E-3A07266815A6}" destId="{4D43F726-7CCC-41E6-BA86-E27A558A6269}" srcOrd="0" destOrd="0" presId="urn:microsoft.com/office/officeart/2005/8/layout/vProcess5"/>
    <dgm:cxn modelId="{F949E838-14C7-4680-B988-C2B5006CAC39}" type="presOf" srcId="{1ADAA06F-44F0-403B-AA8C-DDB1388AD177}" destId="{E7E8F89C-B64A-40B4-AA10-82ABA248A3B2}" srcOrd="0" destOrd="0" presId="urn:microsoft.com/office/officeart/2005/8/layout/vProcess5"/>
    <dgm:cxn modelId="{D204E73C-E907-425D-A58D-DCDA84C4F8E8}" type="presOf" srcId="{1ADAA06F-44F0-403B-AA8C-DDB1388AD177}" destId="{68094D08-BCDB-45A9-B5E7-2FD6C3A10596}" srcOrd="1" destOrd="0" presId="urn:microsoft.com/office/officeart/2005/8/layout/vProcess5"/>
    <dgm:cxn modelId="{6ABB585C-BDF3-467F-9B42-BD02848231EC}" type="presOf" srcId="{603077CA-198C-4957-B97B-D0D95E64508C}" destId="{03C346FB-4BD0-4058-8397-A53F43B55D7C}" srcOrd="1" destOrd="0" presId="urn:microsoft.com/office/officeart/2005/8/layout/vProcess5"/>
    <dgm:cxn modelId="{D44CFB42-EB73-488C-8865-927646530C17}" type="presOf" srcId="{FE030FC4-EC1E-47F4-A69D-D01450F4DEDE}" destId="{94FB425C-5842-45D6-A394-11833C18F1E4}" srcOrd="1" destOrd="0" presId="urn:microsoft.com/office/officeart/2005/8/layout/vProcess5"/>
    <dgm:cxn modelId="{F86B5967-0603-48DE-9A67-8256716F83D4}" type="presOf" srcId="{3941034C-7DFC-4528-A2B2-BF6E055F59E6}" destId="{CE6B71F3-D228-4E50-A5B7-2B98A1CC0188}" srcOrd="1" destOrd="0" presId="urn:microsoft.com/office/officeart/2005/8/layout/vProcess5"/>
    <dgm:cxn modelId="{F7FD3149-B403-4F8E-8E53-5558E950E0A7}" srcId="{122EC913-BC14-48FA-8653-15A1073CE263}" destId="{0179D908-703E-4F00-846E-3A07266815A6}" srcOrd="1" destOrd="0" parTransId="{6BF421B2-9206-4998-AC78-94CE1A7EA6CB}" sibTransId="{2E8C1705-1359-47A7-90DD-D297863E0461}"/>
    <dgm:cxn modelId="{C3184C6B-0649-4142-932D-6AD9051CEDAB}" type="presOf" srcId="{FE030FC4-EC1E-47F4-A69D-D01450F4DEDE}" destId="{FBDE59D4-4FF1-4347-94C8-E88BB4AF636F}" srcOrd="0" destOrd="0" presId="urn:microsoft.com/office/officeart/2005/8/layout/vProcess5"/>
    <dgm:cxn modelId="{28B7B56F-F8A8-4343-A18C-6E1A7650BE2C}" type="presOf" srcId="{0179D908-703E-4F00-846E-3A07266815A6}" destId="{3A8E424F-8D9F-44D0-B220-6019C528FBA9}" srcOrd="1" destOrd="0" presId="urn:microsoft.com/office/officeart/2005/8/layout/vProcess5"/>
    <dgm:cxn modelId="{5257C07F-59AD-477C-83A2-8843507634A9}" srcId="{122EC913-BC14-48FA-8653-15A1073CE263}" destId="{3941034C-7DFC-4528-A2B2-BF6E055F59E6}" srcOrd="4" destOrd="0" parTransId="{6D02D982-2155-4059-9A49-F8F67246AC77}" sibTransId="{35BB4911-1853-4DE3-BFF7-C05E32E51A20}"/>
    <dgm:cxn modelId="{05DA3096-EDA4-457C-AE8A-7B50B876775E}" type="presOf" srcId="{603077CA-198C-4957-B97B-D0D95E64508C}" destId="{C8879F27-5DA6-47DC-B8AB-B98B0EB42A5C}" srcOrd="0" destOrd="0" presId="urn:microsoft.com/office/officeart/2005/8/layout/vProcess5"/>
    <dgm:cxn modelId="{B7467B9E-79D4-4C76-850B-E0D83DF6D561}" type="presOf" srcId="{122EC913-BC14-48FA-8653-15A1073CE263}" destId="{2C0FB71C-6407-4C93-A714-499F36B743A4}" srcOrd="0" destOrd="0" presId="urn:microsoft.com/office/officeart/2005/8/layout/vProcess5"/>
    <dgm:cxn modelId="{4E36E29F-3B0A-4435-8C9F-DC2284F1C39E}" type="presOf" srcId="{C36211B1-DA4E-472D-A28A-2822217B785D}" destId="{48046938-26B9-4849-A4F4-6B3FC1950240}" srcOrd="0" destOrd="0" presId="urn:microsoft.com/office/officeart/2005/8/layout/vProcess5"/>
    <dgm:cxn modelId="{F91546A2-1F39-48F6-92EB-7093597FB732}" type="presOf" srcId="{37D3BFE8-0FD9-44A2-A34E-668A203B7BB4}" destId="{85989786-FFF5-4D8D-99A6-4571459A9961}" srcOrd="0" destOrd="0" presId="urn:microsoft.com/office/officeart/2005/8/layout/vProcess5"/>
    <dgm:cxn modelId="{91CED0BE-DA8B-44CD-A1F1-FE839BF39542}" type="presOf" srcId="{3941034C-7DFC-4528-A2B2-BF6E055F59E6}" destId="{D284EBA7-5F1A-42FC-BADA-ED9F844A85B3}" srcOrd="0" destOrd="0" presId="urn:microsoft.com/office/officeart/2005/8/layout/vProcess5"/>
    <dgm:cxn modelId="{8F8CA1CA-4C2B-4D20-B76B-F6487AB1F7E6}" srcId="{122EC913-BC14-48FA-8653-15A1073CE263}" destId="{FE030FC4-EC1E-47F4-A69D-D01450F4DEDE}" srcOrd="3" destOrd="0" parTransId="{BFC8A4CF-D4D0-48EC-BCB3-91FA90EE5BAD}" sibTransId="{37D3BFE8-0FD9-44A2-A34E-668A203B7BB4}"/>
    <dgm:cxn modelId="{C633A3F1-5852-4519-813D-9BE5588579D9}" type="presOf" srcId="{A7D2FC57-79A1-42E7-B87A-638D36005F5B}" destId="{7FE65C1F-5490-4C2F-9B5F-A458237D385D}" srcOrd="0" destOrd="0" presId="urn:microsoft.com/office/officeart/2005/8/layout/vProcess5"/>
    <dgm:cxn modelId="{20862EF9-7BE2-428C-A1AC-76D5A8288A9E}" srcId="{122EC913-BC14-48FA-8653-15A1073CE263}" destId="{1ADAA06F-44F0-403B-AA8C-DDB1388AD177}" srcOrd="2" destOrd="0" parTransId="{61504551-B2BB-49FC-BCAA-BB650924B245}" sibTransId="{A7D2FC57-79A1-42E7-B87A-638D36005F5B}"/>
    <dgm:cxn modelId="{C0DEF7C6-8507-4761-9921-00E2CCAAEC05}" type="presParOf" srcId="{2C0FB71C-6407-4C93-A714-499F36B743A4}" destId="{2B310B4C-68AB-4C1B-82D2-C973FB35423F}" srcOrd="0" destOrd="0" presId="urn:microsoft.com/office/officeart/2005/8/layout/vProcess5"/>
    <dgm:cxn modelId="{F0ED46D2-0F2B-473F-AC59-A3F64ECD6344}" type="presParOf" srcId="{2C0FB71C-6407-4C93-A714-499F36B743A4}" destId="{C8879F27-5DA6-47DC-B8AB-B98B0EB42A5C}" srcOrd="1" destOrd="0" presId="urn:microsoft.com/office/officeart/2005/8/layout/vProcess5"/>
    <dgm:cxn modelId="{9EF17C2E-416D-4871-8F7F-1F8178623B3E}" type="presParOf" srcId="{2C0FB71C-6407-4C93-A714-499F36B743A4}" destId="{4D43F726-7CCC-41E6-BA86-E27A558A6269}" srcOrd="2" destOrd="0" presId="urn:microsoft.com/office/officeart/2005/8/layout/vProcess5"/>
    <dgm:cxn modelId="{B43CC73D-94D1-4128-922F-AAA7FEF29C4A}" type="presParOf" srcId="{2C0FB71C-6407-4C93-A714-499F36B743A4}" destId="{E7E8F89C-B64A-40B4-AA10-82ABA248A3B2}" srcOrd="3" destOrd="0" presId="urn:microsoft.com/office/officeart/2005/8/layout/vProcess5"/>
    <dgm:cxn modelId="{FEE3BDB7-19FC-4577-9590-A2B37B786D78}" type="presParOf" srcId="{2C0FB71C-6407-4C93-A714-499F36B743A4}" destId="{FBDE59D4-4FF1-4347-94C8-E88BB4AF636F}" srcOrd="4" destOrd="0" presId="urn:microsoft.com/office/officeart/2005/8/layout/vProcess5"/>
    <dgm:cxn modelId="{4BDF8F02-7FBE-41CF-8AE2-07FF32266CFF}" type="presParOf" srcId="{2C0FB71C-6407-4C93-A714-499F36B743A4}" destId="{D284EBA7-5F1A-42FC-BADA-ED9F844A85B3}" srcOrd="5" destOrd="0" presId="urn:microsoft.com/office/officeart/2005/8/layout/vProcess5"/>
    <dgm:cxn modelId="{D0C2D6DF-8C8E-4FED-A1FC-AF881989A773}" type="presParOf" srcId="{2C0FB71C-6407-4C93-A714-499F36B743A4}" destId="{48046938-26B9-4849-A4F4-6B3FC1950240}" srcOrd="6" destOrd="0" presId="urn:microsoft.com/office/officeart/2005/8/layout/vProcess5"/>
    <dgm:cxn modelId="{A22C40E9-8082-4932-B390-AA86E8A874C6}" type="presParOf" srcId="{2C0FB71C-6407-4C93-A714-499F36B743A4}" destId="{386098D3-AEF7-42C5-8353-A4B6BF88E476}" srcOrd="7" destOrd="0" presId="urn:microsoft.com/office/officeart/2005/8/layout/vProcess5"/>
    <dgm:cxn modelId="{C3C67AD1-97C0-4497-A380-7EDB7C1A1E09}" type="presParOf" srcId="{2C0FB71C-6407-4C93-A714-499F36B743A4}" destId="{7FE65C1F-5490-4C2F-9B5F-A458237D385D}" srcOrd="8" destOrd="0" presId="urn:microsoft.com/office/officeart/2005/8/layout/vProcess5"/>
    <dgm:cxn modelId="{6D93B430-3AF6-4635-8F15-B45EE20A4364}" type="presParOf" srcId="{2C0FB71C-6407-4C93-A714-499F36B743A4}" destId="{85989786-FFF5-4D8D-99A6-4571459A9961}" srcOrd="9" destOrd="0" presId="urn:microsoft.com/office/officeart/2005/8/layout/vProcess5"/>
    <dgm:cxn modelId="{55FA8BA6-A680-429E-8A9E-1A0056BDE1A4}" type="presParOf" srcId="{2C0FB71C-6407-4C93-A714-499F36B743A4}" destId="{03C346FB-4BD0-4058-8397-A53F43B55D7C}" srcOrd="10" destOrd="0" presId="urn:microsoft.com/office/officeart/2005/8/layout/vProcess5"/>
    <dgm:cxn modelId="{1A1CEF2D-02DC-409F-96C7-C24CAEF282C7}" type="presParOf" srcId="{2C0FB71C-6407-4C93-A714-499F36B743A4}" destId="{3A8E424F-8D9F-44D0-B220-6019C528FBA9}" srcOrd="11" destOrd="0" presId="urn:microsoft.com/office/officeart/2005/8/layout/vProcess5"/>
    <dgm:cxn modelId="{0EDA16AD-12A3-4559-8BC4-547F6F2B392C}" type="presParOf" srcId="{2C0FB71C-6407-4C93-A714-499F36B743A4}" destId="{68094D08-BCDB-45A9-B5E7-2FD6C3A10596}" srcOrd="12" destOrd="0" presId="urn:microsoft.com/office/officeart/2005/8/layout/vProcess5"/>
    <dgm:cxn modelId="{7DEB08E2-109E-4BB6-94B9-08D684D97C6C}" type="presParOf" srcId="{2C0FB71C-6407-4C93-A714-499F36B743A4}" destId="{94FB425C-5842-45D6-A394-11833C18F1E4}" srcOrd="13" destOrd="0" presId="urn:microsoft.com/office/officeart/2005/8/layout/vProcess5"/>
    <dgm:cxn modelId="{0ACD1523-4D74-4FED-BBAE-7F6D9CABF180}" type="presParOf" srcId="{2C0FB71C-6407-4C93-A714-499F36B743A4}" destId="{CE6B71F3-D228-4E50-A5B7-2B98A1CC018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6DD66-F767-4E87-BFFA-7C8A85E5C46B}">
      <dsp:nvSpPr>
        <dsp:cNvPr id="0" name=""/>
        <dsp:cNvSpPr/>
      </dsp:nvSpPr>
      <dsp:spPr>
        <a:xfrm>
          <a:off x="966077" y="-31172"/>
          <a:ext cx="5306845" cy="5306845"/>
        </a:xfrm>
        <a:prstGeom prst="circularArrow">
          <a:avLst>
            <a:gd name="adj1" fmla="val 5544"/>
            <a:gd name="adj2" fmla="val 330680"/>
            <a:gd name="adj3" fmla="val 13785931"/>
            <a:gd name="adj4" fmla="val 1737987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FAE46-B136-4148-885F-74B04D472E66}">
      <dsp:nvSpPr>
        <dsp:cNvPr id="0" name=""/>
        <dsp:cNvSpPr/>
      </dsp:nvSpPr>
      <dsp:spPr>
        <a:xfrm>
          <a:off x="2382366" y="1488"/>
          <a:ext cx="2474267" cy="123713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noProof="0" dirty="0">
              <a:solidFill>
                <a:schemeClr val="bg1"/>
              </a:solidFill>
            </a:rPr>
            <a:t>Formulation of goals and objectives</a:t>
          </a:r>
          <a:endParaRPr lang="en-US" sz="1700" kern="1200" noProof="0" dirty="0">
            <a:solidFill>
              <a:schemeClr val="bg1"/>
            </a:solidFill>
          </a:endParaRPr>
        </a:p>
      </dsp:txBody>
      <dsp:txXfrm>
        <a:off x="2442758" y="61880"/>
        <a:ext cx="2353483" cy="1116349"/>
      </dsp:txXfrm>
    </dsp:sp>
    <dsp:sp modelId="{39DD71B0-17AA-49E2-BEC0-CAEA5A55B4CA}">
      <dsp:nvSpPr>
        <dsp:cNvPr id="0" name=""/>
        <dsp:cNvSpPr/>
      </dsp:nvSpPr>
      <dsp:spPr>
        <a:xfrm>
          <a:off x="4534652" y="1565215"/>
          <a:ext cx="2474267" cy="123713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R" sz="1700" b="0" i="0" kern="1200">
              <a:solidFill>
                <a:schemeClr val="bg1"/>
              </a:solidFill>
            </a:rPr>
            <a:t>Achievement of goals and objectives</a:t>
          </a:r>
          <a:endParaRPr lang="en-US" sz="1700" kern="1200">
            <a:solidFill>
              <a:schemeClr val="bg1"/>
            </a:solidFill>
          </a:endParaRPr>
        </a:p>
      </dsp:txBody>
      <dsp:txXfrm>
        <a:off x="4595044" y="1625607"/>
        <a:ext cx="2353483" cy="1116349"/>
      </dsp:txXfrm>
    </dsp:sp>
    <dsp:sp modelId="{0D35BF3B-877A-4412-9E5E-CB38CB3E1919}">
      <dsp:nvSpPr>
        <dsp:cNvPr id="0" name=""/>
        <dsp:cNvSpPr/>
      </dsp:nvSpPr>
      <dsp:spPr>
        <a:xfrm>
          <a:off x="3712551" y="4095379"/>
          <a:ext cx="2474267" cy="123713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bg1"/>
              </a:solidFill>
            </a:rPr>
            <a:t>Establishment of procedures / policies / norms or rules</a:t>
          </a:r>
          <a:endParaRPr lang="en-US" sz="1700" kern="1200">
            <a:solidFill>
              <a:schemeClr val="bg1"/>
            </a:solidFill>
          </a:endParaRPr>
        </a:p>
      </dsp:txBody>
      <dsp:txXfrm>
        <a:off x="3772943" y="4155771"/>
        <a:ext cx="2353483" cy="1116349"/>
      </dsp:txXfrm>
    </dsp:sp>
    <dsp:sp modelId="{3DCE1F9C-0620-46DC-9490-95C121C03A57}">
      <dsp:nvSpPr>
        <dsp:cNvPr id="0" name=""/>
        <dsp:cNvSpPr/>
      </dsp:nvSpPr>
      <dsp:spPr>
        <a:xfrm>
          <a:off x="1052180" y="4095379"/>
          <a:ext cx="2474267" cy="123713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bg1"/>
              </a:solidFill>
            </a:rPr>
            <a:t>Use some tests</a:t>
          </a:r>
          <a:endParaRPr lang="en-US" sz="1700" kern="1200">
            <a:solidFill>
              <a:schemeClr val="bg1"/>
            </a:solidFill>
          </a:endParaRPr>
        </a:p>
      </dsp:txBody>
      <dsp:txXfrm>
        <a:off x="1112572" y="4155771"/>
        <a:ext cx="2353483" cy="1116349"/>
      </dsp:txXfrm>
    </dsp:sp>
    <dsp:sp modelId="{23B63029-6918-418F-8FD2-27E5245C0913}">
      <dsp:nvSpPr>
        <dsp:cNvPr id="0" name=""/>
        <dsp:cNvSpPr/>
      </dsp:nvSpPr>
      <dsp:spPr>
        <a:xfrm>
          <a:off x="230080" y="1565215"/>
          <a:ext cx="2474267" cy="1237133"/>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bg1"/>
              </a:solidFill>
            </a:rPr>
            <a:t>Evaluation of the career management plan</a:t>
          </a:r>
          <a:endParaRPr lang="en-US" sz="1700" kern="1200">
            <a:solidFill>
              <a:schemeClr val="bg1"/>
            </a:solidFill>
          </a:endParaRPr>
        </a:p>
      </dsp:txBody>
      <dsp:txXfrm>
        <a:off x="290472" y="1625607"/>
        <a:ext cx="2353483" cy="111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4F9E-75B3-4CF0-9C86-F31154F54CD4}">
      <dsp:nvSpPr>
        <dsp:cNvPr id="0" name=""/>
        <dsp:cNvSpPr/>
      </dsp:nvSpPr>
      <dsp:spPr>
        <a:xfrm rot="19200000">
          <a:off x="69" y="1764191"/>
          <a:ext cx="3364024" cy="2186615"/>
        </a:xfrm>
        <a:prstGeom prst="round2SameRect">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17780" rIns="53340" bIns="17780" numCol="1" spcCol="1270" anchor="ctr" anchorCtr="0">
          <a:noAutofit/>
        </a:bodyPr>
        <a:lstStyle/>
        <a:p>
          <a:pPr marL="0" lvl="0" indent="0" algn="ctr" defTabSz="622300" rtl="0">
            <a:lnSpc>
              <a:spcPct val="90000"/>
            </a:lnSpc>
            <a:spcBef>
              <a:spcPct val="0"/>
            </a:spcBef>
            <a:spcAft>
              <a:spcPct val="35000"/>
            </a:spcAft>
            <a:buNone/>
          </a:pPr>
          <a:r>
            <a:rPr lang="en-US" sz="1400" b="0" i="0" kern="1200"/>
            <a:t>The </a:t>
          </a:r>
          <a:r>
            <a:rPr lang="en-US" sz="1400" b="1" i="0" kern="1200"/>
            <a:t>employee’s</a:t>
          </a:r>
          <a:r>
            <a:rPr lang="en-US" sz="1400" b="0" i="0" kern="1200"/>
            <a:t> is responsible for his/her own career; assess his/her own interests, skills, and values; seek out career information resources; and take those steps to ensure a happy and fulfill his/her career.</a:t>
          </a:r>
          <a:endParaRPr lang="es-PR" sz="1400" kern="1200"/>
        </a:p>
      </dsp:txBody>
      <dsp:txXfrm>
        <a:off x="141117" y="1858447"/>
        <a:ext cx="3150540" cy="2079873"/>
      </dsp:txXfrm>
    </dsp:sp>
    <dsp:sp modelId="{71497CFA-E4C5-4E09-9083-317A0A9BCD10}">
      <dsp:nvSpPr>
        <dsp:cNvPr id="0" name=""/>
        <dsp:cNvSpPr/>
      </dsp:nvSpPr>
      <dsp:spPr>
        <a:xfrm rot="2400000">
          <a:off x="4108273" y="1764191"/>
          <a:ext cx="3364024" cy="2186615"/>
        </a:xfrm>
        <a:prstGeom prst="round2SameRect">
          <a:avLst/>
        </a:prstGeom>
        <a:gradFill rotWithShape="0">
          <a:gsLst>
            <a:gs pos="0">
              <a:schemeClr val="accent2">
                <a:hueOff val="26723"/>
                <a:satOff val="-75726"/>
                <a:lumOff val="4706"/>
                <a:alphaOff val="0"/>
                <a:tint val="64000"/>
                <a:lumMod val="118000"/>
              </a:schemeClr>
            </a:gs>
            <a:gs pos="100000">
              <a:schemeClr val="accent2">
                <a:hueOff val="26723"/>
                <a:satOff val="-75726"/>
                <a:lumOff val="4706"/>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17780" rIns="53340" bIns="17780" numCol="1" spcCol="1270" anchor="t" anchorCtr="0">
          <a:noAutofit/>
        </a:bodyPr>
        <a:lstStyle/>
        <a:p>
          <a:pPr marL="0" lvl="0" indent="0" algn="l" defTabSz="622300" rtl="0">
            <a:lnSpc>
              <a:spcPct val="90000"/>
            </a:lnSpc>
            <a:spcBef>
              <a:spcPct val="0"/>
            </a:spcBef>
            <a:spcAft>
              <a:spcPct val="35000"/>
            </a:spcAft>
            <a:buNone/>
          </a:pPr>
          <a:r>
            <a:rPr lang="en-US" sz="1400" b="0" i="0" kern="1200"/>
            <a:t>The </a:t>
          </a:r>
          <a:r>
            <a:rPr lang="en-US" sz="1400" b="1" i="0" kern="1200"/>
            <a:t>employer’s </a:t>
          </a:r>
          <a:r>
            <a:rPr lang="en-US" sz="1400" b="0" i="0" kern="1200"/>
            <a:t>is responsible to recruit and select if the job is a good fit for the employees.</a:t>
          </a:r>
          <a:endParaRPr lang="es-PR" sz="1400" kern="1200"/>
        </a:p>
        <a:p>
          <a:pPr marL="57150" lvl="1" indent="-57150" algn="l" defTabSz="488950" rtl="0">
            <a:lnSpc>
              <a:spcPct val="90000"/>
            </a:lnSpc>
            <a:spcBef>
              <a:spcPct val="0"/>
            </a:spcBef>
            <a:spcAft>
              <a:spcPct val="15000"/>
            </a:spcAft>
            <a:buChar char="•"/>
          </a:pPr>
          <a:r>
            <a:rPr lang="en-US" sz="1100" b="0" i="0" kern="1200"/>
            <a:t>Reality Shock: results of a period that may occur at the initial career entry when the new employee’s high job expectations confront the reality of boring or otherwise unattractive work.</a:t>
          </a:r>
          <a:endParaRPr lang="es-PR" sz="1100" kern="1200"/>
        </a:p>
        <a:p>
          <a:pPr marL="57150" lvl="1" indent="-57150" algn="l" defTabSz="488950" rtl="0">
            <a:lnSpc>
              <a:spcPct val="90000"/>
            </a:lnSpc>
            <a:spcBef>
              <a:spcPct val="0"/>
            </a:spcBef>
            <a:spcAft>
              <a:spcPct val="15000"/>
            </a:spcAft>
            <a:buChar char="•"/>
          </a:pPr>
          <a:r>
            <a:rPr lang="en-US" sz="1100" b="0" i="0" kern="1200"/>
            <a:t>After the employee has been on the job for a while, career-oriented appraisals is important.</a:t>
          </a:r>
          <a:endParaRPr lang="es-PR" sz="1100" kern="1200"/>
        </a:p>
      </dsp:txBody>
      <dsp:txXfrm>
        <a:off x="4180709" y="1858447"/>
        <a:ext cx="3150540" cy="2079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169E4-19F4-4F35-90F3-AB0A0FF9BA81}">
      <dsp:nvSpPr>
        <dsp:cNvPr id="0" name=""/>
        <dsp:cNvSpPr/>
      </dsp:nvSpPr>
      <dsp:spPr>
        <a:xfrm>
          <a:off x="2853690" y="1890452"/>
          <a:ext cx="1531620" cy="153162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i="0" kern="1200">
              <a:solidFill>
                <a:schemeClr val="bg1"/>
              </a:solidFill>
            </a:rPr>
            <a:t>Dealing with Job Withdrawal</a:t>
          </a:r>
          <a:endParaRPr lang="en-US" sz="1800" kern="1200">
            <a:solidFill>
              <a:schemeClr val="bg1"/>
            </a:solidFill>
          </a:endParaRPr>
        </a:p>
      </dsp:txBody>
      <dsp:txXfrm>
        <a:off x="2928458" y="1965220"/>
        <a:ext cx="1382084" cy="1382084"/>
      </dsp:txXfrm>
    </dsp:sp>
    <dsp:sp modelId="{DE14AA53-7BD8-4ABF-A9D7-DC908F840D48}">
      <dsp:nvSpPr>
        <dsp:cNvPr id="0" name=""/>
        <dsp:cNvSpPr/>
      </dsp:nvSpPr>
      <dsp:spPr>
        <a:xfrm rot="16200000">
          <a:off x="3213191" y="1484144"/>
          <a:ext cx="812616" cy="0"/>
        </a:xfrm>
        <a:custGeom>
          <a:avLst/>
          <a:gdLst/>
          <a:ahLst/>
          <a:cxnLst/>
          <a:rect l="0" t="0" r="0" b="0"/>
          <a:pathLst>
            <a:path>
              <a:moveTo>
                <a:pt x="0" y="0"/>
              </a:moveTo>
              <a:lnTo>
                <a:pt x="812616"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96D24-7072-4686-B551-CC1DAC39C551}">
      <dsp:nvSpPr>
        <dsp:cNvPr id="0" name=""/>
        <dsp:cNvSpPr/>
      </dsp:nvSpPr>
      <dsp:spPr>
        <a:xfrm>
          <a:off x="3106407" y="51651"/>
          <a:ext cx="1026185" cy="1026185"/>
        </a:xfrm>
        <a:prstGeom prst="roundRect">
          <a:avLst/>
        </a:prstGeom>
        <a:solidFill>
          <a:schemeClr val="accent4">
            <a:hueOff val="-499154"/>
            <a:satOff val="152"/>
            <a:lumOff val="1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solidFill>
            </a:rPr>
            <a:t>Job enrichment</a:t>
          </a:r>
          <a:endParaRPr lang="en-US" sz="1200" kern="1200" dirty="0">
            <a:solidFill>
              <a:schemeClr val="bg1"/>
            </a:solidFill>
          </a:endParaRPr>
        </a:p>
      </dsp:txBody>
      <dsp:txXfrm>
        <a:off x="3156501" y="101745"/>
        <a:ext cx="925997" cy="925997"/>
      </dsp:txXfrm>
    </dsp:sp>
    <dsp:sp modelId="{74070BAA-A1DA-4DB9-A312-BBC56FB17E88}">
      <dsp:nvSpPr>
        <dsp:cNvPr id="0" name=""/>
        <dsp:cNvSpPr/>
      </dsp:nvSpPr>
      <dsp:spPr>
        <a:xfrm rot="19285714">
          <a:off x="4335595" y="1903474"/>
          <a:ext cx="455740" cy="0"/>
        </a:xfrm>
        <a:custGeom>
          <a:avLst/>
          <a:gdLst/>
          <a:ahLst/>
          <a:cxnLst/>
          <a:rect l="0" t="0" r="0" b="0"/>
          <a:pathLst>
            <a:path>
              <a:moveTo>
                <a:pt x="0" y="0"/>
              </a:moveTo>
              <a:lnTo>
                <a:pt x="455740"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640F6-AD12-402C-988F-0F3985A4B7C9}">
      <dsp:nvSpPr>
        <dsp:cNvPr id="0" name=""/>
        <dsp:cNvSpPr/>
      </dsp:nvSpPr>
      <dsp:spPr>
        <a:xfrm>
          <a:off x="4741622" y="839129"/>
          <a:ext cx="1026185" cy="1026185"/>
        </a:xfrm>
        <a:prstGeom prst="roundRect">
          <a:avLst/>
        </a:prstGeom>
        <a:solidFill>
          <a:schemeClr val="accent4">
            <a:hueOff val="-998307"/>
            <a:satOff val="303"/>
            <a:lumOff val="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rPr>
            <a:t>Supportive supervision</a:t>
          </a:r>
          <a:endParaRPr lang="en-US" sz="1200" kern="1200">
            <a:solidFill>
              <a:schemeClr val="bg1"/>
            </a:solidFill>
          </a:endParaRPr>
        </a:p>
      </dsp:txBody>
      <dsp:txXfrm>
        <a:off x="4791716" y="889223"/>
        <a:ext cx="925997" cy="925997"/>
      </dsp:txXfrm>
    </dsp:sp>
    <dsp:sp modelId="{65135C7B-6F7F-4C1E-B605-3BA8FC166CE6}">
      <dsp:nvSpPr>
        <dsp:cNvPr id="0" name=""/>
        <dsp:cNvSpPr/>
      </dsp:nvSpPr>
      <dsp:spPr>
        <a:xfrm rot="771429">
          <a:off x="4375535" y="2917806"/>
          <a:ext cx="779726" cy="0"/>
        </a:xfrm>
        <a:custGeom>
          <a:avLst/>
          <a:gdLst/>
          <a:ahLst/>
          <a:cxnLst/>
          <a:rect l="0" t="0" r="0" b="0"/>
          <a:pathLst>
            <a:path>
              <a:moveTo>
                <a:pt x="0" y="0"/>
              </a:moveTo>
              <a:lnTo>
                <a:pt x="779726"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F2900-4532-4CDD-8FBD-5159154FBF08}">
      <dsp:nvSpPr>
        <dsp:cNvPr id="0" name=""/>
        <dsp:cNvSpPr/>
      </dsp:nvSpPr>
      <dsp:spPr>
        <a:xfrm>
          <a:off x="5145487" y="2608576"/>
          <a:ext cx="1026185" cy="1026185"/>
        </a:xfrm>
        <a:prstGeom prst="roundRect">
          <a:avLst/>
        </a:prstGeom>
        <a:solidFill>
          <a:schemeClr val="accent4">
            <a:hueOff val="-1497461"/>
            <a:satOff val="455"/>
            <a:lumOff val="3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rPr>
            <a:t>Equitable pay/family-friendly benefits</a:t>
          </a:r>
          <a:endParaRPr lang="en-US" sz="1200" kern="1200">
            <a:solidFill>
              <a:schemeClr val="bg1"/>
            </a:solidFill>
          </a:endParaRPr>
        </a:p>
      </dsp:txBody>
      <dsp:txXfrm>
        <a:off x="5195581" y="2658670"/>
        <a:ext cx="925997" cy="925997"/>
      </dsp:txXfrm>
    </dsp:sp>
    <dsp:sp modelId="{31BE1CE9-4FE1-47AE-BF0A-1FA9EE23FF05}">
      <dsp:nvSpPr>
        <dsp:cNvPr id="0" name=""/>
        <dsp:cNvSpPr/>
      </dsp:nvSpPr>
      <dsp:spPr>
        <a:xfrm rot="3857143">
          <a:off x="3798067" y="3724818"/>
          <a:ext cx="672043" cy="0"/>
        </a:xfrm>
        <a:custGeom>
          <a:avLst/>
          <a:gdLst/>
          <a:ahLst/>
          <a:cxnLst/>
          <a:rect l="0" t="0" r="0" b="0"/>
          <a:pathLst>
            <a:path>
              <a:moveTo>
                <a:pt x="0" y="0"/>
              </a:moveTo>
              <a:lnTo>
                <a:pt x="672043"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934CC-E1FA-41EF-9375-E1510F5867D0}">
      <dsp:nvSpPr>
        <dsp:cNvPr id="0" name=""/>
        <dsp:cNvSpPr/>
      </dsp:nvSpPr>
      <dsp:spPr>
        <a:xfrm>
          <a:off x="4013883" y="4027563"/>
          <a:ext cx="1026185" cy="1026185"/>
        </a:xfrm>
        <a:prstGeom prst="roundRect">
          <a:avLst/>
        </a:prstGeom>
        <a:solidFill>
          <a:schemeClr val="accent4">
            <a:hueOff val="-1996615"/>
            <a:satOff val="607"/>
            <a:lumOff val="4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b="0" i="0" kern="1200">
              <a:solidFill>
                <a:schemeClr val="bg1"/>
              </a:solidFill>
            </a:rPr>
            <a:t>Disciplinary/appeals processes</a:t>
          </a:r>
          <a:endParaRPr lang="en-US" sz="700" kern="1200">
            <a:solidFill>
              <a:schemeClr val="bg1"/>
            </a:solidFill>
          </a:endParaRPr>
        </a:p>
      </dsp:txBody>
      <dsp:txXfrm>
        <a:off x="4063977" y="4077657"/>
        <a:ext cx="925997" cy="925997"/>
      </dsp:txXfrm>
    </dsp:sp>
    <dsp:sp modelId="{2A7BBFF9-C1F4-4740-8C55-5A461A0E3D77}">
      <dsp:nvSpPr>
        <dsp:cNvPr id="0" name=""/>
        <dsp:cNvSpPr/>
      </dsp:nvSpPr>
      <dsp:spPr>
        <a:xfrm rot="6942857">
          <a:off x="2768888" y="3724818"/>
          <a:ext cx="672043" cy="0"/>
        </a:xfrm>
        <a:custGeom>
          <a:avLst/>
          <a:gdLst/>
          <a:ahLst/>
          <a:cxnLst/>
          <a:rect l="0" t="0" r="0" b="0"/>
          <a:pathLst>
            <a:path>
              <a:moveTo>
                <a:pt x="0" y="0"/>
              </a:moveTo>
              <a:lnTo>
                <a:pt x="672043"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68D64-0DB5-4EC1-86ED-0EE39A706500}">
      <dsp:nvSpPr>
        <dsp:cNvPr id="0" name=""/>
        <dsp:cNvSpPr/>
      </dsp:nvSpPr>
      <dsp:spPr>
        <a:xfrm>
          <a:off x="2198931" y="4027563"/>
          <a:ext cx="1026185" cy="1026185"/>
        </a:xfrm>
        <a:prstGeom prst="roundRect">
          <a:avLst/>
        </a:prstGeom>
        <a:solidFill>
          <a:schemeClr val="accent4">
            <a:hueOff val="-2495769"/>
            <a:satOff val="759"/>
            <a:lumOff val="5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0" i="0" kern="1200">
              <a:solidFill>
                <a:schemeClr val="bg1"/>
              </a:solidFill>
            </a:rPr>
            <a:t>Career development opportunities</a:t>
          </a:r>
          <a:endParaRPr lang="en-US" sz="1000" kern="1200">
            <a:solidFill>
              <a:schemeClr val="bg1"/>
            </a:solidFill>
          </a:endParaRPr>
        </a:p>
      </dsp:txBody>
      <dsp:txXfrm>
        <a:off x="2249025" y="4077657"/>
        <a:ext cx="925997" cy="925997"/>
      </dsp:txXfrm>
    </dsp:sp>
    <dsp:sp modelId="{A32B706F-C71E-419A-9CD0-0B5BB3559FE8}">
      <dsp:nvSpPr>
        <dsp:cNvPr id="0" name=""/>
        <dsp:cNvSpPr/>
      </dsp:nvSpPr>
      <dsp:spPr>
        <a:xfrm rot="10028571">
          <a:off x="2083737" y="2917806"/>
          <a:ext cx="779726" cy="0"/>
        </a:xfrm>
        <a:custGeom>
          <a:avLst/>
          <a:gdLst/>
          <a:ahLst/>
          <a:cxnLst/>
          <a:rect l="0" t="0" r="0" b="0"/>
          <a:pathLst>
            <a:path>
              <a:moveTo>
                <a:pt x="0" y="0"/>
              </a:moveTo>
              <a:lnTo>
                <a:pt x="779726"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D2F416-514F-457B-ACE4-F738ECBAA743}">
      <dsp:nvSpPr>
        <dsp:cNvPr id="0" name=""/>
        <dsp:cNvSpPr/>
      </dsp:nvSpPr>
      <dsp:spPr>
        <a:xfrm>
          <a:off x="1067327" y="2608576"/>
          <a:ext cx="1026185" cy="1026185"/>
        </a:xfrm>
        <a:prstGeom prst="roundRect">
          <a:avLst/>
        </a:prstGeom>
        <a:solidFill>
          <a:schemeClr val="accent4">
            <a:hueOff val="-2994922"/>
            <a:satOff val="910"/>
            <a:lumOff val="6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b="0" i="0" kern="1200">
              <a:solidFill>
                <a:schemeClr val="bg1"/>
              </a:solidFill>
            </a:rPr>
            <a:t>Safe and health working conditions</a:t>
          </a:r>
          <a:endParaRPr lang="en-US" sz="1300" kern="1200">
            <a:solidFill>
              <a:schemeClr val="bg1"/>
            </a:solidFill>
          </a:endParaRPr>
        </a:p>
      </dsp:txBody>
      <dsp:txXfrm>
        <a:off x="1117421" y="2658670"/>
        <a:ext cx="925997" cy="925997"/>
      </dsp:txXfrm>
    </dsp:sp>
    <dsp:sp modelId="{E9F0607E-A9DB-4866-9863-251F5DBF678A}">
      <dsp:nvSpPr>
        <dsp:cNvPr id="0" name=""/>
        <dsp:cNvSpPr/>
      </dsp:nvSpPr>
      <dsp:spPr>
        <a:xfrm rot="13114286">
          <a:off x="2447663" y="1903474"/>
          <a:ext cx="455740" cy="0"/>
        </a:xfrm>
        <a:custGeom>
          <a:avLst/>
          <a:gdLst/>
          <a:ahLst/>
          <a:cxnLst/>
          <a:rect l="0" t="0" r="0" b="0"/>
          <a:pathLst>
            <a:path>
              <a:moveTo>
                <a:pt x="0" y="0"/>
              </a:moveTo>
              <a:lnTo>
                <a:pt x="455740"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69692-ED41-4771-BF6F-B0829DA3BF56}">
      <dsp:nvSpPr>
        <dsp:cNvPr id="0" name=""/>
        <dsp:cNvSpPr/>
      </dsp:nvSpPr>
      <dsp:spPr>
        <a:xfrm>
          <a:off x="1471192" y="839129"/>
          <a:ext cx="1026185" cy="1026185"/>
        </a:xfrm>
        <a:prstGeom prst="roundRect">
          <a:avLst/>
        </a:prstGeom>
        <a:solidFill>
          <a:schemeClr val="accent4">
            <a:hueOff val="-3494076"/>
            <a:satOff val="1062"/>
            <a:lumOff val="7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rPr>
            <a:t>High-morale colleagues</a:t>
          </a:r>
          <a:endParaRPr lang="en-US" sz="1200" kern="1200">
            <a:solidFill>
              <a:schemeClr val="bg1"/>
            </a:solidFill>
          </a:endParaRPr>
        </a:p>
      </dsp:txBody>
      <dsp:txXfrm>
        <a:off x="1521286" y="889223"/>
        <a:ext cx="925997" cy="92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BC399-1A28-4D51-8BC0-0E9F589D2120}">
      <dsp:nvSpPr>
        <dsp:cNvPr id="0" name=""/>
        <dsp:cNvSpPr/>
      </dsp:nvSpPr>
      <dsp:spPr>
        <a:xfrm rot="5400000">
          <a:off x="-962783" y="962783"/>
          <a:ext cx="4876800" cy="295123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US" sz="4100" b="1" kern="1200"/>
            <a:t>To mitigate the Gender Gap:</a:t>
          </a:r>
          <a:endParaRPr lang="es-PR" sz="4100" kern="1200"/>
        </a:p>
      </dsp:txBody>
      <dsp:txXfrm rot="-5400000">
        <a:off x="1" y="1475617"/>
        <a:ext cx="2951233" cy="1925567"/>
      </dsp:txXfrm>
    </dsp:sp>
    <dsp:sp modelId="{62AB795E-C3C2-4BE1-9854-61C3D57CE9B8}">
      <dsp:nvSpPr>
        <dsp:cNvPr id="0" name=""/>
        <dsp:cNvSpPr/>
      </dsp:nvSpPr>
      <dsp:spPr>
        <a:xfrm rot="5400000">
          <a:off x="3464067" y="-512833"/>
          <a:ext cx="3401183" cy="442685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t>Eliminate Institutional Barriers</a:t>
          </a:r>
          <a:endParaRPr lang="es-PR" sz="2700" kern="1200"/>
        </a:p>
        <a:p>
          <a:pPr marL="228600" lvl="1" indent="-228600" algn="l" defTabSz="1200150" rtl="0">
            <a:lnSpc>
              <a:spcPct val="90000"/>
            </a:lnSpc>
            <a:spcBef>
              <a:spcPct val="0"/>
            </a:spcBef>
            <a:spcAft>
              <a:spcPct val="15000"/>
            </a:spcAft>
            <a:buChar char="•"/>
          </a:pPr>
          <a:r>
            <a:rPr lang="en-US" sz="2700" kern="1200"/>
            <a:t>Improve Networking &amp; Mentoring</a:t>
          </a:r>
          <a:endParaRPr lang="es-PR" sz="2700" kern="1200"/>
        </a:p>
        <a:p>
          <a:pPr marL="228600" lvl="1" indent="-228600" algn="l" defTabSz="1200150" rtl="0">
            <a:lnSpc>
              <a:spcPct val="90000"/>
            </a:lnSpc>
            <a:spcBef>
              <a:spcPct val="0"/>
            </a:spcBef>
            <a:spcAft>
              <a:spcPct val="15000"/>
            </a:spcAft>
            <a:buChar char="•"/>
          </a:pPr>
          <a:r>
            <a:rPr lang="en-US" sz="2700" kern="1200"/>
            <a:t>Break the Glass Ceiling</a:t>
          </a:r>
          <a:endParaRPr lang="es-PR" sz="2700" kern="1200"/>
        </a:p>
        <a:p>
          <a:pPr marL="228600" lvl="1" indent="-228600" algn="l" defTabSz="1200150" rtl="0">
            <a:lnSpc>
              <a:spcPct val="90000"/>
            </a:lnSpc>
            <a:spcBef>
              <a:spcPct val="0"/>
            </a:spcBef>
            <a:spcAft>
              <a:spcPct val="15000"/>
            </a:spcAft>
            <a:buChar char="•"/>
          </a:pPr>
          <a:r>
            <a:rPr lang="en-US" sz="2700" kern="1200"/>
            <a:t>Adopt Flexible Career Tracks</a:t>
          </a:r>
          <a:endParaRPr lang="es-PR" sz="2700" kern="1200"/>
        </a:p>
      </dsp:txBody>
      <dsp:txXfrm rot="-5400000">
        <a:off x="2951234" y="166032"/>
        <a:ext cx="4260818" cy="3069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79F27-5DA6-47DC-B8AB-B98B0EB42A5C}">
      <dsp:nvSpPr>
        <dsp:cNvPr id="0" name=""/>
        <dsp:cNvSpPr/>
      </dsp:nvSpPr>
      <dsp:spPr>
        <a:xfrm>
          <a:off x="0" y="0"/>
          <a:ext cx="5691377" cy="94640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i="0" kern="1200" dirty="0">
              <a:solidFill>
                <a:schemeClr val="bg1"/>
              </a:solidFill>
              <a:highlight>
                <a:srgbClr val="FFFF00"/>
              </a:highlight>
            </a:rPr>
            <a:t>Unsatisfactory performance </a:t>
          </a:r>
          <a:r>
            <a:rPr lang="en-US" sz="1500" b="0" i="0" kern="1200" dirty="0">
              <a:solidFill>
                <a:schemeClr val="bg1"/>
              </a:solidFill>
            </a:rPr>
            <a:t>refers to a persistent failure to perform assigned duties or to meet prescribed standards on the job. </a:t>
          </a:r>
          <a:endParaRPr lang="es-PR" sz="1500" kern="1200" dirty="0">
            <a:solidFill>
              <a:schemeClr val="bg1"/>
            </a:solidFill>
          </a:endParaRPr>
        </a:p>
      </dsp:txBody>
      <dsp:txXfrm>
        <a:off x="27719" y="27719"/>
        <a:ext cx="4559404" cy="890966"/>
      </dsp:txXfrm>
    </dsp:sp>
    <dsp:sp modelId="{4D43F726-7CCC-41E6-BA86-E27A558A6269}">
      <dsp:nvSpPr>
        <dsp:cNvPr id="0" name=""/>
        <dsp:cNvSpPr/>
      </dsp:nvSpPr>
      <dsp:spPr>
        <a:xfrm>
          <a:off x="425005" y="1077849"/>
          <a:ext cx="5691377" cy="946404"/>
        </a:xfrm>
        <a:prstGeom prst="roundRect">
          <a:avLst>
            <a:gd name="adj" fmla="val 10000"/>
          </a:avLst>
        </a:prstGeom>
        <a:solidFill>
          <a:schemeClr val="accent3">
            <a:hueOff val="3513672"/>
            <a:satOff val="5494"/>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i="0" kern="1200" dirty="0">
              <a:solidFill>
                <a:schemeClr val="bg1"/>
              </a:solidFill>
              <a:highlight>
                <a:srgbClr val="FFFF00"/>
              </a:highlight>
            </a:rPr>
            <a:t>Misconduct</a:t>
          </a:r>
          <a:r>
            <a:rPr lang="en-US" sz="1500" b="0" i="0" kern="1200" dirty="0">
              <a:solidFill>
                <a:schemeClr val="bg1"/>
              </a:solidFill>
            </a:rPr>
            <a:t> is deliberate and willful violation of the employer’s rules and may include stealing, rowdy behavior, and insubordination.</a:t>
          </a:r>
          <a:endParaRPr lang="es-PR" sz="1500" kern="1200" dirty="0">
            <a:solidFill>
              <a:schemeClr val="bg1"/>
            </a:solidFill>
          </a:endParaRPr>
        </a:p>
      </dsp:txBody>
      <dsp:txXfrm>
        <a:off x="452724" y="1105568"/>
        <a:ext cx="4595771" cy="890966"/>
      </dsp:txXfrm>
    </dsp:sp>
    <dsp:sp modelId="{E7E8F89C-B64A-40B4-AA10-82ABA248A3B2}">
      <dsp:nvSpPr>
        <dsp:cNvPr id="0" name=""/>
        <dsp:cNvSpPr/>
      </dsp:nvSpPr>
      <dsp:spPr>
        <a:xfrm>
          <a:off x="850010" y="2155698"/>
          <a:ext cx="5691377" cy="946404"/>
        </a:xfrm>
        <a:prstGeom prst="roundRect">
          <a:avLst>
            <a:gd name="adj" fmla="val 10000"/>
          </a:avLst>
        </a:prstGeom>
        <a:solidFill>
          <a:schemeClr val="accent3">
            <a:hueOff val="7027344"/>
            <a:satOff val="10988"/>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i="0" kern="1200" dirty="0">
              <a:solidFill>
                <a:schemeClr val="bg1"/>
              </a:solidFill>
              <a:highlight>
                <a:srgbClr val="FFFF00"/>
              </a:highlight>
            </a:rPr>
            <a:t>Lack of qualifications for the job</a:t>
          </a:r>
          <a:r>
            <a:rPr lang="en-US" sz="1500" b="0" i="0" kern="1200" dirty="0">
              <a:solidFill>
                <a:schemeClr val="bg1"/>
              </a:solidFill>
            </a:rPr>
            <a:t> is an employee’s inability to do the assigned work, even if hard-working at the job. </a:t>
          </a:r>
          <a:endParaRPr lang="es-PR" sz="1500" kern="1200" dirty="0">
            <a:solidFill>
              <a:schemeClr val="bg1"/>
            </a:solidFill>
          </a:endParaRPr>
        </a:p>
      </dsp:txBody>
      <dsp:txXfrm>
        <a:off x="877729" y="2183417"/>
        <a:ext cx="4595771" cy="890966"/>
      </dsp:txXfrm>
    </dsp:sp>
    <dsp:sp modelId="{FBDE59D4-4FF1-4347-94C8-E88BB4AF636F}">
      <dsp:nvSpPr>
        <dsp:cNvPr id="0" name=""/>
        <dsp:cNvSpPr/>
      </dsp:nvSpPr>
      <dsp:spPr>
        <a:xfrm>
          <a:off x="1275016" y="3233547"/>
          <a:ext cx="5691377" cy="946404"/>
        </a:xfrm>
        <a:prstGeom prst="roundRect">
          <a:avLst>
            <a:gd name="adj" fmla="val 10000"/>
          </a:avLst>
        </a:prstGeom>
        <a:solidFill>
          <a:schemeClr val="accent3">
            <a:hueOff val="10541016"/>
            <a:satOff val="16482"/>
            <a:lumOff val="7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i="0" kern="1200" dirty="0">
              <a:solidFill>
                <a:schemeClr val="bg1"/>
              </a:solidFill>
              <a:highlight>
                <a:srgbClr val="FFFF00"/>
              </a:highlight>
            </a:rPr>
            <a:t>Changed requirements of the job </a:t>
          </a:r>
          <a:r>
            <a:rPr lang="en-US" sz="1500" b="0" i="0" kern="1200" dirty="0">
              <a:solidFill>
                <a:schemeClr val="bg1"/>
              </a:solidFill>
            </a:rPr>
            <a:t>is an employee’s incapability of doing the job after the nature of the job has changed.</a:t>
          </a:r>
          <a:endParaRPr lang="es-PR" sz="1500" kern="1200" dirty="0">
            <a:solidFill>
              <a:schemeClr val="bg1"/>
            </a:solidFill>
          </a:endParaRPr>
        </a:p>
      </dsp:txBody>
      <dsp:txXfrm>
        <a:off x="1302735" y="3261266"/>
        <a:ext cx="4595771" cy="890966"/>
      </dsp:txXfrm>
    </dsp:sp>
    <dsp:sp modelId="{D284EBA7-5F1A-42FC-BADA-ED9F844A85B3}">
      <dsp:nvSpPr>
        <dsp:cNvPr id="0" name=""/>
        <dsp:cNvSpPr/>
      </dsp:nvSpPr>
      <dsp:spPr>
        <a:xfrm>
          <a:off x="1700021" y="4311396"/>
          <a:ext cx="5691377" cy="946404"/>
        </a:xfrm>
        <a:prstGeom prst="roundRect">
          <a:avLst>
            <a:gd name="adj" fmla="val 10000"/>
          </a:avLst>
        </a:prstGeom>
        <a:solidFill>
          <a:schemeClr val="accent3">
            <a:hueOff val="14054688"/>
            <a:satOff val="21976"/>
            <a:lumOff val="94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i="0" kern="1200" dirty="0">
              <a:solidFill>
                <a:schemeClr val="bg1"/>
              </a:solidFill>
              <a:highlight>
                <a:srgbClr val="FFFF00"/>
              </a:highlight>
            </a:rPr>
            <a:t>Insubordination</a:t>
          </a:r>
          <a:r>
            <a:rPr lang="en-US" sz="1500" b="0" i="0" kern="1200" dirty="0">
              <a:solidFill>
                <a:schemeClr val="bg1"/>
              </a:solidFill>
            </a:rPr>
            <a:t> is a form of misconduct and can be an employee’s unwillingness to take orders or disrespectfulness of the manager. </a:t>
          </a:r>
          <a:endParaRPr lang="es-PR" sz="1500" kern="1200" dirty="0">
            <a:solidFill>
              <a:schemeClr val="bg1"/>
            </a:solidFill>
          </a:endParaRPr>
        </a:p>
      </dsp:txBody>
      <dsp:txXfrm>
        <a:off x="1727740" y="4339115"/>
        <a:ext cx="4595771" cy="890966"/>
      </dsp:txXfrm>
    </dsp:sp>
    <dsp:sp modelId="{48046938-26B9-4849-A4F4-6B3FC1950240}">
      <dsp:nvSpPr>
        <dsp:cNvPr id="0" name=""/>
        <dsp:cNvSpPr/>
      </dsp:nvSpPr>
      <dsp:spPr>
        <a:xfrm>
          <a:off x="5076214" y="691400"/>
          <a:ext cx="615162" cy="615162"/>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PR" sz="2700" kern="1200">
            <a:solidFill>
              <a:schemeClr val="bg1"/>
            </a:solidFill>
          </a:endParaRPr>
        </a:p>
      </dsp:txBody>
      <dsp:txXfrm>
        <a:off x="5214625" y="691400"/>
        <a:ext cx="338340" cy="462909"/>
      </dsp:txXfrm>
    </dsp:sp>
    <dsp:sp modelId="{386098D3-AEF7-42C5-8353-A4B6BF88E476}">
      <dsp:nvSpPr>
        <dsp:cNvPr id="0" name=""/>
        <dsp:cNvSpPr/>
      </dsp:nvSpPr>
      <dsp:spPr>
        <a:xfrm>
          <a:off x="5501220" y="1769249"/>
          <a:ext cx="615162" cy="615162"/>
        </a:xfrm>
        <a:prstGeom prst="downArrow">
          <a:avLst>
            <a:gd name="adj1" fmla="val 55000"/>
            <a:gd name="adj2" fmla="val 45000"/>
          </a:avLst>
        </a:prstGeom>
        <a:solidFill>
          <a:schemeClr val="accent3">
            <a:tint val="40000"/>
            <a:alpha val="90000"/>
            <a:hueOff val="4676905"/>
            <a:satOff val="6848"/>
            <a:lumOff val="897"/>
            <a:alphaOff val="0"/>
          </a:schemeClr>
        </a:solidFill>
        <a:ln w="19050" cap="rnd" cmpd="sng" algn="ctr">
          <a:solidFill>
            <a:schemeClr val="accent3">
              <a:tint val="40000"/>
              <a:alpha val="90000"/>
              <a:hueOff val="4676905"/>
              <a:satOff val="6848"/>
              <a:lumOff val="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PR" sz="2700" kern="1200">
            <a:solidFill>
              <a:schemeClr val="bg1"/>
            </a:solidFill>
          </a:endParaRPr>
        </a:p>
      </dsp:txBody>
      <dsp:txXfrm>
        <a:off x="5639631" y="1769249"/>
        <a:ext cx="338340" cy="462909"/>
      </dsp:txXfrm>
    </dsp:sp>
    <dsp:sp modelId="{7FE65C1F-5490-4C2F-9B5F-A458237D385D}">
      <dsp:nvSpPr>
        <dsp:cNvPr id="0" name=""/>
        <dsp:cNvSpPr/>
      </dsp:nvSpPr>
      <dsp:spPr>
        <a:xfrm>
          <a:off x="5926225" y="2831325"/>
          <a:ext cx="615162" cy="615162"/>
        </a:xfrm>
        <a:prstGeom prst="downArrow">
          <a:avLst>
            <a:gd name="adj1" fmla="val 55000"/>
            <a:gd name="adj2" fmla="val 45000"/>
          </a:avLst>
        </a:prstGeom>
        <a:solidFill>
          <a:schemeClr val="accent3">
            <a:tint val="40000"/>
            <a:alpha val="90000"/>
            <a:hueOff val="9353809"/>
            <a:satOff val="13696"/>
            <a:lumOff val="1793"/>
            <a:alphaOff val="0"/>
          </a:schemeClr>
        </a:solidFill>
        <a:ln w="19050" cap="rnd" cmpd="sng" algn="ctr">
          <a:solidFill>
            <a:schemeClr val="accent3">
              <a:tint val="40000"/>
              <a:alpha val="90000"/>
              <a:hueOff val="9353809"/>
              <a:satOff val="13696"/>
              <a:lumOff val="17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PR" sz="2700" kern="1200">
            <a:solidFill>
              <a:schemeClr val="bg1"/>
            </a:solidFill>
          </a:endParaRPr>
        </a:p>
      </dsp:txBody>
      <dsp:txXfrm>
        <a:off x="6064636" y="2831325"/>
        <a:ext cx="338340" cy="462909"/>
      </dsp:txXfrm>
    </dsp:sp>
    <dsp:sp modelId="{85989786-FFF5-4D8D-99A6-4571459A9961}">
      <dsp:nvSpPr>
        <dsp:cNvPr id="0" name=""/>
        <dsp:cNvSpPr/>
      </dsp:nvSpPr>
      <dsp:spPr>
        <a:xfrm>
          <a:off x="6351230" y="3919689"/>
          <a:ext cx="615162" cy="615162"/>
        </a:xfrm>
        <a:prstGeom prst="downArrow">
          <a:avLst>
            <a:gd name="adj1" fmla="val 55000"/>
            <a:gd name="adj2" fmla="val 45000"/>
          </a:avLst>
        </a:prstGeom>
        <a:solidFill>
          <a:schemeClr val="accent3">
            <a:tint val="40000"/>
            <a:alpha val="90000"/>
            <a:hueOff val="14030714"/>
            <a:satOff val="20544"/>
            <a:lumOff val="2690"/>
            <a:alphaOff val="0"/>
          </a:schemeClr>
        </a:solidFill>
        <a:ln w="19050" cap="rnd" cmpd="sng" algn="ctr">
          <a:solidFill>
            <a:schemeClr val="accent3">
              <a:tint val="40000"/>
              <a:alpha val="90000"/>
              <a:hueOff val="14030714"/>
              <a:satOff val="20544"/>
              <a:lumOff val="26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PR" sz="2700" kern="1200">
            <a:solidFill>
              <a:schemeClr val="bg1"/>
            </a:solidFill>
          </a:endParaRPr>
        </a:p>
      </dsp:txBody>
      <dsp:txXfrm>
        <a:off x="6489641" y="3919689"/>
        <a:ext cx="338340" cy="4629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772"/>
          </a:xfrm>
          <a:prstGeom prst="rect">
            <a:avLst/>
          </a:prstGeom>
        </p:spPr>
        <p:txBody>
          <a:bodyPr vert="horz" lIns="91440" tIns="45720" rIns="91440" bIns="45720" rtlCol="0"/>
          <a:lstStyle>
            <a:lvl1pPr algn="r">
              <a:defRPr sz="1200"/>
            </a:lvl1pPr>
          </a:lstStyle>
          <a:p>
            <a:fld id="{7117240D-192E-5843-9C25-9A4E5D4FB478}" type="datetimeFigureOut">
              <a:rPr lang="en-US" smtClean="0"/>
              <a:pPr/>
              <a:t>12/29/2020</a:t>
            </a:fld>
            <a:endParaRPr lang="en-US"/>
          </a:p>
        </p:txBody>
      </p:sp>
      <p:sp>
        <p:nvSpPr>
          <p:cNvPr id="4" name="Footer Placeholder 3"/>
          <p:cNvSpPr>
            <a:spLocks noGrp="1"/>
          </p:cNvSpPr>
          <p:nvPr>
            <p:ph type="ftr" sz="quarter" idx="2"/>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0772"/>
          </a:xfrm>
          <a:prstGeom prst="rect">
            <a:avLst/>
          </a:prstGeom>
        </p:spPr>
        <p:txBody>
          <a:bodyPr vert="horz" lIns="91440" tIns="45720" rIns="91440" bIns="45720" rtlCol="0" anchor="b"/>
          <a:lstStyle>
            <a:lvl1pPr algn="r">
              <a:defRPr sz="1200"/>
            </a:lvl1pPr>
          </a:lstStyle>
          <a:p>
            <a:fld id="{B9565308-E1FA-6445-8CB0-F1D4E4F4936C}" type="slidenum">
              <a:rPr lang="en-US" smtClean="0"/>
              <a:pPr/>
              <a:t>‹#›</a:t>
            </a:fld>
            <a:endParaRPr lang="en-US"/>
          </a:p>
        </p:txBody>
      </p:sp>
    </p:spTree>
    <p:extLst>
      <p:ext uri="{BB962C8B-B14F-4D97-AF65-F5344CB8AC3E}">
        <p14:creationId xmlns:p14="http://schemas.microsoft.com/office/powerpoint/2010/main" val="1679138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564910B9-F012-4047-B3F1-3BE9A88C26B3}" type="slidenum">
              <a:rPr lang="en-US" smtClean="0"/>
              <a:pPr/>
              <a:t>‹#›</a:t>
            </a:fld>
            <a:endParaRPr lang="en-US"/>
          </a:p>
        </p:txBody>
      </p:sp>
    </p:spTree>
    <p:extLst>
      <p:ext uri="{BB962C8B-B14F-4D97-AF65-F5344CB8AC3E}">
        <p14:creationId xmlns:p14="http://schemas.microsoft.com/office/powerpoint/2010/main" val="28064711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a:t>
            </a:fld>
            <a:endParaRPr lang="en-US" dirty="0"/>
          </a:p>
        </p:txBody>
      </p:sp>
    </p:spTree>
    <p:extLst>
      <p:ext uri="{BB962C8B-B14F-4D97-AF65-F5344CB8AC3E}">
        <p14:creationId xmlns:p14="http://schemas.microsoft.com/office/powerpoint/2010/main" val="321164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12</a:t>
            </a:fld>
            <a:endParaRPr lang="en-US" dirty="0"/>
          </a:p>
        </p:txBody>
      </p:sp>
    </p:spTree>
    <p:extLst>
      <p:ext uri="{BB962C8B-B14F-4D97-AF65-F5344CB8AC3E}">
        <p14:creationId xmlns:p14="http://schemas.microsoft.com/office/powerpoint/2010/main" val="273909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13</a:t>
            </a:fld>
            <a:endParaRPr lang="en-US" dirty="0"/>
          </a:p>
        </p:txBody>
      </p:sp>
    </p:spTree>
    <p:extLst>
      <p:ext uri="{BB962C8B-B14F-4D97-AF65-F5344CB8AC3E}">
        <p14:creationId xmlns:p14="http://schemas.microsoft.com/office/powerpoint/2010/main" val="3262582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15</a:t>
            </a:fld>
            <a:endParaRPr lang="en-US" dirty="0"/>
          </a:p>
        </p:txBody>
      </p:sp>
    </p:spTree>
    <p:extLst>
      <p:ext uri="{BB962C8B-B14F-4D97-AF65-F5344CB8AC3E}">
        <p14:creationId xmlns:p14="http://schemas.microsoft.com/office/powerpoint/2010/main" val="326258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Commitment-Oriented Career Development Efforts: the employer’s career planning and development process can play a role in achieving this. Progressive firms recognize the importance to employees of their need to reach a “self-actualizing or self-fulfillment” goal and are providing those opportunities. </a:t>
            </a:r>
          </a:p>
          <a:p>
            <a:endParaRPr lang="en-US" baseline="0" dirty="0"/>
          </a:p>
          <a:p>
            <a:r>
              <a:rPr lang="en-US" baseline="0" dirty="0"/>
              <a:t>Firms can provide this through workshops, mentoring programs, promotion-from-within programs, and career-oriented appraisal tools.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16</a:t>
            </a:fld>
            <a:endParaRPr lang="en-US" dirty="0"/>
          </a:p>
        </p:txBody>
      </p:sp>
    </p:spTree>
    <p:extLst>
      <p:ext uri="{BB962C8B-B14F-4D97-AF65-F5344CB8AC3E}">
        <p14:creationId xmlns:p14="http://schemas.microsoft.com/office/powerpoint/2010/main" val="16142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17</a:t>
            </a:fld>
            <a:endParaRPr lang="en-US" dirty="0"/>
          </a:p>
        </p:txBody>
      </p:sp>
    </p:spTree>
    <p:extLst>
      <p:ext uri="{BB962C8B-B14F-4D97-AF65-F5344CB8AC3E}">
        <p14:creationId xmlns:p14="http://schemas.microsoft.com/office/powerpoint/2010/main" val="205387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18</a:t>
            </a:fld>
            <a:endParaRPr lang="en-US" dirty="0"/>
          </a:p>
        </p:txBody>
      </p:sp>
    </p:spTree>
    <p:extLst>
      <p:ext uri="{BB962C8B-B14F-4D97-AF65-F5344CB8AC3E}">
        <p14:creationId xmlns:p14="http://schemas.microsoft.com/office/powerpoint/2010/main" val="273909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19</a:t>
            </a:fld>
            <a:endParaRPr lang="en-US"/>
          </a:p>
        </p:txBody>
      </p:sp>
    </p:spTree>
    <p:extLst>
      <p:ext uri="{BB962C8B-B14F-4D97-AF65-F5344CB8AC3E}">
        <p14:creationId xmlns:p14="http://schemas.microsoft.com/office/powerpoint/2010/main" val="61732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20</a:t>
            </a:fld>
            <a:endParaRPr lang="en-US"/>
          </a:p>
        </p:txBody>
      </p:sp>
    </p:spTree>
    <p:extLst>
      <p:ext uri="{BB962C8B-B14F-4D97-AF65-F5344CB8AC3E}">
        <p14:creationId xmlns:p14="http://schemas.microsoft.com/office/powerpoint/2010/main" val="407764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21</a:t>
            </a:fld>
            <a:endParaRPr lang="en-US"/>
          </a:p>
        </p:txBody>
      </p:sp>
    </p:spTree>
    <p:extLst>
      <p:ext uri="{BB962C8B-B14F-4D97-AF65-F5344CB8AC3E}">
        <p14:creationId xmlns:p14="http://schemas.microsoft.com/office/powerpoint/2010/main" val="392672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22</a:t>
            </a:fld>
            <a:endParaRPr lang="en-US"/>
          </a:p>
        </p:txBody>
      </p:sp>
    </p:spTree>
    <p:extLst>
      <p:ext uri="{BB962C8B-B14F-4D97-AF65-F5344CB8AC3E}">
        <p14:creationId xmlns:p14="http://schemas.microsoft.com/office/powerpoint/2010/main" val="65536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a:t>
            </a:fld>
            <a:endParaRPr lang="en-US" dirty="0"/>
          </a:p>
        </p:txBody>
      </p:sp>
    </p:spTree>
    <p:extLst>
      <p:ext uri="{BB962C8B-B14F-4D97-AF65-F5344CB8AC3E}">
        <p14:creationId xmlns:p14="http://schemas.microsoft.com/office/powerpoint/2010/main" val="3478863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23</a:t>
            </a:fld>
            <a:endParaRPr lang="en-US"/>
          </a:p>
        </p:txBody>
      </p:sp>
    </p:spTree>
    <p:extLst>
      <p:ext uri="{BB962C8B-B14F-4D97-AF65-F5344CB8AC3E}">
        <p14:creationId xmlns:p14="http://schemas.microsoft.com/office/powerpoint/2010/main" val="4062093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24</a:t>
            </a:fld>
            <a:endParaRPr lang="en-US"/>
          </a:p>
        </p:txBody>
      </p:sp>
    </p:spTree>
    <p:extLst>
      <p:ext uri="{BB962C8B-B14F-4D97-AF65-F5344CB8AC3E}">
        <p14:creationId xmlns:p14="http://schemas.microsoft.com/office/powerpoint/2010/main" val="28841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basic grounds for termination.</a:t>
            </a:r>
            <a:r>
              <a:rPr lang="en-US" baseline="0" dirty="0"/>
              <a:t> They are as follows:</a:t>
            </a:r>
          </a:p>
          <a:p>
            <a:pPr marL="228600" indent="-228600">
              <a:buAutoNum type="arabicPeriod"/>
            </a:pPr>
            <a:r>
              <a:rPr lang="en-US" baseline="0" dirty="0"/>
              <a:t>Unsatisfactory performance refers to a persistent failure to perform assigned duties or to meet prescribed standards on the job. </a:t>
            </a:r>
          </a:p>
          <a:p>
            <a:pPr marL="228600" indent="-228600">
              <a:buAutoNum type="arabicPeriod"/>
            </a:pPr>
            <a:r>
              <a:rPr lang="en-US" baseline="0" dirty="0"/>
              <a:t>Misconduct is deliberate and willful violation of the employer’s rules and may include stealing, rowdy behavior, and insubordination.</a:t>
            </a:r>
          </a:p>
          <a:p>
            <a:pPr marL="228600" indent="-228600">
              <a:buAutoNum type="arabicPeriod"/>
            </a:pPr>
            <a:r>
              <a:rPr lang="en-US" baseline="0" dirty="0"/>
              <a:t>Lack of qualifications for the job is an employee’s inability to do the assigned work, even if hard-working at the job. </a:t>
            </a:r>
          </a:p>
          <a:p>
            <a:pPr marL="228600" indent="-228600">
              <a:buAutoNum type="arabicPeriod"/>
            </a:pPr>
            <a:r>
              <a:rPr lang="en-US" baseline="0" dirty="0"/>
              <a:t>Changed requirements of the job is an employee’s incapability of doing the job after the nature of the job has changed.</a:t>
            </a:r>
          </a:p>
          <a:p>
            <a:pPr marL="228600" indent="-228600">
              <a:buAutoNum type="arabicPeriod"/>
            </a:pPr>
            <a:r>
              <a:rPr lang="en-US" baseline="0" dirty="0"/>
              <a:t>Insubordination is a form of misconduct and can be an employee’s unwillingness to take orders or disrespectfulness of the manager.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25</a:t>
            </a:fld>
            <a:endParaRPr lang="en-US"/>
          </a:p>
        </p:txBody>
      </p:sp>
    </p:spTree>
    <p:extLst>
      <p:ext uri="{BB962C8B-B14F-4D97-AF65-F5344CB8AC3E}">
        <p14:creationId xmlns:p14="http://schemas.microsoft.com/office/powerpoint/2010/main" val="3827575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26</a:t>
            </a:fld>
            <a:endParaRPr lang="en-US"/>
          </a:p>
        </p:txBody>
      </p:sp>
    </p:spTree>
    <p:extLst>
      <p:ext uri="{BB962C8B-B14F-4D97-AF65-F5344CB8AC3E}">
        <p14:creationId xmlns:p14="http://schemas.microsoft.com/office/powerpoint/2010/main" val="3175533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28</a:t>
            </a:fld>
            <a:endParaRPr lang="en-US"/>
          </a:p>
        </p:txBody>
      </p:sp>
    </p:spTree>
    <p:extLst>
      <p:ext uri="{BB962C8B-B14F-4D97-AF65-F5344CB8AC3E}">
        <p14:creationId xmlns:p14="http://schemas.microsoft.com/office/powerpoint/2010/main" val="245592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29</a:t>
            </a:fld>
            <a:endParaRPr lang="en-US"/>
          </a:p>
        </p:txBody>
      </p:sp>
    </p:spTree>
    <p:extLst>
      <p:ext uri="{BB962C8B-B14F-4D97-AF65-F5344CB8AC3E}">
        <p14:creationId xmlns:p14="http://schemas.microsoft.com/office/powerpoint/2010/main" val="57009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30</a:t>
            </a:fld>
            <a:endParaRPr lang="en-US"/>
          </a:p>
        </p:txBody>
      </p:sp>
    </p:spTree>
    <p:extLst>
      <p:ext uri="{BB962C8B-B14F-4D97-AF65-F5344CB8AC3E}">
        <p14:creationId xmlns:p14="http://schemas.microsoft.com/office/powerpoint/2010/main" val="2739096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31</a:t>
            </a:fld>
            <a:endParaRPr lang="en-US"/>
          </a:p>
        </p:txBody>
      </p:sp>
    </p:spTree>
    <p:extLst>
      <p:ext uri="{BB962C8B-B14F-4D97-AF65-F5344CB8AC3E}">
        <p14:creationId xmlns:p14="http://schemas.microsoft.com/office/powerpoint/2010/main" val="273909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32</a:t>
            </a:fld>
            <a:endParaRPr lang="en-US"/>
          </a:p>
        </p:txBody>
      </p:sp>
    </p:spTree>
    <p:extLst>
      <p:ext uri="{BB962C8B-B14F-4D97-AF65-F5344CB8AC3E}">
        <p14:creationId xmlns:p14="http://schemas.microsoft.com/office/powerpoint/2010/main" val="273909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33</a:t>
            </a:fld>
            <a:endParaRPr lang="en-US"/>
          </a:p>
        </p:txBody>
      </p:sp>
    </p:spTree>
    <p:extLst>
      <p:ext uri="{BB962C8B-B14F-4D97-AF65-F5344CB8AC3E}">
        <p14:creationId xmlns:p14="http://schemas.microsoft.com/office/powerpoint/2010/main" val="273909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Times-Bold" charset="0"/>
              <a:ea typeface="ＭＳ Ｐゴシック" pitchFamily="34" charset="-128"/>
            </a:endParaRPr>
          </a:p>
        </p:txBody>
      </p:sp>
      <p:sp>
        <p:nvSpPr>
          <p:cNvPr id="4" name="Slide Number Placeholder 3"/>
          <p:cNvSpPr>
            <a:spLocks noGrp="1"/>
          </p:cNvSpPr>
          <p:nvPr>
            <p:ph type="sldNum" sz="quarter" idx="10"/>
          </p:nvPr>
        </p:nvSpPr>
        <p:spPr/>
        <p:txBody>
          <a:bodyPr/>
          <a:lstStyle/>
          <a:p>
            <a:fld id="{564910B9-F012-4047-B3F1-3BE9A88C26B3}" type="slidenum">
              <a:rPr lang="en-US" smtClean="0"/>
              <a:pPr/>
              <a:t>4</a:t>
            </a:fld>
            <a:endParaRPr lang="en-US" dirty="0"/>
          </a:p>
        </p:txBody>
      </p:sp>
    </p:spTree>
    <p:extLst>
      <p:ext uri="{BB962C8B-B14F-4D97-AF65-F5344CB8AC3E}">
        <p14:creationId xmlns:p14="http://schemas.microsoft.com/office/powerpoint/2010/main" val="388518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34</a:t>
            </a:fld>
            <a:endParaRPr lang="en-US"/>
          </a:p>
        </p:txBody>
      </p:sp>
    </p:spTree>
    <p:extLst>
      <p:ext uri="{BB962C8B-B14F-4D97-AF65-F5344CB8AC3E}">
        <p14:creationId xmlns:p14="http://schemas.microsoft.com/office/powerpoint/2010/main" val="368191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4910B9-F012-4047-B3F1-3BE9A88C26B3}" type="slidenum">
              <a:rPr lang="en-US" smtClean="0"/>
              <a:pPr/>
              <a:t>35</a:t>
            </a:fld>
            <a:endParaRPr lang="en-US"/>
          </a:p>
        </p:txBody>
      </p:sp>
    </p:spTree>
    <p:extLst>
      <p:ext uri="{BB962C8B-B14F-4D97-AF65-F5344CB8AC3E}">
        <p14:creationId xmlns:p14="http://schemas.microsoft.com/office/powerpoint/2010/main" val="133620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6</a:t>
            </a:fld>
            <a:endParaRPr lang="en-US" dirty="0"/>
          </a:p>
        </p:txBody>
      </p:sp>
    </p:spTree>
    <p:extLst>
      <p:ext uri="{BB962C8B-B14F-4D97-AF65-F5344CB8AC3E}">
        <p14:creationId xmlns:p14="http://schemas.microsoft.com/office/powerpoint/2010/main" val="157363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7</a:t>
            </a:fld>
            <a:endParaRPr lang="en-US" dirty="0"/>
          </a:p>
        </p:txBody>
      </p:sp>
    </p:spTree>
    <p:extLst>
      <p:ext uri="{BB962C8B-B14F-4D97-AF65-F5344CB8AC3E}">
        <p14:creationId xmlns:p14="http://schemas.microsoft.com/office/powerpoint/2010/main" val="77333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8</a:t>
            </a:fld>
            <a:endParaRPr lang="en-US" dirty="0"/>
          </a:p>
        </p:txBody>
      </p:sp>
    </p:spTree>
    <p:extLst>
      <p:ext uri="{BB962C8B-B14F-4D97-AF65-F5344CB8AC3E}">
        <p14:creationId xmlns:p14="http://schemas.microsoft.com/office/powerpoint/2010/main" val="41512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9</a:t>
            </a:fld>
            <a:endParaRPr lang="en-US" dirty="0"/>
          </a:p>
        </p:txBody>
      </p:sp>
    </p:spTree>
    <p:extLst>
      <p:ext uri="{BB962C8B-B14F-4D97-AF65-F5344CB8AC3E}">
        <p14:creationId xmlns:p14="http://schemas.microsoft.com/office/powerpoint/2010/main" val="296467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in this slide is a sample performance review development plan.</a:t>
            </a:r>
          </a:p>
        </p:txBody>
      </p:sp>
      <p:sp>
        <p:nvSpPr>
          <p:cNvPr id="4" name="Slide Number Placeholder 3"/>
          <p:cNvSpPr>
            <a:spLocks noGrp="1"/>
          </p:cNvSpPr>
          <p:nvPr>
            <p:ph type="sldNum" sz="quarter" idx="10"/>
          </p:nvPr>
        </p:nvSpPr>
        <p:spPr/>
        <p:txBody>
          <a:bodyPr/>
          <a:lstStyle/>
          <a:p>
            <a:fld id="{564910B9-F012-4047-B3F1-3BE9A88C26B3}" type="slidenum">
              <a:rPr lang="en-US" smtClean="0"/>
              <a:pPr/>
              <a:t>10</a:t>
            </a:fld>
            <a:endParaRPr lang="en-US" dirty="0"/>
          </a:p>
        </p:txBody>
      </p:sp>
    </p:spTree>
    <p:extLst>
      <p:ext uri="{BB962C8B-B14F-4D97-AF65-F5344CB8AC3E}">
        <p14:creationId xmlns:p14="http://schemas.microsoft.com/office/powerpoint/2010/main" val="23392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Coaching means educating, instructing, and training subordinates. Mentoring means advising, counseling, and guiding. </a:t>
            </a:r>
          </a:p>
          <a:p>
            <a:endParaRPr lang="en-US" baseline="0" dirty="0"/>
          </a:p>
          <a:p>
            <a:r>
              <a:rPr lang="en-US" baseline="0" dirty="0"/>
              <a:t>Coaching and mentoring require both analytical and interpersonal skills. They require analysis because it’s futile to advise someone if you don’t know what the problem is. </a:t>
            </a:r>
          </a:p>
          <a:p>
            <a:endParaRPr lang="en-US" baseline="0" dirty="0"/>
          </a:p>
          <a:p>
            <a:r>
              <a:rPr lang="en-US" baseline="0" dirty="0"/>
              <a:t>Coaching does not mean just telling someone what to do. We can best think of coaching in terms of a four-step process: preparation, planning, active coaching, and follow-up.</a:t>
            </a:r>
          </a:p>
          <a:p>
            <a:r>
              <a:rPr lang="en-US" baseline="0" dirty="0"/>
              <a:t>Preparation means understanding the problem.</a:t>
            </a:r>
          </a:p>
          <a:p>
            <a:r>
              <a:rPr lang="en-US" baseline="0" dirty="0"/>
              <a:t>Planning involves reaching an agreement on what needs to change.</a:t>
            </a:r>
          </a:p>
          <a:p>
            <a:r>
              <a:rPr lang="en-US" baseline="0" dirty="0"/>
              <a:t>Actual “active” coaching means that you are the teacher and provide the “toolkit” to help the employee.</a:t>
            </a:r>
          </a:p>
          <a:p>
            <a:r>
              <a:rPr lang="en-US" baseline="0" dirty="0"/>
              <a:t>Follow-up is important and involves re-observing the person’s progress periodically.</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11</a:t>
            </a:fld>
            <a:endParaRPr lang="en-US" dirty="0"/>
          </a:p>
        </p:txBody>
      </p:sp>
    </p:spTree>
    <p:extLst>
      <p:ext uri="{BB962C8B-B14F-4D97-AF65-F5344CB8AC3E}">
        <p14:creationId xmlns:p14="http://schemas.microsoft.com/office/powerpoint/2010/main" val="28365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F74B09-B5F2-456C-85BD-6049D171FCEC}" type="datetime1">
              <a:rPr lang="en-US" smtClean="0"/>
              <a:t>12/29/2020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r>
              <a:rPr lang="en-US"/>
              <a:t>1-</a:t>
            </a:r>
            <a:fld id="{8B016D05-D3A6-4AB6-8287-2606CC7CC690}" type="slidenum">
              <a:rPr lang="en-US" smtClean="0"/>
              <a:pPr/>
              <a:t>‹#›</a:t>
            </a:fld>
            <a:endParaRPr lang="en-US" dirty="0"/>
          </a:p>
        </p:txBody>
      </p:sp>
    </p:spTree>
    <p:extLst>
      <p:ext uri="{BB962C8B-B14F-4D97-AF65-F5344CB8AC3E}">
        <p14:creationId xmlns:p14="http://schemas.microsoft.com/office/powerpoint/2010/main" val="12520916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5516F-E78B-4CA9-8CF5-AF9C87188A5F}" type="datetime1">
              <a:rPr lang="en-US" smtClean="0"/>
              <a:t>12/29/2020</a:t>
            </a:fld>
            <a:endParaRPr lang="en-US"/>
          </a:p>
        </p:txBody>
      </p:sp>
      <p:sp>
        <p:nvSpPr>
          <p:cNvPr id="6" name="Footer Placeholder 5"/>
          <p:cNvSpPr>
            <a:spLocks noGrp="1"/>
          </p:cNvSpPr>
          <p:nvPr>
            <p:ph type="ftr" sz="quarter" idx="11"/>
          </p:nvPr>
        </p:nvSpPr>
        <p:spPr/>
        <p:txBody>
          <a:bodyPr/>
          <a:lstStyle/>
          <a:p>
            <a:r>
              <a:rPr lang="de-DE"/>
              <a:t>MGT 3610 (HRM) - Unit 3 (DMC)</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4177302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0962C06-0D8F-403B-B224-9DE9FC286E89}"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934252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3642151-84CE-4254-A09E-A8F25C019C42}"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99976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709FA-7343-4A55-B495-E6F1A6F7A348}"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549562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BF1C24-AE2F-461D-9FB9-B8C580AD3D73}" type="datetime1">
              <a:rPr lang="en-US" smtClean="0"/>
              <a:t>12/29/2020</a:t>
            </a:fld>
            <a:endParaRPr lang="en-US"/>
          </a:p>
        </p:txBody>
      </p:sp>
      <p:sp>
        <p:nvSpPr>
          <p:cNvPr id="4"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2483427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58344D-5955-4878-88DA-1F0AFFB4915F}" type="datetime1">
              <a:rPr lang="en-US" smtClean="0"/>
              <a:t>12/29/2020</a:t>
            </a:fld>
            <a:endParaRPr lang="en-US"/>
          </a:p>
        </p:txBody>
      </p:sp>
      <p:sp>
        <p:nvSpPr>
          <p:cNvPr id="4"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244214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F8375-CE1A-4C5D-AC82-A2CCAF46BC5A}"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656109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2E430-8784-4139-90E2-42CECDB5D2D5}"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0455937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4CAB8-FC04-405B-8E24-D2464783EC45}" type="datetime1">
              <a:rPr lang="en-US" smtClean="0"/>
              <a:t>12/29/2020</a:t>
            </a:fld>
            <a:endParaRPr lang="en-US" dirty="0"/>
          </a:p>
        </p:txBody>
      </p:sp>
      <p:sp>
        <p:nvSpPr>
          <p:cNvPr id="5" name="Footer Placeholder 4"/>
          <p:cNvSpPr>
            <a:spLocks noGrp="1"/>
          </p:cNvSpPr>
          <p:nvPr>
            <p:ph type="ftr" sz="quarter" idx="11"/>
          </p:nvPr>
        </p:nvSpPr>
        <p:spPr/>
        <p:txBody>
          <a:bodyPr/>
          <a:lstStyle/>
          <a:p>
            <a:r>
              <a:rPr lang="de-DE"/>
              <a:t>MGT 3610 (HRM) - Unit 3 (DMC)</a:t>
            </a:r>
            <a:endParaRPr lang="en-US" dirty="0"/>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418640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820B6-4E1F-46EF-827C-9A302DC60A9C}" type="datetime1">
              <a:rPr lang="en-US" smtClean="0"/>
              <a:t>12/29/2020</a:t>
            </a:fld>
            <a:endParaRPr lang="en-US"/>
          </a:p>
        </p:txBody>
      </p:sp>
      <p:sp>
        <p:nvSpPr>
          <p:cNvPr id="5" name="Footer Placeholder 4"/>
          <p:cNvSpPr>
            <a:spLocks noGrp="1"/>
          </p:cNvSpPr>
          <p:nvPr>
            <p:ph type="ftr" sz="quarter" idx="11"/>
          </p:nvPr>
        </p:nvSpPr>
        <p:spPr/>
        <p:txBody>
          <a:bodyPr/>
          <a:lstStyle/>
          <a:p>
            <a:r>
              <a:rPr lang="de-DE"/>
              <a:t>MGT 3610 (HRM) - Unit 3 (DMC)</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0352037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37F696-BBD4-4092-86B9-D3E76814A6EB}" type="datetime1">
              <a:rPr lang="en-US" smtClean="0"/>
              <a:t>12/29/2020</a:t>
            </a:fld>
            <a:endParaRPr lang="en-US"/>
          </a:p>
        </p:txBody>
      </p:sp>
      <p:sp>
        <p:nvSpPr>
          <p:cNvPr id="6" name="Footer Placeholder 5"/>
          <p:cNvSpPr>
            <a:spLocks noGrp="1"/>
          </p:cNvSpPr>
          <p:nvPr>
            <p:ph type="ftr" sz="quarter" idx="11"/>
          </p:nvPr>
        </p:nvSpPr>
        <p:spPr/>
        <p:txBody>
          <a:bodyPr/>
          <a:lstStyle/>
          <a:p>
            <a:r>
              <a:rPr lang="de-DE"/>
              <a:t>MGT 3610 (HRM) - Unit 3 (DMC)</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25739377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41823-2C1C-4B77-A392-E64BCB625374}" type="datetime1">
              <a:rPr lang="en-US" smtClean="0"/>
              <a:t>12/29/2020</a:t>
            </a:fld>
            <a:endParaRPr lang="en-US"/>
          </a:p>
        </p:txBody>
      </p:sp>
      <p:sp>
        <p:nvSpPr>
          <p:cNvPr id="8" name="Footer Placeholder 7"/>
          <p:cNvSpPr>
            <a:spLocks noGrp="1"/>
          </p:cNvSpPr>
          <p:nvPr>
            <p:ph type="ftr" sz="quarter" idx="11"/>
          </p:nvPr>
        </p:nvSpPr>
        <p:spPr/>
        <p:txBody>
          <a:bodyPr/>
          <a:lstStyle/>
          <a:p>
            <a:r>
              <a:rPr lang="de-DE"/>
              <a:t>MGT 3610 (HRM) - Unit 3 (DMC)</a:t>
            </a:r>
            <a:endParaRPr lang="en-US"/>
          </a:p>
        </p:txBody>
      </p:sp>
      <p:sp>
        <p:nvSpPr>
          <p:cNvPr id="9" name="Slide Number Placeholder 8"/>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1743494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BD5D4D2-3166-4FCD-A565-DCA7E7A35B52}" type="datetime1">
              <a:rPr lang="en-US" smtClean="0"/>
              <a:t>12/29/2020</a:t>
            </a:fld>
            <a:endParaRPr lang="en-US"/>
          </a:p>
        </p:txBody>
      </p:sp>
      <p:sp>
        <p:nvSpPr>
          <p:cNvPr id="5" name="Footer Placeholder 3"/>
          <p:cNvSpPr>
            <a:spLocks noGrp="1"/>
          </p:cNvSpPr>
          <p:nvPr>
            <p:ph type="ftr" sz="quarter" idx="11"/>
          </p:nvPr>
        </p:nvSpPr>
        <p:spPr/>
        <p:txBody>
          <a:bodyPr/>
          <a:lstStyle/>
          <a:p>
            <a:r>
              <a:rPr lang="de-DE"/>
              <a:t>MGT 3610 (HRM) - Unit 3 (DMC)</a:t>
            </a:r>
            <a:endParaRPr lang="en-US"/>
          </a:p>
        </p:txBody>
      </p:sp>
      <p:sp>
        <p:nvSpPr>
          <p:cNvPr id="6" name="Slide Number Placeholder 4"/>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8842879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5031DD-4AFD-4A45-AAE1-C79F0D6B20FF}" type="datetime1">
              <a:rPr lang="en-US" smtClean="0"/>
              <a:t>12/29/2020</a:t>
            </a:fld>
            <a:endParaRPr lang="en-US"/>
          </a:p>
        </p:txBody>
      </p:sp>
      <p:sp>
        <p:nvSpPr>
          <p:cNvPr id="5" name="Footer Placeholder 2"/>
          <p:cNvSpPr>
            <a:spLocks noGrp="1"/>
          </p:cNvSpPr>
          <p:nvPr>
            <p:ph type="ftr" sz="quarter" idx="11"/>
          </p:nvPr>
        </p:nvSpPr>
        <p:spPr/>
        <p:txBody>
          <a:bodyPr/>
          <a:lstStyle/>
          <a:p>
            <a:r>
              <a:rPr lang="de-DE"/>
              <a:t>MGT 3610 (HRM) - Unit 3 (DMC)</a:t>
            </a:r>
            <a:endParaRPr lang="en-US"/>
          </a:p>
        </p:txBody>
      </p:sp>
      <p:sp>
        <p:nvSpPr>
          <p:cNvPr id="6" name="Slide Number Placeholder 3"/>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620832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A17AA22-9A71-4409-BB0A-FEB464066678}" type="datetime1">
              <a:rPr lang="en-US" smtClean="0"/>
              <a:t>12/29/2020</a:t>
            </a:fld>
            <a:endParaRPr lang="en-US"/>
          </a:p>
        </p:txBody>
      </p:sp>
      <p:sp>
        <p:nvSpPr>
          <p:cNvPr id="5" name="Footer Placeholder 5"/>
          <p:cNvSpPr>
            <a:spLocks noGrp="1"/>
          </p:cNvSpPr>
          <p:nvPr>
            <p:ph type="ftr" sz="quarter" idx="11"/>
          </p:nvPr>
        </p:nvSpPr>
        <p:spPr/>
        <p:txBody>
          <a:bodyPr/>
          <a:lstStyle/>
          <a:p>
            <a:r>
              <a:rPr lang="de-DE"/>
              <a:t>MGT 3610 (HRM) - Unit 3 (DMC)</a:t>
            </a:r>
            <a:endParaRPr lang="en-US"/>
          </a:p>
        </p:txBody>
      </p:sp>
      <p:sp>
        <p:nvSpPr>
          <p:cNvPr id="6"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6304936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A6B19-F1BB-4BF5-BD51-376129604B25}" type="datetime1">
              <a:rPr lang="en-US" smtClean="0"/>
              <a:t>12/29/2020</a:t>
            </a:fld>
            <a:endParaRPr lang="en-US"/>
          </a:p>
        </p:txBody>
      </p:sp>
      <p:sp>
        <p:nvSpPr>
          <p:cNvPr id="6" name="Footer Placeholder 5"/>
          <p:cNvSpPr>
            <a:spLocks noGrp="1"/>
          </p:cNvSpPr>
          <p:nvPr>
            <p:ph type="ftr" sz="quarter" idx="11"/>
          </p:nvPr>
        </p:nvSpPr>
        <p:spPr/>
        <p:txBody>
          <a:bodyPr/>
          <a:lstStyle/>
          <a:p>
            <a:r>
              <a:rPr lang="de-DE"/>
              <a:t>MGT 3610 (HRM) - Unit 3 (DMC)</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extLst>
      <p:ext uri="{BB962C8B-B14F-4D97-AF65-F5344CB8AC3E}">
        <p14:creationId xmlns:p14="http://schemas.microsoft.com/office/powerpoint/2010/main" val="30310344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825275-0ACF-47F6-B463-2B1BCFA7A566}" type="datetime1">
              <a:rPr lang="en-US" smtClean="0"/>
              <a:t>12/29/2020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MGT 3610 (HRM) - Unit 3 (DMC)</a:t>
            </a: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B016D05-D3A6-4AB6-8287-2606CC7CC690}" type="slidenum">
              <a:rPr lang="en-US" smtClean="0"/>
              <a:pPr/>
              <a:t>‹#›</a:t>
            </a:fld>
            <a:endParaRPr lang="en-US"/>
          </a:p>
        </p:txBody>
      </p:sp>
    </p:spTree>
    <p:extLst>
      <p:ext uri="{BB962C8B-B14F-4D97-AF65-F5344CB8AC3E}">
        <p14:creationId xmlns:p14="http://schemas.microsoft.com/office/powerpoint/2010/main" val="121604132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2myx53yhj7u4b.cloudfront.net/sites/default/files/AnnualPerformanceReview_Wor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hatishumanresource.com/career-management-introduc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complyright.com/performance-management/questions-to-ask-before-a-final-firing-decision" TargetMode="External"/><Relationship Id="rId4" Type="http://schemas.openxmlformats.org/officeDocument/2006/relationships/hyperlink" Target="https://www.thoughtco.com/glass-ceiling-for-women-definition-353082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thoughtco.com/glass-ceiling-for-women-definition-353082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38800"/>
            <a:ext cx="7239000" cy="685800"/>
          </a:xfrm>
        </p:spPr>
        <p:txBody>
          <a:bodyPr/>
          <a:lstStyle/>
          <a:p>
            <a:pPr algn="ctr"/>
            <a:r>
              <a:rPr lang="en-US" sz="2400" dirty="0">
                <a:solidFill>
                  <a:schemeClr val="tx1"/>
                </a:solidFill>
              </a:rPr>
              <a:t>HURE 6131-Denise M. </a:t>
            </a:r>
            <a:r>
              <a:rPr lang="en-US" sz="2400" dirty="0" err="1">
                <a:solidFill>
                  <a:schemeClr val="tx1"/>
                </a:solidFill>
              </a:rPr>
              <a:t>Cobián</a:t>
            </a:r>
            <a:r>
              <a:rPr lang="en-US" sz="2400" dirty="0">
                <a:solidFill>
                  <a:schemeClr val="tx1"/>
                </a:solidFill>
              </a:rPr>
              <a:t>, PhD</a:t>
            </a:r>
          </a:p>
        </p:txBody>
      </p:sp>
      <p:sp>
        <p:nvSpPr>
          <p:cNvPr id="3" name="Subtitle 2"/>
          <p:cNvSpPr>
            <a:spLocks noGrp="1"/>
          </p:cNvSpPr>
          <p:nvPr>
            <p:ph type="subTitle" idx="1"/>
          </p:nvPr>
        </p:nvSpPr>
        <p:spPr>
          <a:xfrm>
            <a:off x="152400" y="1981200"/>
            <a:ext cx="3962400" cy="1905000"/>
          </a:xfrm>
        </p:spPr>
        <p:txBody>
          <a:bodyPr>
            <a:normAutofit fontScale="92500" lnSpcReduction="20000"/>
          </a:bodyPr>
          <a:lstStyle/>
          <a:p>
            <a:pPr algn="ctr"/>
            <a:r>
              <a:rPr lang="en-US" sz="4400" dirty="0">
                <a:solidFill>
                  <a:schemeClr val="tx1">
                    <a:lumMod val="75000"/>
                    <a:lumOff val="25000"/>
                  </a:schemeClr>
                </a:solidFill>
                <a:latin typeface="Century Gothic" panose="020B0502020202020204" pitchFamily="34" charset="0"/>
              </a:rPr>
              <a:t>Chapter 9: </a:t>
            </a:r>
          </a:p>
          <a:p>
            <a:pPr algn="ctr"/>
            <a:r>
              <a:rPr lang="en-US" sz="4400" dirty="0">
                <a:solidFill>
                  <a:schemeClr val="tx1">
                    <a:lumMod val="75000"/>
                    <a:lumOff val="25000"/>
                  </a:schemeClr>
                </a:solidFill>
                <a:latin typeface="Century Gothic" panose="020B0502020202020204" pitchFamily="34" charset="0"/>
              </a:rPr>
              <a:t>Managing Careers</a:t>
            </a:r>
            <a:endParaRPr lang="en-US" sz="4400" dirty="0">
              <a:solidFill>
                <a:schemeClr val="tx1">
                  <a:lumMod val="85000"/>
                  <a:lumOff val="1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9EEACB1D-7E67-4321-8A41-35CFDDDB7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088" y="762000"/>
            <a:ext cx="4533900" cy="4991100"/>
          </a:xfrm>
          <a:prstGeom prst="rect">
            <a:avLst/>
          </a:prstGeom>
        </p:spPr>
      </p:pic>
    </p:spTree>
    <p:extLst>
      <p:ext uri="{BB962C8B-B14F-4D97-AF65-F5344CB8AC3E}">
        <p14:creationId xmlns:p14="http://schemas.microsoft.com/office/powerpoint/2010/main" val="20295019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500" y="0"/>
            <a:ext cx="7539700" cy="1600200"/>
          </a:xfrm>
        </p:spPr>
        <p:txBody>
          <a:bodyPr/>
          <a:lstStyle/>
          <a:p>
            <a:r>
              <a:rPr lang="en-US" sz="4400" dirty="0">
                <a:solidFill>
                  <a:srgbClr val="FFFF00"/>
                </a:solidFill>
              </a:rPr>
              <a:t>Sample Performance Review Development Plan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54022"/>
            <a:ext cx="3962400" cy="5403977"/>
          </a:xfrm>
        </p:spPr>
      </p:pic>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10</a:t>
            </a:fld>
            <a:endParaRPr lang="en-US" dirty="0"/>
          </a:p>
        </p:txBody>
      </p:sp>
      <p:sp>
        <p:nvSpPr>
          <p:cNvPr id="8" name="Rectangle 7"/>
          <p:cNvSpPr/>
          <p:nvPr/>
        </p:nvSpPr>
        <p:spPr>
          <a:xfrm>
            <a:off x="4267200" y="3410358"/>
            <a:ext cx="4572000" cy="923330"/>
          </a:xfrm>
          <a:prstGeom prst="rect">
            <a:avLst/>
          </a:prstGeom>
        </p:spPr>
        <p:txBody>
          <a:bodyPr>
            <a:spAutoFit/>
          </a:bodyPr>
          <a:lstStyle/>
          <a:p>
            <a:r>
              <a:rPr lang="es-PR" dirty="0">
                <a:hlinkClick r:id="rId4"/>
              </a:rPr>
              <a:t>https://d2myx53yhj7u4b.cloudfront.net/sites/default/files/AnnualPerformanceReview_Word.jpg</a:t>
            </a:r>
            <a:r>
              <a:rPr lang="es-PR" dirty="0"/>
              <a:t> </a:t>
            </a:r>
          </a:p>
        </p:txBody>
      </p:sp>
    </p:spTree>
    <p:extLst>
      <p:ext uri="{BB962C8B-B14F-4D97-AF65-F5344CB8AC3E}">
        <p14:creationId xmlns:p14="http://schemas.microsoft.com/office/powerpoint/2010/main" val="5061141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t>Improving Coaching Skills</a:t>
            </a: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8B016D05-D3A6-4AB6-8287-2606CC7CC690}" type="slidenum">
              <a:rPr lang="en-US" smtClean="0"/>
              <a:pPr>
                <a:spcAft>
                  <a:spcPts val="600"/>
                </a:spcAft>
              </a:pPr>
              <a:t>11</a:t>
            </a:fld>
            <a:endParaRPr lang="en-US"/>
          </a:p>
        </p:txBody>
      </p:sp>
      <p:sp>
        <p:nvSpPr>
          <p:cNvPr id="13" name="Rectangle 12">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Footer Placeholder 3"/>
          <p:cNvSpPr>
            <a:spLocks noGrp="1"/>
          </p:cNvSpPr>
          <p:nvPr>
            <p:ph type="ftr" sz="quarter" idx="11"/>
          </p:nvPr>
        </p:nvSpPr>
        <p:spPr>
          <a:xfrm>
            <a:off x="477686" y="6355080"/>
            <a:ext cx="2894846" cy="304801"/>
          </a:xfrm>
        </p:spPr>
        <p:txBody>
          <a:bodyPr>
            <a:normAutofit/>
          </a:bodyPr>
          <a:lstStyle/>
          <a:p>
            <a:pPr>
              <a:spcAft>
                <a:spcPts val="600"/>
              </a:spcAft>
            </a:pPr>
            <a:r>
              <a:rPr lang="de-DE">
                <a:solidFill>
                  <a:schemeClr val="accent1"/>
                </a:solidFill>
              </a:rPr>
              <a:t>MGT 3610 (HRM) - Unit 3 (DMC)</a:t>
            </a:r>
            <a:endParaRPr lang="en-US">
              <a:solidFill>
                <a:schemeClr val="accent1"/>
              </a:solidFill>
            </a:endParaRPr>
          </a:p>
        </p:txBody>
      </p:sp>
      <p:pic>
        <p:nvPicPr>
          <p:cNvPr id="6" name="Picture 5">
            <a:extLst>
              <a:ext uri="{FF2B5EF4-FFF2-40B4-BE49-F238E27FC236}">
                <a16:creationId xmlns:a16="http://schemas.microsoft.com/office/drawing/2014/main" id="{2CBD8ADB-FFEC-43F3-95BB-CFA1CA7D73A4}"/>
              </a:ext>
            </a:extLst>
          </p:cNvPr>
          <p:cNvPicPr>
            <a:picLocks noChangeAspect="1"/>
          </p:cNvPicPr>
          <p:nvPr/>
        </p:nvPicPr>
        <p:blipFill>
          <a:blip r:embed="rId4"/>
          <a:stretch>
            <a:fillRect/>
          </a:stretch>
        </p:blipFill>
        <p:spPr>
          <a:xfrm>
            <a:off x="239465" y="2548281"/>
            <a:ext cx="4088720" cy="2348251"/>
          </a:xfrm>
          <a:prstGeom prst="rect">
            <a:avLst/>
          </a:prstGeom>
          <a:effectLst/>
        </p:spPr>
      </p:pic>
      <p:sp>
        <p:nvSpPr>
          <p:cNvPr id="3" name="Content Placeholder 2"/>
          <p:cNvSpPr>
            <a:spLocks noGrp="1"/>
          </p:cNvSpPr>
          <p:nvPr>
            <p:ph idx="1"/>
          </p:nvPr>
        </p:nvSpPr>
        <p:spPr>
          <a:xfrm>
            <a:off x="4567650" y="2286163"/>
            <a:ext cx="4336885" cy="4373718"/>
          </a:xfrm>
        </p:spPr>
        <p:txBody>
          <a:bodyPr>
            <a:normAutofit fontScale="92500" lnSpcReduction="20000"/>
          </a:bodyPr>
          <a:lstStyle/>
          <a:p>
            <a:pPr marL="0" indent="0">
              <a:lnSpc>
                <a:spcPct val="90000"/>
              </a:lnSpc>
              <a:buNone/>
            </a:pPr>
            <a:r>
              <a:rPr lang="en-US" sz="1600" b="1" dirty="0">
                <a:solidFill>
                  <a:schemeClr val="bg1"/>
                </a:solidFill>
                <a:effectLst>
                  <a:outerShdw blurRad="38100" dist="38100" dir="2700000" algn="tl">
                    <a:srgbClr val="000000">
                      <a:alpha val="43137"/>
                    </a:srgbClr>
                  </a:outerShdw>
                </a:effectLst>
              </a:rPr>
              <a:t>Coaching</a:t>
            </a:r>
            <a:r>
              <a:rPr lang="en-US" sz="1600" dirty="0">
                <a:solidFill>
                  <a:schemeClr val="bg1"/>
                </a:solidFill>
              </a:rPr>
              <a:t>: </a:t>
            </a:r>
            <a:r>
              <a:rPr lang="en-US" sz="1600" i="1" dirty="0">
                <a:solidFill>
                  <a:schemeClr val="bg1"/>
                </a:solidFill>
              </a:rPr>
              <a:t>educating, instructing, and training subordinates</a:t>
            </a:r>
            <a:r>
              <a:rPr lang="en-US" sz="1600" dirty="0">
                <a:solidFill>
                  <a:schemeClr val="bg1"/>
                </a:solidFill>
              </a:rPr>
              <a:t>.  </a:t>
            </a:r>
          </a:p>
          <a:p>
            <a:pPr marL="0" indent="0">
              <a:lnSpc>
                <a:spcPct val="90000"/>
              </a:lnSpc>
              <a:buNone/>
            </a:pPr>
            <a:r>
              <a:rPr lang="en-US" sz="1600" b="1" dirty="0">
                <a:solidFill>
                  <a:schemeClr val="bg1"/>
                </a:solidFill>
                <a:effectLst>
                  <a:outerShdw blurRad="38100" dist="38100" dir="2700000" algn="tl">
                    <a:srgbClr val="000000">
                      <a:alpha val="43137"/>
                    </a:srgbClr>
                  </a:outerShdw>
                </a:effectLst>
              </a:rPr>
              <a:t>Mentoring</a:t>
            </a:r>
            <a:r>
              <a:rPr lang="en-US" sz="1600" dirty="0">
                <a:solidFill>
                  <a:schemeClr val="bg1"/>
                </a:solidFill>
              </a:rPr>
              <a:t>: </a:t>
            </a:r>
            <a:r>
              <a:rPr lang="en-US" sz="1600" i="1" dirty="0">
                <a:solidFill>
                  <a:schemeClr val="bg1"/>
                </a:solidFill>
              </a:rPr>
              <a:t>advising, counseling, and guiding</a:t>
            </a:r>
            <a:r>
              <a:rPr lang="en-US" sz="1600" dirty="0">
                <a:solidFill>
                  <a:schemeClr val="bg1"/>
                </a:solidFill>
              </a:rPr>
              <a:t>.</a:t>
            </a:r>
          </a:p>
          <a:p>
            <a:pPr>
              <a:lnSpc>
                <a:spcPct val="90000"/>
              </a:lnSpc>
            </a:pPr>
            <a:r>
              <a:rPr lang="en-US" sz="1600" dirty="0">
                <a:solidFill>
                  <a:schemeClr val="bg1"/>
                </a:solidFill>
              </a:rPr>
              <a:t>Coaching &amp; Mentoring requires:</a:t>
            </a:r>
          </a:p>
          <a:p>
            <a:pPr lvl="1">
              <a:lnSpc>
                <a:spcPct val="90000"/>
              </a:lnSpc>
            </a:pPr>
            <a:r>
              <a:rPr lang="en-US" sz="1600" dirty="0">
                <a:solidFill>
                  <a:schemeClr val="bg1"/>
                </a:solidFill>
              </a:rPr>
              <a:t>Analysis: is impossible to advise an employee without knowing what the problem is.</a:t>
            </a:r>
          </a:p>
          <a:p>
            <a:pPr lvl="1">
              <a:lnSpc>
                <a:spcPct val="90000"/>
              </a:lnSpc>
            </a:pPr>
            <a:r>
              <a:rPr lang="en-US" sz="1600" dirty="0">
                <a:solidFill>
                  <a:schemeClr val="bg1"/>
                </a:solidFill>
              </a:rPr>
              <a:t>Interpersonal skills</a:t>
            </a:r>
          </a:p>
          <a:p>
            <a:pPr>
              <a:lnSpc>
                <a:spcPct val="90000"/>
              </a:lnSpc>
            </a:pPr>
            <a:r>
              <a:rPr lang="en-US" sz="1600" dirty="0">
                <a:solidFill>
                  <a:schemeClr val="bg1"/>
                </a:solidFill>
              </a:rPr>
              <a:t>Coaching 4-step process:</a:t>
            </a:r>
          </a:p>
          <a:p>
            <a:pPr lvl="1">
              <a:lnSpc>
                <a:spcPct val="90000"/>
              </a:lnSpc>
            </a:pPr>
            <a:r>
              <a:rPr lang="en-US" sz="1600" dirty="0">
                <a:solidFill>
                  <a:schemeClr val="bg1"/>
                </a:solidFill>
              </a:rPr>
              <a:t>Preparation: understanding the problem</a:t>
            </a:r>
          </a:p>
          <a:p>
            <a:pPr lvl="1">
              <a:lnSpc>
                <a:spcPct val="90000"/>
              </a:lnSpc>
            </a:pPr>
            <a:r>
              <a:rPr lang="en-US" sz="1600" dirty="0">
                <a:solidFill>
                  <a:schemeClr val="bg1"/>
                </a:solidFill>
              </a:rPr>
              <a:t>Planning: reaching an agreement on what needs to change</a:t>
            </a:r>
          </a:p>
          <a:p>
            <a:pPr lvl="1">
              <a:lnSpc>
                <a:spcPct val="90000"/>
              </a:lnSpc>
            </a:pPr>
            <a:r>
              <a:rPr lang="en-US" sz="1600" dirty="0">
                <a:solidFill>
                  <a:schemeClr val="bg1"/>
                </a:solidFill>
              </a:rPr>
              <a:t>Active coaching: as a teacher, provide tools to help the employee</a:t>
            </a:r>
          </a:p>
          <a:p>
            <a:pPr lvl="1">
              <a:lnSpc>
                <a:spcPct val="90000"/>
              </a:lnSpc>
            </a:pPr>
            <a:r>
              <a:rPr lang="en-US" sz="1600" dirty="0">
                <a:solidFill>
                  <a:schemeClr val="bg1"/>
                </a:solidFill>
              </a:rPr>
              <a:t>Follow-up: re-observe the employee’s progress.</a:t>
            </a:r>
          </a:p>
        </p:txBody>
      </p:sp>
    </p:spTree>
    <p:extLst>
      <p:ext uri="{BB962C8B-B14F-4D97-AF65-F5344CB8AC3E}">
        <p14:creationId xmlns:p14="http://schemas.microsoft.com/office/powerpoint/2010/main" val="3991897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400" dirty="0">
                <a:solidFill>
                  <a:srgbClr val="FFFF00"/>
                </a:solidFill>
              </a:rPr>
              <a:t>Coach’s Self-Evaluation Checklist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05000"/>
            <a:ext cx="6515036" cy="4953000"/>
          </a:xfrm>
        </p:spPr>
      </p:pic>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12</a:t>
            </a:fld>
            <a:endParaRPr lang="en-US" dirty="0"/>
          </a:p>
        </p:txBody>
      </p:sp>
      <p:sp>
        <p:nvSpPr>
          <p:cNvPr id="3" name="TextBox 2"/>
          <p:cNvSpPr txBox="1"/>
          <p:nvPr/>
        </p:nvSpPr>
        <p:spPr>
          <a:xfrm>
            <a:off x="6705600" y="3733800"/>
            <a:ext cx="2093843" cy="369332"/>
          </a:xfrm>
          <a:prstGeom prst="rect">
            <a:avLst/>
          </a:prstGeom>
          <a:noFill/>
        </p:spPr>
        <p:txBody>
          <a:bodyPr wrap="none" rtlCol="0">
            <a:spAutoFit/>
          </a:bodyPr>
          <a:lstStyle/>
          <a:p>
            <a:r>
              <a:rPr lang="en-US" dirty="0" err="1"/>
              <a:t>Dessler</a:t>
            </a:r>
            <a:r>
              <a:rPr lang="en-US" dirty="0"/>
              <a:t>, G. (2019)</a:t>
            </a:r>
            <a:endParaRPr lang="es-PR" dirty="0"/>
          </a:p>
        </p:txBody>
      </p:sp>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6962" y="21771"/>
            <a:ext cx="8153400" cy="740229"/>
          </a:xfrm>
        </p:spPr>
        <p:txBody>
          <a:bodyPr/>
          <a:lstStyle/>
          <a:p>
            <a:r>
              <a:rPr lang="en-US" dirty="0">
                <a:solidFill>
                  <a:srgbClr val="FFFF00"/>
                </a:solidFill>
              </a:rPr>
              <a:t>Being a Mentor</a:t>
            </a:r>
            <a:endParaRPr lang="en-US" sz="3200" dirty="0">
              <a:solidFill>
                <a:srgbClr val="FFFF00"/>
              </a:solidFill>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13</a:t>
            </a:fld>
            <a:endParaRPr lang="en-US" dirty="0"/>
          </a:p>
        </p:txBody>
      </p:sp>
      <p:sp>
        <p:nvSpPr>
          <p:cNvPr id="3" name="Rectangle 2"/>
          <p:cNvSpPr/>
          <p:nvPr/>
        </p:nvSpPr>
        <p:spPr>
          <a:xfrm>
            <a:off x="295997" y="1080529"/>
            <a:ext cx="7391400" cy="5262979"/>
          </a:xfrm>
          <a:prstGeom prst="rect">
            <a:avLst/>
          </a:prstGeom>
        </p:spPr>
        <p:txBody>
          <a:bodyPr wrap="square">
            <a:spAutoFit/>
          </a:bodyPr>
          <a:lstStyle/>
          <a:p>
            <a:pPr marL="285750" indent="-285750">
              <a:buFont typeface="Arial" panose="020B0604020202020204" pitchFamily="34" charset="0"/>
              <a:buChar char="•"/>
            </a:pPr>
            <a:r>
              <a:rPr lang="en-US" sz="2400" dirty="0"/>
              <a:t>Mentoring can be </a:t>
            </a:r>
            <a:r>
              <a:rPr lang="en-US" sz="2400" dirty="0">
                <a:solidFill>
                  <a:srgbClr val="FFFF00"/>
                </a:solidFill>
              </a:rPr>
              <a:t>formal</a:t>
            </a:r>
            <a:r>
              <a:rPr lang="en-US" sz="2400" dirty="0"/>
              <a:t> or </a:t>
            </a:r>
            <a:r>
              <a:rPr lang="en-US" sz="2400" dirty="0">
                <a:solidFill>
                  <a:srgbClr val="FFFF00"/>
                </a:solidFill>
              </a:rPr>
              <a:t>informal</a:t>
            </a:r>
            <a:r>
              <a:rPr lang="en-US" sz="2400" dirty="0"/>
              <a:t>; can significantly enhance one’s career </a:t>
            </a:r>
            <a:r>
              <a:rPr lang="en-US" sz="2400" dirty="0">
                <a:solidFill>
                  <a:srgbClr val="FFC000"/>
                </a:solidFill>
              </a:rPr>
              <a:t>satisfaction</a:t>
            </a:r>
            <a:r>
              <a:rPr lang="en-US" sz="2400" dirty="0"/>
              <a:t> and </a:t>
            </a:r>
            <a:r>
              <a:rPr lang="en-US" sz="2400" dirty="0">
                <a:solidFill>
                  <a:srgbClr val="FFC000"/>
                </a:solidFill>
              </a:rPr>
              <a:t>success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Mentoring can be both </a:t>
            </a:r>
            <a:r>
              <a:rPr lang="en-US" sz="2400" dirty="0">
                <a:solidFill>
                  <a:srgbClr val="FFFF00"/>
                </a:solidFill>
              </a:rPr>
              <a:t>valuable</a:t>
            </a:r>
            <a:r>
              <a:rPr lang="en-US" sz="2400" dirty="0"/>
              <a:t> and </a:t>
            </a:r>
            <a:r>
              <a:rPr lang="en-US" sz="2400" dirty="0">
                <a:solidFill>
                  <a:srgbClr val="FFFF00"/>
                </a:solidFill>
              </a:rPr>
              <a:t>dangerous</a:t>
            </a:r>
            <a:r>
              <a:rPr lang="en-US" sz="2400" dirty="0"/>
              <a:t>. </a:t>
            </a:r>
          </a:p>
          <a:p>
            <a:pPr marL="742950" lvl="1" indent="-285750">
              <a:buFont typeface="Arial" panose="020B0604020202020204" pitchFamily="34" charset="0"/>
              <a:buChar char="•"/>
            </a:pPr>
            <a:r>
              <a:rPr lang="en-US" sz="2400" dirty="0"/>
              <a:t>It’s valuable in that it is a positive force, if it is truly in alignment with the employee’s career goals. </a:t>
            </a:r>
          </a:p>
          <a:p>
            <a:pPr marL="742950" lvl="1" indent="-285750">
              <a:buFont typeface="Arial" panose="020B0604020202020204" pitchFamily="34" charset="0"/>
              <a:buChar char="•"/>
            </a:pPr>
            <a:r>
              <a:rPr lang="en-US" sz="2400" dirty="0"/>
              <a:t>It can be dangerous in that mentoring touches on another person’s psychological needs, aptitudes, and motives. Thus, mentors need to be cautious.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48506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mentor (</a:t>
            </a:r>
            <a:r>
              <a:rPr lang="en-US" dirty="0" err="1"/>
              <a:t>cont</a:t>
            </a:r>
            <a:r>
              <a:rPr lang="en-US" dirty="0"/>
              <a:t>)</a:t>
            </a:r>
            <a:endParaRPr lang="es-PR" dirty="0"/>
          </a:p>
        </p:txBody>
      </p:sp>
      <p:sp>
        <p:nvSpPr>
          <p:cNvPr id="3" name="Content Placeholder 2"/>
          <p:cNvSpPr>
            <a:spLocks noGrp="1"/>
          </p:cNvSpPr>
          <p:nvPr>
            <p:ph idx="1"/>
          </p:nvPr>
        </p:nvSpPr>
        <p:spPr>
          <a:xfrm>
            <a:off x="3200400" y="2133600"/>
            <a:ext cx="5697894" cy="4419600"/>
          </a:xfrm>
        </p:spPr>
        <p:txBody>
          <a:bodyPr>
            <a:normAutofit/>
          </a:bodyPr>
          <a:lstStyle/>
          <a:p>
            <a:pPr marL="285750" indent="-285750">
              <a:buFont typeface="Arial" panose="020B0604020202020204" pitchFamily="34" charset="0"/>
              <a:buChar char="•"/>
            </a:pPr>
            <a:r>
              <a:rPr lang="en-US" sz="2400" dirty="0"/>
              <a:t>Effective mentors:</a:t>
            </a:r>
          </a:p>
          <a:p>
            <a:pPr lvl="1">
              <a:buFont typeface="Arial" panose="020B0604020202020204" pitchFamily="34" charset="0"/>
              <a:buChar char="•"/>
            </a:pPr>
            <a:r>
              <a:rPr lang="en-US" sz="2000" dirty="0"/>
              <a:t>Set high standards </a:t>
            </a:r>
          </a:p>
          <a:p>
            <a:pPr lvl="1">
              <a:buFont typeface="Arial" panose="020B0604020202020204" pitchFamily="34" charset="0"/>
              <a:buChar char="•"/>
            </a:pPr>
            <a:r>
              <a:rPr lang="en-US" sz="2000" dirty="0"/>
              <a:t>Are willing to invest the time and effort to build a relationship to actively steer the “protégé” into important projects, teams, and jobs. </a:t>
            </a:r>
          </a:p>
          <a:p>
            <a:pPr marL="1200150" lvl="2" indent="-285750">
              <a:buFont typeface="Arial" panose="020B0604020202020204" pitchFamily="34" charset="0"/>
              <a:buChar char="•"/>
            </a:pPr>
            <a:r>
              <a:rPr lang="en-US" sz="1800" dirty="0"/>
              <a:t>A protégé’s responsibilities include making the mentoring relationship work. Choosing an appropriate mentor who is objective yet helpful is important. Another note is that the mentoring relationship generally should not involve personal problems.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14</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421" r="11842" b="6779"/>
          <a:stretch/>
        </p:blipFill>
        <p:spPr>
          <a:xfrm>
            <a:off x="0" y="1219200"/>
            <a:ext cx="4038600" cy="5638800"/>
          </a:xfrm>
          <a:prstGeom prst="rect">
            <a:avLst/>
          </a:prstGeom>
        </p:spPr>
      </p:pic>
    </p:spTree>
    <p:extLst>
      <p:ext uri="{BB962C8B-B14F-4D97-AF65-F5344CB8AC3E}">
        <p14:creationId xmlns:p14="http://schemas.microsoft.com/office/powerpoint/2010/main" val="528599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91400" cy="1295400"/>
          </a:xfrm>
        </p:spPr>
        <p:txBody>
          <a:bodyPr/>
          <a:lstStyle/>
          <a:p>
            <a:r>
              <a:rPr lang="en-US" sz="4000" dirty="0">
                <a:solidFill>
                  <a:srgbClr val="FFFF00"/>
                </a:solidFill>
              </a:rPr>
              <a:t>Improving Performance Through HRIS</a:t>
            </a:r>
            <a:endParaRPr lang="en-US" sz="4000" dirty="0">
              <a:solidFill>
                <a:srgbClr val="FFFF00"/>
              </a:solidFill>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de-DE"/>
              <a:t>MGT 3610 (HRM) - Unit 3 (DMC)</a:t>
            </a:r>
            <a:endParaRPr lang="en-US" dirty="0"/>
          </a:p>
        </p:txBody>
      </p:sp>
      <p:sp>
        <p:nvSpPr>
          <p:cNvPr id="5" name="Slide Number Placeholder 4"/>
          <p:cNvSpPr>
            <a:spLocks noGrp="1"/>
          </p:cNvSpPr>
          <p:nvPr>
            <p:ph type="sldNum" sz="quarter" idx="12"/>
          </p:nvPr>
        </p:nvSpPr>
        <p:spPr>
          <a:xfrm>
            <a:off x="7696200" y="76200"/>
            <a:ext cx="628813" cy="962759"/>
          </a:xfrm>
        </p:spPr>
        <p:txBody>
          <a:bodyPr/>
          <a:lstStyle/>
          <a:p>
            <a:fld id="{8B016D05-D3A6-4AB6-8287-2606CC7CC690}" type="slidenum">
              <a:rPr lang="en-US" smtClean="0"/>
              <a:pPr/>
              <a:t>15</a:t>
            </a:fld>
            <a:endParaRPr lang="en-US" dirty="0"/>
          </a:p>
        </p:txBody>
      </p:sp>
      <p:sp>
        <p:nvSpPr>
          <p:cNvPr id="3" name="Rectangle 2"/>
          <p:cNvSpPr/>
          <p:nvPr/>
        </p:nvSpPr>
        <p:spPr>
          <a:xfrm>
            <a:off x="304800" y="1524000"/>
            <a:ext cx="7454283" cy="3785652"/>
          </a:xfrm>
          <a:prstGeom prst="rect">
            <a:avLst/>
          </a:prstGeom>
        </p:spPr>
        <p:txBody>
          <a:bodyPr wrap="square">
            <a:spAutoFit/>
          </a:bodyPr>
          <a:lstStyle/>
          <a:p>
            <a:pPr marL="342900" indent="-342900">
              <a:buFont typeface="Wingdings" panose="05000000000000000000" pitchFamily="2" charset="2"/>
              <a:buChar char="q"/>
            </a:pPr>
            <a:r>
              <a:rPr lang="en-US" sz="2000" dirty="0"/>
              <a:t>Various talent management systems enable employers to integrate data from appraisals, career development, training, and succession planning. </a:t>
            </a:r>
          </a:p>
          <a:p>
            <a:pPr marL="342900" indent="-342900">
              <a:buFont typeface="Wingdings" panose="05000000000000000000" pitchFamily="2" charset="2"/>
              <a:buChar char="q"/>
            </a:pPr>
            <a:r>
              <a:rPr lang="en-US" sz="2000" dirty="0"/>
              <a:t>A </a:t>
            </a:r>
            <a:r>
              <a:rPr lang="en-US" sz="2000" b="1" dirty="0">
                <a:solidFill>
                  <a:srgbClr val="FFFF00"/>
                </a:solidFill>
                <a:effectLst>
                  <a:outerShdw blurRad="38100" dist="38100" dir="2700000" algn="tl">
                    <a:srgbClr val="000000">
                      <a:alpha val="43137"/>
                    </a:srgbClr>
                  </a:outerShdw>
                </a:effectLst>
              </a:rPr>
              <a:t>Sum-Total Succession Planning </a:t>
            </a:r>
            <a:r>
              <a:rPr lang="en-US" sz="2000" dirty="0"/>
              <a:t>supports a holistic end-to-end talent management strategy including:</a:t>
            </a:r>
          </a:p>
          <a:p>
            <a:pPr marL="628650" lvl="1" indent="-171450" defTabSz="914400">
              <a:buFont typeface="Arial" panose="020B0604020202020204" pitchFamily="34" charset="0"/>
              <a:buChar char="•"/>
              <a:defRPr/>
            </a:pPr>
            <a:r>
              <a:rPr lang="en-US" sz="2000" dirty="0">
                <a:latin typeface="Century Gothic" panose="020B0502020202020204" pitchFamily="34" charset="0"/>
              </a:rPr>
              <a:t>360 Feedback</a:t>
            </a:r>
          </a:p>
          <a:p>
            <a:pPr marL="628650" lvl="1" indent="-171450" defTabSz="914400">
              <a:buFont typeface="Arial" panose="020B0604020202020204" pitchFamily="34" charset="0"/>
              <a:buChar char="•"/>
              <a:defRPr/>
            </a:pPr>
            <a:r>
              <a:rPr lang="en-US" sz="2000" dirty="0">
                <a:latin typeface="Century Gothic" panose="020B0502020202020204" pitchFamily="34" charset="0"/>
              </a:rPr>
              <a:t>Career Development</a:t>
            </a:r>
          </a:p>
          <a:p>
            <a:pPr marL="628650" lvl="1" indent="-171450" defTabSz="914400">
              <a:buFont typeface="Arial" panose="020B0604020202020204" pitchFamily="34" charset="0"/>
              <a:buChar char="•"/>
              <a:defRPr/>
            </a:pPr>
            <a:r>
              <a:rPr lang="en-US" sz="2000" dirty="0">
                <a:latin typeface="Century Gothic" panose="020B0502020202020204" pitchFamily="34" charset="0"/>
              </a:rPr>
              <a:t>Compensation Management</a:t>
            </a:r>
          </a:p>
          <a:p>
            <a:pPr marL="628650" lvl="1" indent="-171450" defTabSz="914400">
              <a:buFont typeface="Arial" panose="020B0604020202020204" pitchFamily="34" charset="0"/>
              <a:buChar char="•"/>
              <a:defRPr/>
            </a:pPr>
            <a:r>
              <a:rPr lang="en-US" sz="2000" dirty="0">
                <a:latin typeface="Century Gothic" panose="020B0502020202020204" pitchFamily="34" charset="0"/>
              </a:rPr>
              <a:t>Career Progression</a:t>
            </a:r>
          </a:p>
          <a:p>
            <a:pPr marL="628650" lvl="1" indent="-171450" defTabSz="914400">
              <a:buFont typeface="Arial" panose="020B0604020202020204" pitchFamily="34" charset="0"/>
              <a:buChar char="•"/>
              <a:defRPr/>
            </a:pPr>
            <a:r>
              <a:rPr lang="en-US" sz="2000" dirty="0">
                <a:latin typeface="Century Gothic" panose="020B0502020202020204" pitchFamily="34" charset="0"/>
              </a:rPr>
              <a:t>Learning Management</a:t>
            </a:r>
          </a:p>
          <a:p>
            <a:pPr marL="628650" lvl="1" indent="-171450" defTabSz="914400">
              <a:buFont typeface="Arial" panose="020B0604020202020204" pitchFamily="34" charset="0"/>
              <a:buChar char="•"/>
              <a:defRPr/>
            </a:pPr>
            <a:r>
              <a:rPr lang="en-US" sz="2000" dirty="0">
                <a:latin typeface="Century Gothic" panose="020B0502020202020204" pitchFamily="34" charset="0"/>
              </a:rPr>
              <a:t>Performance Management</a:t>
            </a:r>
          </a:p>
          <a:p>
            <a:pPr marL="628650" lvl="1" indent="-171450" defTabSz="914400">
              <a:buFont typeface="Arial" panose="020B0604020202020204" pitchFamily="34" charset="0"/>
              <a:buChar char="•"/>
              <a:defRPr/>
            </a:pPr>
            <a:r>
              <a:rPr lang="en-US" sz="2000" dirty="0">
                <a:latin typeface="Century Gothic" panose="020B0502020202020204" pitchFamily="34" charset="0"/>
              </a:rPr>
              <a:t>Recruiting &amp; Hiring</a:t>
            </a:r>
          </a:p>
        </p:txBody>
      </p:sp>
    </p:spTree>
    <p:extLst>
      <p:ext uri="{BB962C8B-B14F-4D97-AF65-F5344CB8AC3E}">
        <p14:creationId xmlns:p14="http://schemas.microsoft.com/office/powerpoint/2010/main" val="3173426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322"/>
            <a:ext cx="7467600" cy="1400530"/>
          </a:xfrm>
        </p:spPr>
        <p:txBody>
          <a:bodyPr/>
          <a:lstStyle/>
          <a:p>
            <a:r>
              <a:rPr lang="en-US" dirty="0">
                <a:solidFill>
                  <a:srgbClr val="FFFF00"/>
                </a:solidFill>
              </a:rPr>
              <a:t>Employee Engagement Guide For Managers</a:t>
            </a:r>
          </a:p>
        </p:txBody>
      </p:sp>
      <p:sp>
        <p:nvSpPr>
          <p:cNvPr id="3" name="Content Placeholder 2"/>
          <p:cNvSpPr>
            <a:spLocks noGrp="1"/>
          </p:cNvSpPr>
          <p:nvPr>
            <p:ph idx="1"/>
          </p:nvPr>
        </p:nvSpPr>
        <p:spPr>
          <a:xfrm>
            <a:off x="304800" y="1676400"/>
            <a:ext cx="6711654" cy="4195481"/>
          </a:xfrm>
        </p:spPr>
        <p:txBody>
          <a:bodyPr>
            <a:normAutofit/>
          </a:bodyPr>
          <a:lstStyle/>
          <a:p>
            <a:r>
              <a:rPr lang="en-US" sz="2400" b="1" dirty="0">
                <a:solidFill>
                  <a:srgbClr val="FFC000"/>
                </a:solidFill>
                <a:effectLst>
                  <a:outerShdw blurRad="38100" dist="38100" dir="2700000" algn="tl">
                    <a:srgbClr val="000000">
                      <a:alpha val="43137"/>
                    </a:srgbClr>
                  </a:outerShdw>
                </a:effectLst>
              </a:rPr>
              <a:t>Psychological contracts: </a:t>
            </a:r>
            <a:r>
              <a:rPr lang="en-US" sz="2400" i="1" dirty="0"/>
              <a:t>mutual understanding between employee and organization of providing the best effort of the employee and staying loyal as long as the employee is in the organization.</a:t>
            </a:r>
          </a:p>
          <a:p>
            <a:r>
              <a:rPr lang="en-US" sz="2400" dirty="0"/>
              <a:t>To keep employees engaged:</a:t>
            </a:r>
          </a:p>
          <a:p>
            <a:pPr lvl="1"/>
            <a:r>
              <a:rPr lang="en-US" sz="2000" dirty="0"/>
              <a:t>Understand and communicate T&amp;D opportunities</a:t>
            </a:r>
          </a:p>
          <a:p>
            <a:pPr lvl="1"/>
            <a:r>
              <a:rPr lang="en-US" sz="2000" dirty="0"/>
              <a:t>Help employee move through his/her career</a:t>
            </a:r>
            <a:endParaRPr lang="es-PR" sz="2000" dirty="0"/>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16</a:t>
            </a:fld>
            <a:endParaRPr lang="en-US" dirty="0"/>
          </a:p>
        </p:txBody>
      </p:sp>
    </p:spTree>
    <p:extLst>
      <p:ext uri="{BB962C8B-B14F-4D97-AF65-F5344CB8AC3E}">
        <p14:creationId xmlns:p14="http://schemas.microsoft.com/office/powerpoint/2010/main" val="190741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836" y="0"/>
            <a:ext cx="8229600" cy="1063423"/>
          </a:xfrm>
        </p:spPr>
        <p:txBody>
          <a:bodyPr/>
          <a:lstStyle/>
          <a:p>
            <a:r>
              <a:rPr lang="en-US" sz="3600" dirty="0">
                <a:solidFill>
                  <a:srgbClr val="FFFF00"/>
                </a:solidFill>
              </a:rPr>
              <a:t>Managing Employee Retention &amp; Turnover</a:t>
            </a:r>
          </a:p>
        </p:txBody>
      </p:sp>
      <p:sp>
        <p:nvSpPr>
          <p:cNvPr id="3" name="Content Placeholder 2"/>
          <p:cNvSpPr>
            <a:spLocks noGrp="1"/>
          </p:cNvSpPr>
          <p:nvPr>
            <p:ph idx="1"/>
          </p:nvPr>
        </p:nvSpPr>
        <p:spPr>
          <a:xfrm>
            <a:off x="241480" y="1283724"/>
            <a:ext cx="7454720" cy="3859796"/>
          </a:xfrm>
        </p:spPr>
        <p:txBody>
          <a:bodyPr>
            <a:normAutofit fontScale="70000" lnSpcReduction="20000"/>
          </a:bodyPr>
          <a:lstStyle/>
          <a:p>
            <a:r>
              <a:rPr lang="en-US" sz="3200" b="1" dirty="0">
                <a:solidFill>
                  <a:srgbClr val="FFC000"/>
                </a:solidFill>
                <a:effectLst>
                  <a:outerShdw blurRad="38100" dist="38100" dir="2700000" algn="tl">
                    <a:srgbClr val="000000">
                      <a:alpha val="43137"/>
                    </a:srgbClr>
                  </a:outerShdw>
                </a:effectLst>
              </a:rPr>
              <a:t>Turnover</a:t>
            </a:r>
            <a:r>
              <a:rPr lang="en-US" sz="3200" dirty="0">
                <a:solidFill>
                  <a:schemeClr val="tx1">
                    <a:lumMod val="75000"/>
                    <a:lumOff val="25000"/>
                  </a:schemeClr>
                </a:solidFill>
              </a:rPr>
              <a:t> </a:t>
            </a:r>
            <a:r>
              <a:rPr lang="en-US" sz="3200" i="1" dirty="0">
                <a:solidFill>
                  <a:schemeClr val="tx1">
                    <a:lumMod val="75000"/>
                    <a:lumOff val="25000"/>
                  </a:schemeClr>
                </a:solidFill>
              </a:rPr>
              <a:t>is the </a:t>
            </a:r>
            <a:r>
              <a:rPr lang="en-US" sz="3200" i="1" u="sng" dirty="0">
                <a:solidFill>
                  <a:schemeClr val="tx1">
                    <a:lumMod val="75000"/>
                    <a:lumOff val="25000"/>
                  </a:schemeClr>
                </a:solidFill>
              </a:rPr>
              <a:t>rate</a:t>
            </a:r>
            <a:r>
              <a:rPr lang="en-US" sz="3200" i="1" dirty="0">
                <a:solidFill>
                  <a:schemeClr val="tx1">
                    <a:lumMod val="75000"/>
                    <a:lumOff val="25000"/>
                  </a:schemeClr>
                </a:solidFill>
              </a:rPr>
              <a:t> at which employees </a:t>
            </a:r>
            <a:r>
              <a:rPr lang="en-US" sz="3200" i="1" u="sng" dirty="0">
                <a:solidFill>
                  <a:schemeClr val="tx1">
                    <a:lumMod val="75000"/>
                    <a:lumOff val="25000"/>
                  </a:schemeClr>
                </a:solidFill>
              </a:rPr>
              <a:t>leave</a:t>
            </a:r>
            <a:r>
              <a:rPr lang="en-US" sz="3200" i="1" dirty="0">
                <a:solidFill>
                  <a:schemeClr val="tx1">
                    <a:lumMod val="75000"/>
                    <a:lumOff val="25000"/>
                  </a:schemeClr>
                </a:solidFill>
              </a:rPr>
              <a:t> a firm</a:t>
            </a:r>
            <a:r>
              <a:rPr lang="en-US" sz="3200" dirty="0">
                <a:solidFill>
                  <a:schemeClr val="tx1">
                    <a:lumMod val="75000"/>
                    <a:lumOff val="25000"/>
                  </a:schemeClr>
                </a:solidFill>
              </a:rPr>
              <a:t>.  Includes </a:t>
            </a:r>
            <a:r>
              <a:rPr lang="en-US" sz="3200" u="sng" dirty="0">
                <a:solidFill>
                  <a:schemeClr val="tx1">
                    <a:lumMod val="75000"/>
                    <a:lumOff val="25000"/>
                  </a:schemeClr>
                </a:solidFill>
              </a:rPr>
              <a:t>voluntary</a:t>
            </a:r>
            <a:r>
              <a:rPr lang="en-US" sz="3200" dirty="0">
                <a:solidFill>
                  <a:schemeClr val="tx1">
                    <a:lumMod val="75000"/>
                    <a:lumOff val="25000"/>
                  </a:schemeClr>
                </a:solidFill>
              </a:rPr>
              <a:t> and </a:t>
            </a:r>
            <a:r>
              <a:rPr lang="en-US" sz="3200" u="sng" dirty="0">
                <a:solidFill>
                  <a:schemeClr val="tx1">
                    <a:lumMod val="75000"/>
                    <a:lumOff val="25000"/>
                  </a:schemeClr>
                </a:solidFill>
              </a:rPr>
              <a:t>involuntary</a:t>
            </a:r>
            <a:r>
              <a:rPr lang="en-US" sz="3200" dirty="0">
                <a:solidFill>
                  <a:schemeClr val="tx1">
                    <a:lumMod val="75000"/>
                    <a:lumOff val="25000"/>
                  </a:schemeClr>
                </a:solidFill>
              </a:rPr>
              <a:t> turnover.</a:t>
            </a:r>
          </a:p>
          <a:p>
            <a:pPr lvl="1"/>
            <a:r>
              <a:rPr lang="en-US" sz="3000" dirty="0">
                <a:solidFill>
                  <a:schemeClr val="tx1">
                    <a:lumMod val="75000"/>
                    <a:lumOff val="25000"/>
                  </a:schemeClr>
                </a:solidFill>
              </a:rPr>
              <a:t>Examples: voluntary – retirement; involuntary – death, performance failure</a:t>
            </a:r>
          </a:p>
          <a:p>
            <a:pPr lvl="1"/>
            <a:endParaRPr lang="en-US" sz="3000" dirty="0">
              <a:solidFill>
                <a:schemeClr val="tx1">
                  <a:lumMod val="75000"/>
                  <a:lumOff val="25000"/>
                </a:schemeClr>
              </a:solidFill>
            </a:endParaRPr>
          </a:p>
          <a:p>
            <a:endParaRPr lang="en-US" sz="3200" dirty="0">
              <a:solidFill>
                <a:schemeClr val="tx1">
                  <a:lumMod val="75000"/>
                  <a:lumOff val="25000"/>
                </a:schemeClr>
              </a:solidFill>
            </a:endParaRPr>
          </a:p>
          <a:p>
            <a:endParaRPr lang="en-US" sz="3200" dirty="0">
              <a:solidFill>
                <a:schemeClr val="tx1">
                  <a:lumMod val="75000"/>
                  <a:lumOff val="25000"/>
                </a:schemeClr>
              </a:solidFill>
            </a:endParaRPr>
          </a:p>
          <a:p>
            <a:r>
              <a:rPr lang="en-US" sz="3200" dirty="0">
                <a:solidFill>
                  <a:schemeClr val="tx1">
                    <a:lumMod val="75000"/>
                    <a:lumOff val="25000"/>
                  </a:schemeClr>
                </a:solidFill>
              </a:rPr>
              <a:t>Managing Voluntary Turnover requires identifying the causes and how to address them. Involuntary turnover is not always bad (consider when you have a “problematic” employee).</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17</a:t>
            </a:fld>
            <a:endParaRPr lang="en-US" dirty="0"/>
          </a:p>
        </p:txBody>
      </p:sp>
      <p:pic>
        <p:nvPicPr>
          <p:cNvPr id="7" name="Picture 6">
            <a:extLst>
              <a:ext uri="{FF2B5EF4-FFF2-40B4-BE49-F238E27FC236}">
                <a16:creationId xmlns:a16="http://schemas.microsoft.com/office/drawing/2014/main" id="{485491FB-4AED-430C-ACBB-BA86AED7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616" y="5173301"/>
            <a:ext cx="3785384" cy="1688079"/>
          </a:xfrm>
          <a:prstGeom prst="rect">
            <a:avLst/>
          </a:prstGeom>
        </p:spPr>
      </p:pic>
      <p:pic>
        <p:nvPicPr>
          <p:cNvPr id="6" name="Picture 5">
            <a:extLst>
              <a:ext uri="{FF2B5EF4-FFF2-40B4-BE49-F238E27FC236}">
                <a16:creationId xmlns:a16="http://schemas.microsoft.com/office/drawing/2014/main" id="{204BFC88-B904-48A9-AC5E-643592E247A4}"/>
              </a:ext>
            </a:extLst>
          </p:cNvPr>
          <p:cNvPicPr>
            <a:picLocks noChangeAspect="1"/>
          </p:cNvPicPr>
          <p:nvPr/>
        </p:nvPicPr>
        <p:blipFill>
          <a:blip r:embed="rId4"/>
          <a:stretch>
            <a:fillRect/>
          </a:stretch>
        </p:blipFill>
        <p:spPr>
          <a:xfrm>
            <a:off x="2125698" y="2589724"/>
            <a:ext cx="4333875" cy="1057275"/>
          </a:xfrm>
          <a:prstGeom prst="rect">
            <a:avLst/>
          </a:prstGeom>
        </p:spPr>
      </p:pic>
    </p:spTree>
    <p:extLst>
      <p:ext uri="{BB962C8B-B14F-4D97-AF65-F5344CB8AC3E}">
        <p14:creationId xmlns:p14="http://schemas.microsoft.com/office/powerpoint/2010/main" val="5791967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3"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a:t>Reasons Top-Performing Employees Leave</a:t>
            </a: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8B016D05-D3A6-4AB6-8287-2606CC7CC690}" type="slidenum">
              <a:rPr lang="en-US" smtClean="0"/>
              <a:pPr>
                <a:spcAft>
                  <a:spcPts val="600"/>
                </a:spcAft>
              </a:pPr>
              <a:t>18</a:t>
            </a:fld>
            <a:endParaRPr lang="en-US"/>
          </a:p>
        </p:txBody>
      </p:sp>
      <p:sp>
        <p:nvSpPr>
          <p:cNvPr id="15" name="Rectangle 1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8" name="Content Placeholder 7">
            <a:extLst>
              <a:ext uri="{FF2B5EF4-FFF2-40B4-BE49-F238E27FC236}">
                <a16:creationId xmlns:a16="http://schemas.microsoft.com/office/drawing/2014/main" id="{7E17BE0B-CA41-4BBC-AB74-F9DD50695073}"/>
              </a:ext>
            </a:extLst>
          </p:cNvPr>
          <p:cNvSpPr>
            <a:spLocks noGrp="1"/>
          </p:cNvSpPr>
          <p:nvPr>
            <p:ph idx="1"/>
          </p:nvPr>
        </p:nvSpPr>
        <p:spPr>
          <a:xfrm>
            <a:off x="0" y="2286162"/>
            <a:ext cx="4568396" cy="4571837"/>
          </a:xfrm>
        </p:spPr>
        <p:txBody>
          <a:bodyPr numCol="2">
            <a:normAutofit/>
          </a:bodyPr>
          <a:lstStyle/>
          <a:p>
            <a:pPr>
              <a:lnSpc>
                <a:spcPct val="90000"/>
              </a:lnSpc>
            </a:pPr>
            <a:r>
              <a:rPr lang="en-US" dirty="0">
                <a:solidFill>
                  <a:schemeClr val="bg1"/>
                </a:solidFill>
              </a:rPr>
              <a:t>Low pay</a:t>
            </a:r>
          </a:p>
          <a:p>
            <a:pPr>
              <a:lnSpc>
                <a:spcPct val="90000"/>
              </a:lnSpc>
            </a:pPr>
            <a:r>
              <a:rPr lang="en-US" dirty="0">
                <a:solidFill>
                  <a:schemeClr val="bg1"/>
                </a:solidFill>
              </a:rPr>
              <a:t>Promotion opportunity</a:t>
            </a:r>
          </a:p>
          <a:p>
            <a:pPr>
              <a:lnSpc>
                <a:spcPct val="90000"/>
              </a:lnSpc>
            </a:pPr>
            <a:r>
              <a:rPr lang="en-US" dirty="0">
                <a:solidFill>
                  <a:schemeClr val="bg1"/>
                </a:solidFill>
              </a:rPr>
              <a:t>Work-life balance</a:t>
            </a:r>
          </a:p>
          <a:p>
            <a:pPr>
              <a:lnSpc>
                <a:spcPct val="90000"/>
              </a:lnSpc>
            </a:pPr>
            <a:r>
              <a:rPr lang="en-US" dirty="0">
                <a:solidFill>
                  <a:schemeClr val="bg1"/>
                </a:solidFill>
              </a:rPr>
              <a:t>Stress</a:t>
            </a:r>
          </a:p>
          <a:p>
            <a:pPr>
              <a:lnSpc>
                <a:spcPct val="90000"/>
              </a:lnSpc>
            </a:pPr>
            <a:r>
              <a:rPr lang="en-US" dirty="0">
                <a:solidFill>
                  <a:schemeClr val="bg1"/>
                </a:solidFill>
              </a:rPr>
              <a:t>Career development</a:t>
            </a:r>
          </a:p>
          <a:p>
            <a:pPr>
              <a:lnSpc>
                <a:spcPct val="90000"/>
              </a:lnSpc>
            </a:pPr>
            <a:r>
              <a:rPr lang="en-US" dirty="0">
                <a:solidFill>
                  <a:schemeClr val="bg1"/>
                </a:solidFill>
              </a:rPr>
              <a:t>Health care benefits</a:t>
            </a:r>
          </a:p>
          <a:p>
            <a:pPr>
              <a:lnSpc>
                <a:spcPct val="90000"/>
              </a:lnSpc>
            </a:pPr>
            <a:r>
              <a:rPr lang="en-US" dirty="0">
                <a:solidFill>
                  <a:schemeClr val="bg1"/>
                </a:solidFill>
              </a:rPr>
              <a:t>Length of commute work</a:t>
            </a:r>
          </a:p>
          <a:p>
            <a:pPr>
              <a:lnSpc>
                <a:spcPct val="90000"/>
              </a:lnSpc>
            </a:pPr>
            <a:r>
              <a:rPr lang="en-US" dirty="0">
                <a:solidFill>
                  <a:schemeClr val="bg1"/>
                </a:solidFill>
              </a:rPr>
              <a:t>Retirement benefits</a:t>
            </a:r>
          </a:p>
          <a:p>
            <a:pPr>
              <a:lnSpc>
                <a:spcPct val="90000"/>
              </a:lnSpc>
            </a:pPr>
            <a:r>
              <a:rPr lang="en-US" dirty="0">
                <a:solidFill>
                  <a:schemeClr val="bg1"/>
                </a:solidFill>
              </a:rPr>
              <a:t>Nature of work</a:t>
            </a:r>
          </a:p>
          <a:p>
            <a:pPr>
              <a:lnSpc>
                <a:spcPct val="90000"/>
              </a:lnSpc>
            </a:pPr>
            <a:r>
              <a:rPr lang="en-US" dirty="0">
                <a:solidFill>
                  <a:schemeClr val="bg1"/>
                </a:solidFill>
              </a:rPr>
              <a:t>Company culture</a:t>
            </a:r>
          </a:p>
          <a:p>
            <a:pPr>
              <a:lnSpc>
                <a:spcPct val="90000"/>
              </a:lnSpc>
            </a:pPr>
            <a:r>
              <a:rPr lang="en-US" dirty="0">
                <a:solidFill>
                  <a:schemeClr val="bg1"/>
                </a:solidFill>
              </a:rPr>
              <a:t>Political environment</a:t>
            </a:r>
          </a:p>
          <a:p>
            <a:pPr>
              <a:lnSpc>
                <a:spcPct val="90000"/>
              </a:lnSpc>
            </a:pPr>
            <a:r>
              <a:rPr lang="en-US" dirty="0">
                <a:solidFill>
                  <a:schemeClr val="bg1"/>
                </a:solidFill>
              </a:rPr>
              <a:t>Relationship with supervisor/boss</a:t>
            </a:r>
          </a:p>
          <a:p>
            <a:pPr>
              <a:lnSpc>
                <a:spcPct val="90000"/>
              </a:lnSpc>
            </a:pPr>
            <a:r>
              <a:rPr lang="en-US" dirty="0">
                <a:solidFill>
                  <a:schemeClr val="bg1"/>
                </a:solidFill>
              </a:rPr>
              <a:t>Unclear expectations</a:t>
            </a:r>
          </a:p>
        </p:txBody>
      </p:sp>
      <p:sp>
        <p:nvSpPr>
          <p:cNvPr id="4" name="Footer Placeholder 3"/>
          <p:cNvSpPr>
            <a:spLocks noGrp="1"/>
          </p:cNvSpPr>
          <p:nvPr>
            <p:ph type="ftr" sz="quarter" idx="11"/>
          </p:nvPr>
        </p:nvSpPr>
        <p:spPr>
          <a:xfrm>
            <a:off x="5165874" y="6341337"/>
            <a:ext cx="2894846" cy="304801"/>
          </a:xfrm>
        </p:spPr>
        <p:txBody>
          <a:bodyPr>
            <a:normAutofit/>
          </a:bodyPr>
          <a:lstStyle/>
          <a:p>
            <a:pPr>
              <a:spcAft>
                <a:spcPts val="600"/>
              </a:spcAft>
            </a:pPr>
            <a:r>
              <a:rPr lang="de-DE" dirty="0">
                <a:solidFill>
                  <a:schemeClr val="accent1"/>
                </a:solidFill>
              </a:rPr>
              <a:t>MGT 3610 (HRM) - Unit 3 (DMC)</a:t>
            </a:r>
            <a:endParaRPr lang="en-US" dirty="0">
              <a:solidFill>
                <a:schemeClr val="accent1"/>
              </a:solidFill>
            </a:endParaRPr>
          </a:p>
        </p:txBody>
      </p:sp>
      <p:pic>
        <p:nvPicPr>
          <p:cNvPr id="3" name="Picture 2">
            <a:extLst>
              <a:ext uri="{FF2B5EF4-FFF2-40B4-BE49-F238E27FC236}">
                <a16:creationId xmlns:a16="http://schemas.microsoft.com/office/drawing/2014/main" id="{80AB769E-3B9E-41AD-B3F6-5E2BFECBD723}"/>
              </a:ext>
            </a:extLst>
          </p:cNvPr>
          <p:cNvPicPr>
            <a:picLocks noChangeAspect="1"/>
          </p:cNvPicPr>
          <p:nvPr/>
        </p:nvPicPr>
        <p:blipFill>
          <a:blip r:embed="rId4"/>
          <a:stretch>
            <a:fillRect/>
          </a:stretch>
        </p:blipFill>
        <p:spPr>
          <a:xfrm>
            <a:off x="4568937" y="3018861"/>
            <a:ext cx="4088720" cy="2720857"/>
          </a:xfrm>
          <a:prstGeom prst="rect">
            <a:avLst/>
          </a:prstGeom>
          <a:effectLst/>
        </p:spPr>
      </p:pic>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7461631" cy="1400530"/>
          </a:xfrm>
        </p:spPr>
        <p:txBody>
          <a:bodyPr/>
          <a:lstStyle/>
          <a:p>
            <a:r>
              <a:rPr lang="en-US" sz="4000" dirty="0">
                <a:solidFill>
                  <a:srgbClr val="FFFF00"/>
                </a:solidFill>
              </a:rPr>
              <a:t>Managing Employee Retention &amp; Turnover (cont.)</a:t>
            </a:r>
          </a:p>
        </p:txBody>
      </p:sp>
      <p:sp>
        <p:nvSpPr>
          <p:cNvPr id="3" name="Content Placeholder 2"/>
          <p:cNvSpPr>
            <a:spLocks noGrp="1"/>
          </p:cNvSpPr>
          <p:nvPr>
            <p:ph idx="1"/>
          </p:nvPr>
        </p:nvSpPr>
        <p:spPr>
          <a:xfrm>
            <a:off x="457200" y="1447803"/>
            <a:ext cx="7309230" cy="4876797"/>
          </a:xfrm>
        </p:spPr>
        <p:txBody>
          <a:bodyPr>
            <a:normAutofit fontScale="77500" lnSpcReduction="20000"/>
          </a:bodyPr>
          <a:lstStyle/>
          <a:p>
            <a:r>
              <a:rPr lang="en-US" sz="3200" b="1" dirty="0">
                <a:ln w="22225">
                  <a:solidFill>
                    <a:schemeClr val="accent2"/>
                  </a:solidFill>
                  <a:prstDash val="solid"/>
                </a:ln>
                <a:solidFill>
                  <a:schemeClr val="accent2">
                    <a:lumMod val="40000"/>
                    <a:lumOff val="60000"/>
                  </a:schemeClr>
                </a:solidFill>
              </a:rPr>
              <a:t>Retention Strategies for Reducing Voluntary Turnover:</a:t>
            </a:r>
          </a:p>
          <a:p>
            <a:pPr lvl="1"/>
            <a:r>
              <a:rPr lang="en-US" sz="3000" dirty="0"/>
              <a:t>Adequate training</a:t>
            </a:r>
          </a:p>
          <a:p>
            <a:pPr lvl="1"/>
            <a:r>
              <a:rPr lang="en-US" sz="3000" dirty="0">
                <a:solidFill>
                  <a:schemeClr val="tx1"/>
                </a:solidFill>
              </a:rPr>
              <a:t>Career development programs</a:t>
            </a:r>
          </a:p>
          <a:p>
            <a:pPr lvl="1"/>
            <a:r>
              <a:rPr lang="en-US" sz="3000" dirty="0">
                <a:solidFill>
                  <a:schemeClr val="tx1"/>
                </a:solidFill>
              </a:rPr>
              <a:t>Effective selection systems</a:t>
            </a:r>
          </a:p>
          <a:p>
            <a:pPr lvl="1"/>
            <a:r>
              <a:rPr lang="en-US" sz="3000" dirty="0">
                <a:solidFill>
                  <a:schemeClr val="tx1"/>
                </a:solidFill>
              </a:rPr>
              <a:t>Equitable pay</a:t>
            </a:r>
          </a:p>
          <a:p>
            <a:pPr lvl="1"/>
            <a:r>
              <a:rPr lang="en-US" sz="3000" dirty="0"/>
              <a:t>Flexible work arrangements</a:t>
            </a:r>
            <a:endParaRPr lang="en-US" sz="3000" dirty="0">
              <a:solidFill>
                <a:schemeClr val="tx1"/>
              </a:solidFill>
            </a:endParaRPr>
          </a:p>
          <a:p>
            <a:r>
              <a:rPr lang="en-US" sz="3200" dirty="0">
                <a:solidFill>
                  <a:schemeClr val="tx1"/>
                </a:solidFill>
              </a:rPr>
              <a:t>A Comprehensive Approach to Retaining Employees:</a:t>
            </a:r>
          </a:p>
          <a:p>
            <a:pPr lvl="1"/>
            <a:r>
              <a:rPr lang="en-US" sz="3000" dirty="0">
                <a:solidFill>
                  <a:schemeClr val="tx1"/>
                </a:solidFill>
              </a:rPr>
              <a:t>Track the #s of top performers and high potential employees who leave the company to know the reasons for departure.</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19</a:t>
            </a:fld>
            <a:endParaRPr lang="en-US" dirty="0"/>
          </a:p>
        </p:txBody>
      </p:sp>
    </p:spTree>
    <p:extLst>
      <p:ext uri="{BB962C8B-B14F-4D97-AF65-F5344CB8AC3E}">
        <p14:creationId xmlns:p14="http://schemas.microsoft.com/office/powerpoint/2010/main" val="22695835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
            <a:ext cx="7055380" cy="1400530"/>
          </a:xfrm>
        </p:spPr>
        <p:txBody>
          <a:bodyPr/>
          <a:lstStyle/>
          <a:p>
            <a:pPr algn="l"/>
            <a:r>
              <a:rPr lang="en-US" dirty="0">
                <a:solidFill>
                  <a:srgbClr val="FFFF00"/>
                </a:solidFill>
              </a:rPr>
              <a:t>Objectives:</a:t>
            </a:r>
          </a:p>
        </p:txBody>
      </p:sp>
      <p:sp>
        <p:nvSpPr>
          <p:cNvPr id="3" name="Content Placeholder 2"/>
          <p:cNvSpPr>
            <a:spLocks noGrp="1"/>
          </p:cNvSpPr>
          <p:nvPr>
            <p:ph idx="1"/>
          </p:nvPr>
        </p:nvSpPr>
        <p:spPr>
          <a:xfrm>
            <a:off x="457200" y="843887"/>
            <a:ext cx="7848600" cy="5404520"/>
          </a:xfrm>
        </p:spPr>
        <p:txBody>
          <a:bodyPr>
            <a:noAutofit/>
          </a:bodyPr>
          <a:lstStyle/>
          <a:p>
            <a:pPr marL="457200" indent="-45720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Discuss what employers and supervisors can do to support employees’ career development needs.</a:t>
            </a:r>
          </a:p>
          <a:p>
            <a:pPr marL="457200" indent="-45720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List and discuss the steps in effectively coaching an employee.</a:t>
            </a:r>
          </a:p>
          <a:p>
            <a:pPr marL="457200" indent="-45720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Explain why career development can improve employee engagement. </a:t>
            </a:r>
          </a:p>
          <a:p>
            <a:pPr marL="457200" indent="-45720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Describe a comprehensive approach to retaining employees.</a:t>
            </a:r>
          </a:p>
          <a:p>
            <a:pPr marL="457200" indent="-457200">
              <a:buFont typeface="+mj-lt"/>
              <a:buAutoNum type="arabicPeriod"/>
            </a:pPr>
            <a:r>
              <a:rPr lang="en-US" altLang="en-US" sz="2400" dirty="0">
                <a:solidFill>
                  <a:schemeClr val="tx1">
                    <a:lumMod val="75000"/>
                    <a:lumOff val="25000"/>
                  </a:schemeClr>
                </a:solidFill>
                <a:ea typeface="ＭＳ Ｐゴシック" pitchFamily="34" charset="-128"/>
                <a:cs typeface="Lucida Sans Unicode" pitchFamily="34" charset="0"/>
              </a:rPr>
              <a:t>List the main decisions employers should address in reaching promotion decisions.</a:t>
            </a:r>
          </a:p>
          <a:p>
            <a:pPr marL="457200" indent="-457200">
              <a:buFont typeface="+mj-lt"/>
              <a:buAutoNum type="arabicPeriod"/>
            </a:pPr>
            <a:r>
              <a:rPr lang="en-US" sz="2400" dirty="0">
                <a:solidFill>
                  <a:schemeClr val="tx1">
                    <a:lumMod val="75000"/>
                    <a:lumOff val="25000"/>
                  </a:schemeClr>
                </a:solidFill>
                <a:ea typeface="ＭＳ Ｐゴシック" pitchFamily="34" charset="-128"/>
                <a:cs typeface="Lucida Sans Unicode" pitchFamily="34" charset="0"/>
              </a:rPr>
              <a:t>Explain the factors you would consider when dismissing an employee.</a:t>
            </a:r>
            <a:endParaRPr lang="en-US" altLang="en-US" sz="24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endParaRPr lang="en-US" sz="3200" dirty="0">
              <a:solidFill>
                <a:schemeClr val="tx1">
                  <a:lumMod val="75000"/>
                  <a:lumOff val="25000"/>
                </a:schemeClr>
              </a:solidFill>
            </a:endParaRPr>
          </a:p>
        </p:txBody>
      </p:sp>
      <p:sp>
        <p:nvSpPr>
          <p:cNvPr id="4" name="Footer Placeholder 3"/>
          <p:cNvSpPr>
            <a:spLocks noGrp="1"/>
          </p:cNvSpPr>
          <p:nvPr>
            <p:ph type="ftr" sz="quarter" idx="11"/>
          </p:nvPr>
        </p:nvSpPr>
        <p:spPr>
          <a:xfrm>
            <a:off x="2971800" y="6477000"/>
            <a:ext cx="3352800" cy="304800"/>
          </a:xfrm>
        </p:spPr>
        <p:txBody>
          <a:bodyPr/>
          <a:lstStyle/>
          <a:p>
            <a:r>
              <a:rPr lang="de-DE"/>
              <a:t>MGT 3610 (HRM) - Unit 3 (DMC)</a:t>
            </a:r>
            <a:endParaRPr lang="en-US" dirty="0"/>
          </a:p>
        </p:txBody>
      </p:sp>
      <p:sp>
        <p:nvSpPr>
          <p:cNvPr id="5" name="Slide Number Placeholder 4"/>
          <p:cNvSpPr>
            <a:spLocks noGrp="1"/>
          </p:cNvSpPr>
          <p:nvPr>
            <p:ph type="sldNum" sz="quarter" idx="12"/>
          </p:nvPr>
        </p:nvSpPr>
        <p:spPr>
          <a:xfrm>
            <a:off x="8382000" y="76200"/>
            <a:ext cx="628813" cy="767687"/>
          </a:xfrm>
        </p:spPr>
        <p:txBody>
          <a:bodyPr/>
          <a:lstStyle/>
          <a:p>
            <a:fld id="{8B016D05-D3A6-4AB6-8287-2606CC7CC690}" type="slidenum">
              <a:rPr lang="en-US" smtClean="0"/>
              <a:pPr/>
              <a:t>2</a:t>
            </a:fld>
            <a:endParaRPr lang="en-US" dirty="0"/>
          </a:p>
        </p:txBody>
      </p:sp>
    </p:spTree>
    <p:extLst>
      <p:ext uri="{BB962C8B-B14F-4D97-AF65-F5344CB8AC3E}">
        <p14:creationId xmlns:p14="http://schemas.microsoft.com/office/powerpoint/2010/main" val="41435188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t>Job Withdrawal</a:t>
            </a: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8B016D05-D3A6-4AB6-8287-2606CC7CC690}" type="slidenum">
              <a:rPr lang="en-US" smtClean="0"/>
              <a:pPr>
                <a:spcAft>
                  <a:spcPts val="600"/>
                </a:spcAft>
              </a:pPr>
              <a:t>20</a:t>
            </a:fld>
            <a:endParaRPr lang="en-US"/>
          </a:p>
        </p:txBody>
      </p:sp>
      <p:sp>
        <p:nvSpPr>
          <p:cNvPr id="13" name="Rectangle 12">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152400" y="2548281"/>
            <a:ext cx="4415996" cy="3658689"/>
          </a:xfrm>
        </p:spPr>
        <p:txBody>
          <a:bodyPr>
            <a:normAutofit/>
          </a:bodyPr>
          <a:lstStyle/>
          <a:p>
            <a:pPr>
              <a:lnSpc>
                <a:spcPct val="90000"/>
              </a:lnSpc>
            </a:pPr>
            <a:r>
              <a:rPr lang="en-US" sz="1800" b="1" dirty="0">
                <a:solidFill>
                  <a:schemeClr val="bg1"/>
                </a:solidFill>
                <a:effectLst>
                  <a:outerShdw blurRad="38100" dist="38100" dir="2700000" algn="tl">
                    <a:srgbClr val="000000">
                      <a:alpha val="43137"/>
                    </a:srgbClr>
                  </a:outerShdw>
                </a:effectLst>
              </a:rPr>
              <a:t>Job Withdrawal: </a:t>
            </a:r>
            <a:r>
              <a:rPr lang="en-US" sz="1800" i="1" dirty="0">
                <a:solidFill>
                  <a:schemeClr val="bg1"/>
                </a:solidFill>
              </a:rPr>
              <a:t>actions intended to place physical or psychological distance between employees and their work environments</a:t>
            </a:r>
            <a:r>
              <a:rPr lang="en-US" sz="1800" dirty="0">
                <a:solidFill>
                  <a:schemeClr val="bg1"/>
                </a:solidFill>
              </a:rPr>
              <a:t>. Examples are:</a:t>
            </a:r>
          </a:p>
          <a:p>
            <a:pPr lvl="1">
              <a:lnSpc>
                <a:spcPct val="90000"/>
              </a:lnSpc>
            </a:pPr>
            <a:r>
              <a:rPr lang="en-US" dirty="0">
                <a:solidFill>
                  <a:schemeClr val="bg1"/>
                </a:solidFill>
              </a:rPr>
              <a:t>Poor attendance</a:t>
            </a:r>
          </a:p>
          <a:p>
            <a:pPr lvl="1">
              <a:lnSpc>
                <a:spcPct val="90000"/>
              </a:lnSpc>
            </a:pPr>
            <a:r>
              <a:rPr lang="en-US" dirty="0">
                <a:solidFill>
                  <a:schemeClr val="bg1"/>
                </a:solidFill>
              </a:rPr>
              <a:t>Voluntary turnover</a:t>
            </a:r>
          </a:p>
          <a:p>
            <a:pPr lvl="1">
              <a:lnSpc>
                <a:spcPct val="90000"/>
              </a:lnSpc>
            </a:pPr>
            <a:r>
              <a:rPr lang="en-US" dirty="0">
                <a:solidFill>
                  <a:schemeClr val="bg1"/>
                </a:solidFill>
              </a:rPr>
              <a:t>Spending time gossiping with colleagues</a:t>
            </a:r>
          </a:p>
          <a:p>
            <a:pPr lvl="1">
              <a:lnSpc>
                <a:spcPct val="90000"/>
              </a:lnSpc>
            </a:pPr>
            <a:r>
              <a:rPr lang="en-US" dirty="0">
                <a:solidFill>
                  <a:schemeClr val="bg1"/>
                </a:solidFill>
              </a:rPr>
              <a:t>Taking many informal breaks</a:t>
            </a:r>
          </a:p>
          <a:p>
            <a:pPr lvl="1">
              <a:lnSpc>
                <a:spcPct val="90000"/>
              </a:lnSpc>
            </a:pPr>
            <a:r>
              <a:rPr lang="en-US" dirty="0">
                <a:solidFill>
                  <a:schemeClr val="bg1"/>
                </a:solidFill>
              </a:rPr>
              <a:t>Not doing parts of the job</a:t>
            </a:r>
          </a:p>
        </p:txBody>
      </p:sp>
      <p:sp>
        <p:nvSpPr>
          <p:cNvPr id="4" name="Footer Placeholder 3"/>
          <p:cNvSpPr>
            <a:spLocks noGrp="1"/>
          </p:cNvSpPr>
          <p:nvPr>
            <p:ph type="ftr" sz="quarter" idx="11"/>
          </p:nvPr>
        </p:nvSpPr>
        <p:spPr>
          <a:xfrm>
            <a:off x="477686" y="6355080"/>
            <a:ext cx="2894846" cy="304801"/>
          </a:xfrm>
        </p:spPr>
        <p:txBody>
          <a:bodyPr>
            <a:normAutofit/>
          </a:bodyPr>
          <a:lstStyle/>
          <a:p>
            <a:pPr>
              <a:spcAft>
                <a:spcPts val="600"/>
              </a:spcAft>
            </a:pPr>
            <a:r>
              <a:rPr lang="de-DE">
                <a:solidFill>
                  <a:schemeClr val="accent1"/>
                </a:solidFill>
              </a:rPr>
              <a:t>MGT 3610 (HRM) - Unit 3 (DMC)</a:t>
            </a:r>
            <a:endParaRPr lang="en-US">
              <a:solidFill>
                <a:schemeClr val="accent1"/>
              </a:solidFill>
            </a:endParaRPr>
          </a:p>
        </p:txBody>
      </p:sp>
      <p:pic>
        <p:nvPicPr>
          <p:cNvPr id="6" name="Picture 5">
            <a:extLst>
              <a:ext uri="{FF2B5EF4-FFF2-40B4-BE49-F238E27FC236}">
                <a16:creationId xmlns:a16="http://schemas.microsoft.com/office/drawing/2014/main" id="{6969851D-4D59-4C60-983B-79ADEFD79A69}"/>
              </a:ext>
            </a:extLst>
          </p:cNvPr>
          <p:cNvPicPr>
            <a:picLocks noChangeAspect="1"/>
          </p:cNvPicPr>
          <p:nvPr/>
        </p:nvPicPr>
        <p:blipFill>
          <a:blip r:embed="rId4"/>
          <a:stretch>
            <a:fillRect/>
          </a:stretch>
        </p:blipFill>
        <p:spPr>
          <a:xfrm>
            <a:off x="4568937" y="3152674"/>
            <a:ext cx="4088720" cy="2453232"/>
          </a:xfrm>
          <a:prstGeom prst="rect">
            <a:avLst/>
          </a:prstGeom>
          <a:effectLst/>
        </p:spPr>
      </p:pic>
    </p:spTree>
    <p:extLst>
      <p:ext uri="{BB962C8B-B14F-4D97-AF65-F5344CB8AC3E}">
        <p14:creationId xmlns:p14="http://schemas.microsoft.com/office/powerpoint/2010/main" val="38629541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219200"/>
          </a:xfrm>
        </p:spPr>
        <p:txBody>
          <a:bodyPr/>
          <a:lstStyle/>
          <a:p>
            <a:r>
              <a:rPr lang="en-US" sz="4000" dirty="0">
                <a:solidFill>
                  <a:srgbClr val="FFFF00"/>
                </a:solidFill>
              </a:rPr>
              <a:t>Dealing with Job Withdrawal</a:t>
            </a:r>
          </a:p>
        </p:txBody>
      </p:sp>
      <p:graphicFrame>
        <p:nvGraphicFramePr>
          <p:cNvPr id="6" name="Content Placeholder 5">
            <a:extLst>
              <a:ext uri="{FF2B5EF4-FFF2-40B4-BE49-F238E27FC236}">
                <a16:creationId xmlns:a16="http://schemas.microsoft.com/office/drawing/2014/main" id="{765D6ACB-AEEF-4085-9B06-FD605D4F4F31}"/>
              </a:ext>
            </a:extLst>
          </p:cNvPr>
          <p:cNvGraphicFramePr>
            <a:graphicFrameLocks noGrp="1"/>
          </p:cNvGraphicFramePr>
          <p:nvPr>
            <p:ph idx="1"/>
            <p:extLst>
              <p:ext uri="{D42A27DB-BD31-4B8C-83A1-F6EECF244321}">
                <p14:modId xmlns:p14="http://schemas.microsoft.com/office/powerpoint/2010/main" val="2717134951"/>
              </p:ext>
            </p:extLst>
          </p:nvPr>
        </p:nvGraphicFramePr>
        <p:xfrm>
          <a:off x="457200" y="1219201"/>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21</a:t>
            </a:fld>
            <a:endParaRPr lang="en-US" dirty="0"/>
          </a:p>
        </p:txBody>
      </p:sp>
    </p:spTree>
    <p:extLst>
      <p:ext uri="{BB962C8B-B14F-4D97-AF65-F5344CB8AC3E}">
        <p14:creationId xmlns:p14="http://schemas.microsoft.com/office/powerpoint/2010/main" val="3220617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4800"/>
            <a:ext cx="8915400" cy="914400"/>
          </a:xfrm>
        </p:spPr>
        <p:txBody>
          <a:bodyPr/>
          <a:lstStyle/>
          <a:p>
            <a:r>
              <a:rPr lang="en-US" sz="4400" dirty="0">
                <a:solidFill>
                  <a:srgbClr val="FFFF00"/>
                </a:solidFill>
              </a:rPr>
              <a:t>Diversity Counts</a:t>
            </a:r>
            <a:endParaRPr lang="en-US" sz="4000" dirty="0">
              <a:solidFill>
                <a:srgbClr val="FFFF00"/>
              </a:solidFill>
            </a:endParaRPr>
          </a:p>
        </p:txBody>
      </p:sp>
      <p:sp>
        <p:nvSpPr>
          <p:cNvPr id="4" name="Footer Placeholder 3"/>
          <p:cNvSpPr>
            <a:spLocks noGrp="1"/>
          </p:cNvSpPr>
          <p:nvPr>
            <p:ph type="ftr" sz="quarter" idx="11"/>
          </p:nvPr>
        </p:nvSpPr>
        <p:spPr>
          <a:xfrm>
            <a:off x="3200400" y="6417311"/>
            <a:ext cx="3379435" cy="349250"/>
          </a:xfrm>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22</a:t>
            </a:fld>
            <a:endParaRPr lang="en-US" dirty="0"/>
          </a:p>
        </p:txBody>
      </p:sp>
      <p:graphicFrame>
        <p:nvGraphicFramePr>
          <p:cNvPr id="7" name="Diagram 6"/>
          <p:cNvGraphicFramePr/>
          <p:nvPr>
            <p:extLst>
              <p:ext uri="{D42A27DB-BD31-4B8C-83A1-F6EECF244321}">
                <p14:modId xmlns:p14="http://schemas.microsoft.com/office/powerpoint/2010/main" val="115485015"/>
              </p:ext>
            </p:extLst>
          </p:nvPr>
        </p:nvGraphicFramePr>
        <p:xfrm>
          <a:off x="318116" y="1371600"/>
          <a:ext cx="7378084"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030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162" y="13996"/>
            <a:ext cx="7417837" cy="1600200"/>
          </a:xfrm>
        </p:spPr>
        <p:txBody>
          <a:bodyPr/>
          <a:lstStyle/>
          <a:p>
            <a:r>
              <a:rPr lang="en-US" sz="4000" dirty="0">
                <a:solidFill>
                  <a:srgbClr val="FFFF00"/>
                </a:solidFill>
              </a:rPr>
              <a:t>Managing Employee Retention &amp; Turnover</a:t>
            </a:r>
          </a:p>
        </p:txBody>
      </p:sp>
      <p:sp>
        <p:nvSpPr>
          <p:cNvPr id="3" name="Content Placeholder 2"/>
          <p:cNvSpPr>
            <a:spLocks noGrp="1"/>
          </p:cNvSpPr>
          <p:nvPr>
            <p:ph idx="1"/>
          </p:nvPr>
        </p:nvSpPr>
        <p:spPr>
          <a:xfrm>
            <a:off x="223933" y="1447802"/>
            <a:ext cx="7542498" cy="5257798"/>
          </a:xfrm>
        </p:spPr>
        <p:txBody>
          <a:bodyPr>
            <a:normAutofit fontScale="70000" lnSpcReduction="20000"/>
          </a:bodyPr>
          <a:lstStyle/>
          <a:p>
            <a:r>
              <a:rPr lang="en-US" sz="3200" b="1" dirty="0">
                <a:ln w="22225">
                  <a:solidFill>
                    <a:schemeClr val="accent2"/>
                  </a:solidFill>
                  <a:prstDash val="solid"/>
                </a:ln>
                <a:solidFill>
                  <a:schemeClr val="accent2">
                    <a:lumMod val="40000"/>
                    <a:lumOff val="60000"/>
                  </a:schemeClr>
                </a:solidFill>
              </a:rPr>
              <a:t>Transfers</a:t>
            </a:r>
            <a:r>
              <a:rPr lang="en-US" sz="3200" dirty="0">
                <a:solidFill>
                  <a:schemeClr val="tx1"/>
                </a:solidFill>
              </a:rPr>
              <a:t>: </a:t>
            </a:r>
            <a:r>
              <a:rPr lang="en-US" sz="3200" i="1" dirty="0">
                <a:solidFill>
                  <a:schemeClr val="tx1"/>
                </a:solidFill>
              </a:rPr>
              <a:t>reassignment to similar positions in other parts of the firm</a:t>
            </a:r>
            <a:r>
              <a:rPr lang="en-US" sz="3200" dirty="0">
                <a:solidFill>
                  <a:schemeClr val="tx1"/>
                </a:solidFill>
              </a:rPr>
              <a:t>.  Examples:</a:t>
            </a:r>
          </a:p>
          <a:p>
            <a:pPr lvl="1"/>
            <a:r>
              <a:rPr lang="en-US" sz="3000" dirty="0"/>
              <a:t>To fill a vacant position</a:t>
            </a:r>
            <a:endParaRPr lang="en-US" sz="3000" dirty="0">
              <a:solidFill>
                <a:schemeClr val="tx1"/>
              </a:solidFill>
            </a:endParaRPr>
          </a:p>
          <a:p>
            <a:r>
              <a:rPr lang="en-US" sz="3200" dirty="0">
                <a:ln w="0"/>
                <a:solidFill>
                  <a:srgbClr val="FFFF00"/>
                </a:solidFill>
                <a:effectLst>
                  <a:outerShdw blurRad="38100" dist="25400" dir="5400000" algn="ctr" rotWithShape="0">
                    <a:srgbClr val="6E747A">
                      <a:alpha val="43000"/>
                    </a:srgbClr>
                  </a:outerShdw>
                </a:effectLst>
              </a:rPr>
              <a:t>Purpose of transfers:</a:t>
            </a:r>
          </a:p>
          <a:p>
            <a:pPr lvl="1"/>
            <a:r>
              <a:rPr lang="en-US" sz="3000" dirty="0"/>
              <a:t>Boost productivity by consolidating positions</a:t>
            </a:r>
          </a:p>
          <a:p>
            <a:pPr lvl="1"/>
            <a:r>
              <a:rPr lang="en-US" sz="3000" dirty="0">
                <a:solidFill>
                  <a:schemeClr val="tx1"/>
                </a:solidFill>
              </a:rPr>
              <a:t>To give a displace worker a chance for another assignment</a:t>
            </a:r>
          </a:p>
          <a:p>
            <a:pPr lvl="1"/>
            <a:r>
              <a:rPr lang="en-US" sz="3000" dirty="0"/>
              <a:t>Personal growth/Advancement opportunities</a:t>
            </a:r>
          </a:p>
          <a:p>
            <a:pPr lvl="1"/>
            <a:r>
              <a:rPr lang="en-US" sz="3000" dirty="0">
                <a:solidFill>
                  <a:schemeClr val="tx1"/>
                </a:solidFill>
              </a:rPr>
              <a:t>Better hours, location of work</a:t>
            </a:r>
          </a:p>
          <a:p>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Managing Retirements (demographic analysis)</a:t>
            </a:r>
          </a:p>
          <a:p>
            <a:pPr lvl="1"/>
            <a:r>
              <a:rPr lang="en-US" sz="2800" dirty="0">
                <a:solidFill>
                  <a:schemeClr val="tx1"/>
                </a:solidFill>
              </a:rPr>
              <a:t>Methods to avoid the shortage of talent:</a:t>
            </a:r>
          </a:p>
          <a:p>
            <a:pPr lvl="2"/>
            <a:r>
              <a:rPr lang="en-US" sz="2600" dirty="0"/>
              <a:t>Part-time work opportunities</a:t>
            </a:r>
          </a:p>
          <a:p>
            <a:pPr lvl="2"/>
            <a:r>
              <a:rPr lang="en-US" sz="2600" dirty="0">
                <a:solidFill>
                  <a:schemeClr val="tx1"/>
                </a:solidFill>
              </a:rPr>
              <a:t>Consultant work</a:t>
            </a:r>
          </a:p>
          <a:p>
            <a:pPr lvl="2"/>
            <a:r>
              <a:rPr lang="en-US" sz="2600" dirty="0"/>
              <a:t>Flexible work schedule arrangements</a:t>
            </a:r>
            <a:endParaRPr lang="en-US" sz="2600" dirty="0">
              <a:solidFill>
                <a:schemeClr val="tx1"/>
              </a:solidFill>
            </a:endParaRPr>
          </a:p>
          <a:p>
            <a:pPr lvl="1"/>
            <a:endParaRPr lang="en-US" sz="2800" dirty="0">
              <a:solidFill>
                <a:schemeClr val="tx1"/>
              </a:solidFill>
            </a:endParaRPr>
          </a:p>
          <a:p>
            <a:endParaRPr lang="en-US" sz="3200" dirty="0">
              <a:solidFill>
                <a:schemeClr val="tx1"/>
              </a:solidFill>
            </a:endParaRPr>
          </a:p>
          <a:p>
            <a:endParaRPr lang="en-US" sz="3200" dirty="0">
              <a:solidFill>
                <a:schemeClr val="tx1"/>
              </a:solidFill>
            </a:endParaRPr>
          </a:p>
          <a:p>
            <a:pPr marL="0" indent="0">
              <a:buNone/>
            </a:pPr>
            <a:endParaRPr lang="en-US" sz="3200" dirty="0">
              <a:solidFill>
                <a:schemeClr val="tx1"/>
              </a:solidFill>
            </a:endParaRP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23</a:t>
            </a:fld>
            <a:endParaRPr lang="en-US" dirty="0"/>
          </a:p>
        </p:txBody>
      </p:sp>
    </p:spTree>
    <p:extLst>
      <p:ext uri="{BB962C8B-B14F-4D97-AF65-F5344CB8AC3E}">
        <p14:creationId xmlns:p14="http://schemas.microsoft.com/office/powerpoint/2010/main" val="42680288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a:solidFill>
                  <a:srgbClr val="FFFF00"/>
                </a:solidFill>
              </a:rPr>
              <a:t>Managing Dismissals</a:t>
            </a:r>
          </a:p>
        </p:txBody>
      </p:sp>
      <p:sp>
        <p:nvSpPr>
          <p:cNvPr id="3" name="Content Placeholder 2"/>
          <p:cNvSpPr>
            <a:spLocks noGrp="1"/>
          </p:cNvSpPr>
          <p:nvPr>
            <p:ph idx="1"/>
          </p:nvPr>
        </p:nvSpPr>
        <p:spPr>
          <a:xfrm>
            <a:off x="290651" y="1524000"/>
            <a:ext cx="5916228" cy="4114800"/>
          </a:xfrm>
        </p:spPr>
        <p:txBody>
          <a:bodyPr>
            <a:normAutofit fontScale="85000" lnSpcReduction="20000"/>
          </a:bodyPr>
          <a:lstStyle/>
          <a:p>
            <a:r>
              <a:rPr lang="en-US" sz="2800" b="1" dirty="0">
                <a:solidFill>
                  <a:srgbClr val="FFFF00"/>
                </a:solidFill>
                <a:effectLst>
                  <a:outerShdw blurRad="38100" dist="38100" dir="2700000" algn="tl">
                    <a:srgbClr val="000000">
                      <a:alpha val="43137"/>
                    </a:srgbClr>
                  </a:outerShdw>
                </a:effectLst>
              </a:rPr>
              <a:t>Dismissal: </a:t>
            </a:r>
            <a:r>
              <a:rPr lang="en-US" sz="2800" i="1" dirty="0">
                <a:solidFill>
                  <a:schemeClr val="tx1"/>
                </a:solidFill>
              </a:rPr>
              <a:t>the involuntary termination of an employee’s employment with the firm</a:t>
            </a:r>
            <a:r>
              <a:rPr lang="en-US" sz="2800" dirty="0">
                <a:solidFill>
                  <a:schemeClr val="tx1"/>
                </a:solidFill>
              </a:rPr>
              <a:t>.</a:t>
            </a:r>
          </a:p>
          <a:p>
            <a:r>
              <a:rPr lang="en-US" sz="2800" b="1" dirty="0">
                <a:solidFill>
                  <a:srgbClr val="FFFF00"/>
                </a:solidFill>
                <a:effectLst>
                  <a:outerShdw blurRad="38100" dist="38100" dir="2700000" algn="tl">
                    <a:srgbClr val="000000">
                      <a:alpha val="43137"/>
                    </a:srgbClr>
                  </a:outerShdw>
                </a:effectLst>
              </a:rPr>
              <a:t>Termination at Will: </a:t>
            </a:r>
            <a:r>
              <a:rPr lang="en-US" sz="2800" i="1" dirty="0">
                <a:solidFill>
                  <a:schemeClr val="tx1"/>
                </a:solidFill>
              </a:rPr>
              <a:t>employment relationship can be terminated at will by either the employer or the employee for any reason</a:t>
            </a:r>
            <a:r>
              <a:rPr lang="en-US" sz="2800" dirty="0">
                <a:solidFill>
                  <a:schemeClr val="tx1"/>
                </a:solidFill>
              </a:rPr>
              <a:t>.</a:t>
            </a:r>
          </a:p>
          <a:p>
            <a:pPr lvl="1"/>
            <a:r>
              <a:rPr lang="en-US" sz="2600" dirty="0">
                <a:solidFill>
                  <a:schemeClr val="tx1"/>
                </a:solidFill>
              </a:rPr>
              <a:t>Termination-at-Will Exceptions:</a:t>
            </a:r>
          </a:p>
          <a:p>
            <a:pPr lvl="2"/>
            <a:r>
              <a:rPr lang="en-US" sz="2400" dirty="0"/>
              <a:t>Federal and State EEO Laws</a:t>
            </a:r>
          </a:p>
          <a:p>
            <a:pPr lvl="2"/>
            <a:r>
              <a:rPr lang="en-US" sz="2400" dirty="0">
                <a:solidFill>
                  <a:schemeClr val="tx1"/>
                </a:solidFill>
              </a:rPr>
              <a:t>Common Law (based on precedents)</a:t>
            </a:r>
          </a:p>
          <a:p>
            <a:pPr lvl="2"/>
            <a:r>
              <a:rPr lang="en-US" sz="2400" dirty="0"/>
              <a:t>Public Policy </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79" y="4666095"/>
            <a:ext cx="2918460" cy="2165468"/>
          </a:xfrm>
          <a:prstGeom prst="rect">
            <a:avLst/>
          </a:prstGeom>
        </p:spPr>
      </p:pic>
    </p:spTree>
    <p:extLst>
      <p:ext uri="{BB962C8B-B14F-4D97-AF65-F5344CB8AC3E}">
        <p14:creationId xmlns:p14="http://schemas.microsoft.com/office/powerpoint/2010/main" val="29126640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4268" y="9331"/>
            <a:ext cx="7461931" cy="1054092"/>
          </a:xfrm>
        </p:spPr>
        <p:txBody>
          <a:bodyPr/>
          <a:lstStyle/>
          <a:p>
            <a:r>
              <a:rPr lang="en-US" sz="3600" dirty="0">
                <a:solidFill>
                  <a:srgbClr val="FFFF00"/>
                </a:solidFill>
              </a:rPr>
              <a:t>Dismissal/Termination Reasons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34722131"/>
              </p:ext>
            </p:extLst>
          </p:nvPr>
        </p:nvGraphicFramePr>
        <p:xfrm>
          <a:off x="304799" y="1219200"/>
          <a:ext cx="7391399"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25</a:t>
            </a:fld>
            <a:endParaRPr lang="en-US" dirty="0"/>
          </a:p>
        </p:txBody>
      </p:sp>
    </p:spTree>
    <p:extLst>
      <p:ext uri="{BB962C8B-B14F-4D97-AF65-F5344CB8AC3E}">
        <p14:creationId xmlns:p14="http://schemas.microsoft.com/office/powerpoint/2010/main" val="16204127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644" y="-1"/>
            <a:ext cx="7530556" cy="1143001"/>
          </a:xfrm>
        </p:spPr>
        <p:txBody>
          <a:bodyPr/>
          <a:lstStyle/>
          <a:p>
            <a:r>
              <a:rPr lang="en-US" sz="3600" dirty="0">
                <a:solidFill>
                  <a:srgbClr val="FFFF00"/>
                </a:solidFill>
              </a:rPr>
              <a:t>Avoiding Wrongful Discharge Suits</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26</a:t>
            </a:fld>
            <a:endParaRPr lang="en-US" dirty="0"/>
          </a:p>
        </p:txBody>
      </p:sp>
      <p:sp>
        <p:nvSpPr>
          <p:cNvPr id="3" name="Rectangle 2"/>
          <p:cNvSpPr/>
          <p:nvPr/>
        </p:nvSpPr>
        <p:spPr>
          <a:xfrm>
            <a:off x="146983" y="1447803"/>
            <a:ext cx="7619448" cy="4524315"/>
          </a:xfrm>
          <a:prstGeom prst="rect">
            <a:avLst/>
          </a:prstGeom>
        </p:spPr>
        <p:txBody>
          <a:bodyPr wrap="square">
            <a:spAutoFit/>
          </a:bodyPr>
          <a:lstStyle/>
          <a:p>
            <a:pPr marL="285750" indent="-285750">
              <a:buFont typeface="Wingdings" panose="05000000000000000000" pitchFamily="2" charset="2"/>
              <a:buChar char="Ø"/>
            </a:pPr>
            <a:r>
              <a:rPr lang="en-US" b="1" dirty="0">
                <a:solidFill>
                  <a:srgbClr val="FFFF00"/>
                </a:solidFill>
                <a:effectLst>
                  <a:outerShdw blurRad="38100" dist="38100" dir="2700000" algn="tl">
                    <a:srgbClr val="000000">
                      <a:alpha val="43137"/>
                    </a:srgbClr>
                  </a:outerShdw>
                </a:effectLst>
              </a:rPr>
              <a:t>Wrongful discharge </a:t>
            </a:r>
            <a:r>
              <a:rPr lang="en-US" dirty="0"/>
              <a:t>is </a:t>
            </a:r>
            <a:r>
              <a:rPr lang="en-US" i="1" dirty="0"/>
              <a:t>when an employee’s dismissal does not comply with the law or does not comply with the contractual arrangement stated or implied by the firm via its employment application forms, employee manuals, or other promises</a:t>
            </a:r>
            <a:r>
              <a:rPr lang="en-US" dirty="0"/>
              <a: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solidFill>
                  <a:srgbClr val="FFFF00"/>
                </a:solidFill>
                <a:effectLst>
                  <a:outerShdw blurRad="38100" dist="38100" dir="2700000" algn="tl">
                    <a:srgbClr val="000000">
                      <a:alpha val="43137"/>
                    </a:srgbClr>
                  </a:outerShdw>
                </a:effectLst>
              </a:rPr>
              <a:t>Outplacement counseling </a:t>
            </a:r>
            <a:r>
              <a:rPr lang="en-US" i="1" dirty="0"/>
              <a:t>is a systematic process by which a terminated person is trained and counseled in the techniques of self-appraisal and securing a new position</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solidFill>
                  <a:srgbClr val="FFFF00"/>
                </a:solidFill>
                <a:effectLst>
                  <a:outerShdw blurRad="38100" dist="38100" dir="2700000" algn="tl">
                    <a:srgbClr val="000000">
                      <a:alpha val="43137"/>
                    </a:srgbClr>
                  </a:outerShdw>
                </a:effectLst>
              </a:rPr>
              <a:t>Exit interviews </a:t>
            </a:r>
            <a:r>
              <a:rPr lang="en-US" i="1" dirty="0"/>
              <a:t>are interviews conducted by the employer immediately prior to the employee leaving the firm with the aim of better understanding what the employee thinks about the company</a:t>
            </a:r>
            <a:r>
              <a:rPr lang="en-US" dirty="0"/>
              <a:t>. </a:t>
            </a:r>
          </a:p>
          <a:p>
            <a:pPr marL="742950" lvl="1" indent="-285750">
              <a:buFont typeface="Wingdings" panose="05000000000000000000" pitchFamily="2" charset="2"/>
              <a:buChar char="Ø"/>
            </a:pPr>
            <a:r>
              <a:rPr lang="en-US" dirty="0"/>
              <a:t>The Exit process should include a checklist. </a:t>
            </a:r>
          </a:p>
          <a:p>
            <a:pPr marL="1200150" lvl="2" indent="-285750">
              <a:buFont typeface="Wingdings" panose="05000000000000000000" pitchFamily="2" charset="2"/>
              <a:buChar char="Ø"/>
            </a:pPr>
            <a:r>
              <a:rPr lang="en-US" dirty="0"/>
              <a:t>Securing company keys </a:t>
            </a:r>
          </a:p>
          <a:p>
            <a:pPr marL="1200150" lvl="2" indent="-285750">
              <a:buFont typeface="Wingdings" panose="05000000000000000000" pitchFamily="2" charset="2"/>
              <a:buChar char="Ø"/>
            </a:pPr>
            <a:r>
              <a:rPr lang="en-US" dirty="0"/>
              <a:t>Locking passwords</a:t>
            </a:r>
          </a:p>
        </p:txBody>
      </p:sp>
    </p:spTree>
    <p:extLst>
      <p:ext uri="{BB962C8B-B14F-4D97-AF65-F5344CB8AC3E}">
        <p14:creationId xmlns:p14="http://schemas.microsoft.com/office/powerpoint/2010/main" val="736300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26"/>
            <a:ext cx="7055380" cy="1400530"/>
          </a:xfrm>
        </p:spPr>
        <p:txBody>
          <a:bodyPr/>
          <a:lstStyle/>
          <a:p>
            <a:r>
              <a:rPr lang="en-US" dirty="0">
                <a:solidFill>
                  <a:srgbClr val="FFFF00"/>
                </a:solidFill>
              </a:rPr>
              <a:t>Avoid Wrongful Discharge Suits (</a:t>
            </a:r>
            <a:r>
              <a:rPr lang="en-US" dirty="0" err="1">
                <a:solidFill>
                  <a:srgbClr val="FFFF00"/>
                </a:solidFill>
              </a:rPr>
              <a:t>cont</a:t>
            </a:r>
            <a:r>
              <a:rPr lang="en-US" dirty="0">
                <a:solidFill>
                  <a:srgbClr val="FFFF00"/>
                </a:solidFill>
              </a:rPr>
              <a:t>)</a:t>
            </a:r>
            <a:endParaRPr lang="es-PR" dirty="0">
              <a:solidFill>
                <a:srgbClr val="FFFF00"/>
              </a:solidFill>
            </a:endParaRPr>
          </a:p>
        </p:txBody>
      </p:sp>
      <p:sp>
        <p:nvSpPr>
          <p:cNvPr id="3" name="Content Placeholder 2"/>
          <p:cNvSpPr>
            <a:spLocks noGrp="1"/>
          </p:cNvSpPr>
          <p:nvPr>
            <p:ph idx="1"/>
          </p:nvPr>
        </p:nvSpPr>
        <p:spPr>
          <a:xfrm>
            <a:off x="228600" y="1447803"/>
            <a:ext cx="6711654" cy="4195481"/>
          </a:xfrm>
        </p:spPr>
        <p:txBody>
          <a:bodyPr/>
          <a:lstStyle/>
          <a:p>
            <a:r>
              <a:rPr lang="en-US" dirty="0"/>
              <a:t>Courts sometimes hold managers personally liable for their supervisory actions. </a:t>
            </a:r>
          </a:p>
          <a:p>
            <a:r>
              <a:rPr lang="en-US" dirty="0"/>
              <a:t>Steps to take to avoid having personal liability become an issue: </a:t>
            </a:r>
          </a:p>
          <a:p>
            <a:pPr lvl="1"/>
            <a:r>
              <a:rPr lang="en-US" dirty="0"/>
              <a:t>Follow company policies </a:t>
            </a:r>
          </a:p>
          <a:p>
            <a:pPr lvl="1"/>
            <a:r>
              <a:rPr lang="en-US" dirty="0"/>
              <a:t>Administer discipline that is not a hardship to the employee</a:t>
            </a:r>
          </a:p>
          <a:p>
            <a:pPr lvl="1"/>
            <a:r>
              <a:rPr lang="en-US" dirty="0"/>
              <a:t>Not acting in anger</a:t>
            </a:r>
          </a:p>
          <a:p>
            <a:pPr lvl="1"/>
            <a:r>
              <a:rPr lang="en-US" dirty="0"/>
              <a:t>Use the help of the HR department </a:t>
            </a:r>
          </a:p>
          <a:p>
            <a:endParaRPr lang="es-PR" dirty="0"/>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797300"/>
            <a:ext cx="3810000" cy="3060700"/>
          </a:xfrm>
          <a:prstGeom prst="rect">
            <a:avLst/>
          </a:prstGeom>
        </p:spPr>
      </p:pic>
    </p:spTree>
    <p:extLst>
      <p:ext uri="{BB962C8B-B14F-4D97-AF65-F5344CB8AC3E}">
        <p14:creationId xmlns:p14="http://schemas.microsoft.com/office/powerpoint/2010/main" val="30803606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sz="3600" dirty="0">
                <a:solidFill>
                  <a:srgbClr val="FFFF00"/>
                </a:solidFill>
              </a:rPr>
              <a:t>Questions to Ask Before Making the Dismissal Final</a:t>
            </a:r>
          </a:p>
        </p:txBody>
      </p:sp>
      <p:sp>
        <p:nvSpPr>
          <p:cNvPr id="6" name="Rectangle 1"/>
          <p:cNvSpPr>
            <a:spLocks noGrp="1" noChangeArrowheads="1"/>
          </p:cNvSpPr>
          <p:nvPr>
            <p:ph idx="1"/>
          </p:nvPr>
        </p:nvSpPr>
        <p:spPr bwMode="auto">
          <a:xfrm>
            <a:off x="261257" y="1683607"/>
            <a:ext cx="74676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What established company rule or policy has been broken? </a:t>
            </a:r>
          </a:p>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How did the employee’s conduct violate the rule or policy? </a:t>
            </a:r>
          </a:p>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Was the employee aware of the rule/policy?</a:t>
            </a:r>
          </a:p>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How was the rule or policy communicated to employees?</a:t>
            </a:r>
          </a:p>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Has the rule been consistently enforced?</a:t>
            </a:r>
          </a:p>
          <a:p>
            <a:pPr marL="400050" defTabSz="914400" eaLnBrk="0" fontAlgn="base" hangingPunct="0">
              <a:spcBef>
                <a:spcPts val="600"/>
              </a:spcBef>
              <a:spcAft>
                <a:spcPts val="600"/>
              </a:spcAft>
              <a:buClrTx/>
              <a:buSzTx/>
              <a:buFont typeface="+mj-lt"/>
              <a:buAutoNum type="arabicPeriod"/>
            </a:pPr>
            <a:r>
              <a:rPr kumimoji="0" lang="en-US" altLang="es-PR" sz="2400" b="0" i="0" u="none" strike="noStrike" cap="none" normalizeH="0" baseline="0" dirty="0">
                <a:ln>
                  <a:noFill/>
                </a:ln>
                <a:solidFill>
                  <a:schemeClr val="tx1"/>
                </a:solidFill>
                <a:effectLst/>
                <a:latin typeface="+mn-lt"/>
              </a:rPr>
              <a:t>Do you have all the facts?</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28</a:t>
            </a:fld>
            <a:endParaRPr lang="en-US" dirty="0"/>
          </a:p>
        </p:txBody>
      </p:sp>
    </p:spTree>
    <p:extLst>
      <p:ext uri="{BB962C8B-B14F-4D97-AF65-F5344CB8AC3E}">
        <p14:creationId xmlns:p14="http://schemas.microsoft.com/office/powerpoint/2010/main" val="4279455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sz="3600" dirty="0">
                <a:solidFill>
                  <a:srgbClr val="FFFF00"/>
                </a:solidFill>
              </a:rPr>
              <a:t>Questions to Ask Before Making the Dismissal Final (</a:t>
            </a:r>
            <a:r>
              <a:rPr lang="en-US" sz="3600" dirty="0" err="1">
                <a:solidFill>
                  <a:srgbClr val="FFFF00"/>
                </a:solidFill>
              </a:rPr>
              <a:t>cont</a:t>
            </a:r>
            <a:r>
              <a:rPr lang="en-US" sz="3600" dirty="0">
                <a:solidFill>
                  <a:srgbClr val="FFFF00"/>
                </a:solidFill>
              </a:rPr>
              <a:t>)</a:t>
            </a:r>
          </a:p>
        </p:txBody>
      </p:sp>
      <p:sp>
        <p:nvSpPr>
          <p:cNvPr id="6" name="Rectangle 1"/>
          <p:cNvSpPr>
            <a:spLocks noGrp="1" noChangeArrowheads="1"/>
          </p:cNvSpPr>
          <p:nvPr>
            <p:ph idx="1"/>
          </p:nvPr>
        </p:nvSpPr>
        <p:spPr bwMode="auto">
          <a:xfrm>
            <a:off x="304800" y="1488505"/>
            <a:ext cx="7315200"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00050" defTabSz="914400" eaLnBrk="0" fontAlgn="base" hangingPunct="0">
              <a:spcBef>
                <a:spcPts val="600"/>
              </a:spcBef>
              <a:spcAft>
                <a:spcPts val="600"/>
              </a:spcAft>
              <a:buClrTx/>
              <a:buSzTx/>
              <a:buFont typeface="+mj-lt"/>
              <a:buAutoNum type="arabicPeriod" startAt="7"/>
            </a:pPr>
            <a:r>
              <a:rPr kumimoji="0" lang="en-US" altLang="es-PR" b="0" i="0" u="none" strike="noStrike" cap="none" normalizeH="0" baseline="0" dirty="0">
                <a:ln>
                  <a:noFill/>
                </a:ln>
                <a:solidFill>
                  <a:schemeClr val="tx1"/>
                </a:solidFill>
                <a:effectLst/>
                <a:latin typeface="+mn-lt"/>
              </a:rPr>
              <a:t>What supporting documentation is there?</a:t>
            </a:r>
          </a:p>
          <a:p>
            <a:pPr marL="400050" defTabSz="914400" eaLnBrk="0" fontAlgn="base" hangingPunct="0">
              <a:spcBef>
                <a:spcPts val="600"/>
              </a:spcBef>
              <a:spcAft>
                <a:spcPts val="600"/>
              </a:spcAft>
              <a:buClrTx/>
              <a:buSzTx/>
              <a:buFont typeface="+mj-lt"/>
              <a:buAutoNum type="arabicPeriod" startAt="7"/>
            </a:pPr>
            <a:r>
              <a:rPr kumimoji="0" lang="en-US" altLang="es-PR" b="0" i="0" u="none" strike="noStrike" cap="none" normalizeH="0" baseline="0" dirty="0">
                <a:ln>
                  <a:noFill/>
                </a:ln>
                <a:solidFill>
                  <a:schemeClr val="tx1"/>
                </a:solidFill>
                <a:effectLst/>
                <a:latin typeface="+mn-lt"/>
              </a:rPr>
              <a:t>Has the rule violation been properly documented?</a:t>
            </a:r>
          </a:p>
          <a:p>
            <a:pPr marL="400050" defTabSz="914400" eaLnBrk="0" fontAlgn="base" hangingPunct="0">
              <a:spcBef>
                <a:spcPts val="600"/>
              </a:spcBef>
              <a:spcAft>
                <a:spcPts val="600"/>
              </a:spcAft>
              <a:buClrTx/>
              <a:buSzTx/>
              <a:buFont typeface="+mj-lt"/>
              <a:buAutoNum type="arabicPeriod" startAt="7"/>
            </a:pPr>
            <a:r>
              <a:rPr kumimoji="0" lang="en-US" altLang="es-PR" b="0" i="0" u="none" strike="noStrike" cap="none" normalizeH="0" baseline="0" dirty="0">
                <a:ln>
                  <a:noFill/>
                </a:ln>
                <a:solidFill>
                  <a:schemeClr val="tx1"/>
                </a:solidFill>
                <a:effectLst/>
                <a:latin typeface="+mn-lt"/>
              </a:rPr>
              <a:t>Do you have documentation, witness accounts, or admissions establishing that the employee violated the rule?</a:t>
            </a:r>
          </a:p>
          <a:p>
            <a:pPr marL="400050" defTabSz="914400" eaLnBrk="0" fontAlgn="base" hangingPunct="0">
              <a:spcBef>
                <a:spcPts val="600"/>
              </a:spcBef>
              <a:spcAft>
                <a:spcPts val="600"/>
              </a:spcAft>
              <a:buClrTx/>
              <a:buSzTx/>
              <a:buFont typeface="+mj-lt"/>
              <a:buAutoNum type="arabicPeriod" startAt="7"/>
            </a:pPr>
            <a:r>
              <a:rPr kumimoji="0" lang="en-US" altLang="es-PR" b="0" i="0" u="none" strike="noStrike" cap="none" normalizeH="0" baseline="0" dirty="0">
                <a:ln>
                  <a:noFill/>
                </a:ln>
                <a:solidFill>
                  <a:schemeClr val="tx1"/>
                </a:solidFill>
                <a:effectLst/>
                <a:latin typeface="+mn-lt"/>
              </a:rPr>
              <a:t>Is this a first-time offense, or has the employee been counseled for the same violation in the past?</a:t>
            </a:r>
          </a:p>
          <a:p>
            <a:pPr marL="400050" defTabSz="914400" eaLnBrk="0" fontAlgn="base" hangingPunct="0">
              <a:spcBef>
                <a:spcPct val="0"/>
              </a:spcBef>
              <a:spcAft>
                <a:spcPct val="0"/>
              </a:spcAft>
              <a:buClrTx/>
              <a:buSzTx/>
              <a:buFont typeface="+mj-lt"/>
              <a:buAutoNum type="arabicPeriod" startAt="7"/>
            </a:pPr>
            <a:r>
              <a:rPr lang="en-US" altLang="es-PR" dirty="0"/>
              <a:t>If the violation has occurred before, was the employee warned of the potential consequences of breaking the rule again, and did the warning include the action you are contemplating?</a:t>
            </a:r>
          </a:p>
          <a:p>
            <a:pPr marL="400050" defTabSz="914400" eaLnBrk="0" fontAlgn="base" hangingPunct="0">
              <a:spcBef>
                <a:spcPct val="0"/>
              </a:spcBef>
              <a:spcAft>
                <a:spcPct val="0"/>
              </a:spcAft>
              <a:buClrTx/>
              <a:buSzTx/>
              <a:buFont typeface="+mj-lt"/>
              <a:buAutoNum type="arabicPeriod" startAt="7"/>
            </a:pPr>
            <a:r>
              <a:rPr lang="en-US" altLang="es-PR" dirty="0"/>
              <a:t>Is the offense serious enough to justify immediate termination without a warning?</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29</a:t>
            </a:fld>
            <a:endParaRPr lang="en-US" dirty="0"/>
          </a:p>
        </p:txBody>
      </p:sp>
    </p:spTree>
    <p:extLst>
      <p:ext uri="{BB962C8B-B14F-4D97-AF65-F5344CB8AC3E}">
        <p14:creationId xmlns:p14="http://schemas.microsoft.com/office/powerpoint/2010/main" val="3575748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8832-E01E-4331-8707-506DF3B50BA6}"/>
              </a:ext>
            </a:extLst>
          </p:cNvPr>
          <p:cNvSpPr>
            <a:spLocks noGrp="1"/>
          </p:cNvSpPr>
          <p:nvPr>
            <p:ph type="title"/>
          </p:nvPr>
        </p:nvSpPr>
        <p:spPr/>
        <p:txBody>
          <a:bodyPr/>
          <a:lstStyle/>
          <a:p>
            <a:r>
              <a:rPr lang="en-US" dirty="0">
                <a:solidFill>
                  <a:srgbClr val="FFFF00"/>
                </a:solidFill>
              </a:rPr>
              <a:t>Introduction:</a:t>
            </a:r>
          </a:p>
        </p:txBody>
      </p:sp>
      <p:sp>
        <p:nvSpPr>
          <p:cNvPr id="3" name="Content Placeholder 2">
            <a:extLst>
              <a:ext uri="{FF2B5EF4-FFF2-40B4-BE49-F238E27FC236}">
                <a16:creationId xmlns:a16="http://schemas.microsoft.com/office/drawing/2014/main" id="{84856FCE-1ED2-4AE5-B5F7-74BFC2DBB3D9}"/>
              </a:ext>
            </a:extLst>
          </p:cNvPr>
          <p:cNvSpPr>
            <a:spLocks noGrp="1"/>
          </p:cNvSpPr>
          <p:nvPr>
            <p:ph idx="1"/>
          </p:nvPr>
        </p:nvSpPr>
        <p:spPr>
          <a:xfrm>
            <a:off x="484710" y="1295401"/>
            <a:ext cx="7054644" cy="4953006"/>
          </a:xfrm>
        </p:spPr>
        <p:txBody>
          <a:bodyPr>
            <a:normAutofit fontScale="92500"/>
          </a:bodyPr>
          <a:lstStyle/>
          <a:p>
            <a:r>
              <a:rPr lang="en-US" sz="2400" dirty="0">
                <a:latin typeface="+mn-lt"/>
              </a:rPr>
              <a:t>In this chapter, we will cover career management, improving coaching skills, employee engagement guide for managers in career management, managing employee retention and turnover, managing promotions and transfers, and managing dismissals. </a:t>
            </a:r>
          </a:p>
          <a:p>
            <a:r>
              <a:rPr lang="en-US" altLang="en-US" sz="2400" dirty="0">
                <a:latin typeface="+mn-lt"/>
                <a:ea typeface="ＭＳ Ｐゴシック" pitchFamily="34" charset="-128"/>
              </a:rPr>
              <a:t>After appraising performance, it’s often necessary to address career-related issues and to discuss these issues with subordinates. Personnel activities like screening, training, and appraising serve two basic roles in organizations</a:t>
            </a:r>
            <a:r>
              <a:rPr lang="en-US" sz="2400" dirty="0">
                <a:latin typeface="+mn-lt"/>
              </a:rPr>
              <a:t>—</a:t>
            </a:r>
            <a:r>
              <a:rPr lang="en-US" altLang="en-US" sz="2400" dirty="0">
                <a:latin typeface="+mn-lt"/>
                <a:ea typeface="ＭＳ Ｐゴシック" pitchFamily="34" charset="-128"/>
              </a:rPr>
              <a:t>to staff the organization and to ensure that the long-run interests of employees are protected by the organization.</a:t>
            </a:r>
          </a:p>
        </p:txBody>
      </p:sp>
      <p:sp>
        <p:nvSpPr>
          <p:cNvPr id="4" name="Footer Placeholder 3">
            <a:extLst>
              <a:ext uri="{FF2B5EF4-FFF2-40B4-BE49-F238E27FC236}">
                <a16:creationId xmlns:a16="http://schemas.microsoft.com/office/drawing/2014/main" id="{3DCC99A5-5084-4D4D-8520-9D12469BAD4C}"/>
              </a:ext>
            </a:extLst>
          </p:cNvPr>
          <p:cNvSpPr>
            <a:spLocks noGrp="1"/>
          </p:cNvSpPr>
          <p:nvPr>
            <p:ph type="ftr" sz="quarter" idx="11"/>
          </p:nvPr>
        </p:nvSpPr>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365DD969-7F47-463E-8D86-C804DC8CA100}"/>
              </a:ext>
            </a:extLst>
          </p:cNvPr>
          <p:cNvSpPr>
            <a:spLocks noGrp="1"/>
          </p:cNvSpPr>
          <p:nvPr>
            <p:ph type="sldNum" sz="quarter" idx="12"/>
          </p:nvPr>
        </p:nvSpPr>
        <p:spPr/>
        <p:txBody>
          <a:bodyPr/>
          <a:lstStyle/>
          <a:p>
            <a:fld id="{8B016D05-D3A6-4AB6-8287-2606CC7CC690}" type="slidenum">
              <a:rPr lang="en-US" smtClean="0"/>
              <a:pPr/>
              <a:t>3</a:t>
            </a:fld>
            <a:endParaRPr lang="en-US"/>
          </a:p>
        </p:txBody>
      </p:sp>
    </p:spTree>
    <p:extLst>
      <p:ext uri="{BB962C8B-B14F-4D97-AF65-F5344CB8AC3E}">
        <p14:creationId xmlns:p14="http://schemas.microsoft.com/office/powerpoint/2010/main" val="2421491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sz="3600" dirty="0">
                <a:solidFill>
                  <a:srgbClr val="FFFF00"/>
                </a:solidFill>
              </a:rPr>
              <a:t>Questions to Ask Before Making the Dismissal Final (</a:t>
            </a:r>
            <a:r>
              <a:rPr lang="en-US" sz="3600" dirty="0" err="1">
                <a:solidFill>
                  <a:srgbClr val="FFFF00"/>
                </a:solidFill>
              </a:rPr>
              <a:t>cont</a:t>
            </a:r>
            <a:r>
              <a:rPr lang="en-US" sz="3600" dirty="0">
                <a:solidFill>
                  <a:srgbClr val="FFFF00"/>
                </a:solidFill>
              </a:rPr>
              <a:t>)</a:t>
            </a:r>
          </a:p>
        </p:txBody>
      </p:sp>
      <p:sp>
        <p:nvSpPr>
          <p:cNvPr id="6" name="Rectangle 1"/>
          <p:cNvSpPr>
            <a:spLocks noGrp="1" noChangeArrowheads="1"/>
          </p:cNvSpPr>
          <p:nvPr>
            <p:ph idx="1"/>
          </p:nvPr>
        </p:nvSpPr>
        <p:spPr bwMode="auto">
          <a:xfrm>
            <a:off x="228600" y="1373834"/>
            <a:ext cx="7620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What is the employee’s service record?</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What is the seriousness of the violation (i.e., its effect on coworkers, employee morale, and the company’s bottom line)?</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Does the company have any written policies or guidelines requiring a certain type of discipline for the violation?</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What type of discipline has been imposed in the past for similar rule violations?</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Was there a personal problem or other extenuating circumstances that led to the employee's actions (e.g., sickness, death in the family, divorce, etc.)?</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Will the disciplinary action selected appear fair and reasonable to a jury under these facts and circumstances?</a:t>
            </a:r>
          </a:p>
          <a:p>
            <a:pPr marL="514350" indent="-457200" defTabSz="914400" eaLnBrk="0" fontAlgn="base" hangingPunct="0">
              <a:spcBef>
                <a:spcPts val="600"/>
              </a:spcBef>
              <a:spcAft>
                <a:spcPts val="600"/>
              </a:spcAft>
              <a:buClrTx/>
              <a:buSzTx/>
              <a:buFont typeface="+mj-lt"/>
              <a:buAutoNum type="arabicPeriod" startAt="13"/>
            </a:pPr>
            <a:r>
              <a:rPr kumimoji="0" lang="en-US" altLang="es-PR" sz="1800" b="0" i="0" u="none" strike="noStrike" cap="none" normalizeH="0" baseline="0" dirty="0">
                <a:ln>
                  <a:noFill/>
                </a:ln>
                <a:solidFill>
                  <a:schemeClr val="tx1"/>
                </a:solidFill>
                <a:effectLst/>
                <a:latin typeface="+mn-lt"/>
              </a:rPr>
              <a:t>Will the disciplinary action be a surprise to the employee?</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30</a:t>
            </a:fld>
            <a:endParaRPr lang="en-US" dirty="0"/>
          </a:p>
        </p:txBody>
      </p:sp>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91400" cy="1400530"/>
          </a:xfrm>
        </p:spPr>
        <p:txBody>
          <a:bodyPr/>
          <a:lstStyle/>
          <a:p>
            <a:r>
              <a:rPr lang="en-US" dirty="0">
                <a:solidFill>
                  <a:srgbClr val="FFFF00"/>
                </a:solidFill>
              </a:rPr>
              <a:t>How to manage a termination Interview</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447803"/>
            <a:ext cx="5127815" cy="5391536"/>
          </a:xfrm>
        </p:spPr>
      </p:pic>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31</a:t>
            </a:fld>
            <a:endParaRPr lang="en-US" dirty="0"/>
          </a:p>
        </p:txBody>
      </p:sp>
      <p:sp>
        <p:nvSpPr>
          <p:cNvPr id="3" name="TextBox 2"/>
          <p:cNvSpPr txBox="1"/>
          <p:nvPr/>
        </p:nvSpPr>
        <p:spPr>
          <a:xfrm>
            <a:off x="533400" y="3657600"/>
            <a:ext cx="2093843" cy="369332"/>
          </a:xfrm>
          <a:prstGeom prst="rect">
            <a:avLst/>
          </a:prstGeom>
          <a:noFill/>
        </p:spPr>
        <p:txBody>
          <a:bodyPr wrap="none" rtlCol="0">
            <a:spAutoFit/>
          </a:bodyPr>
          <a:lstStyle/>
          <a:p>
            <a:r>
              <a:rPr lang="en-US" dirty="0" err="1"/>
              <a:t>Dessler</a:t>
            </a:r>
            <a:r>
              <a:rPr lang="en-US" dirty="0"/>
              <a:t>, G. (2019)</a:t>
            </a:r>
            <a:endParaRPr lang="es-PR" dirty="0"/>
          </a:p>
        </p:txBody>
      </p:sp>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644" y="-3377"/>
            <a:ext cx="7530556" cy="1066800"/>
          </a:xfrm>
        </p:spPr>
        <p:txBody>
          <a:bodyPr/>
          <a:lstStyle/>
          <a:p>
            <a:r>
              <a:rPr lang="en-US" sz="3600" dirty="0">
                <a:solidFill>
                  <a:srgbClr val="FFFF00"/>
                </a:solidFill>
              </a:rPr>
              <a:t>Layoffs &amp; the Plant Closing Law</a:t>
            </a:r>
          </a:p>
        </p:txBody>
      </p:sp>
      <p:sp>
        <p:nvSpPr>
          <p:cNvPr id="3" name="Content Placeholder 2"/>
          <p:cNvSpPr>
            <a:spLocks noGrp="1"/>
          </p:cNvSpPr>
          <p:nvPr>
            <p:ph idx="1"/>
          </p:nvPr>
        </p:nvSpPr>
        <p:spPr>
          <a:xfrm>
            <a:off x="165644" y="1143000"/>
            <a:ext cx="7759156" cy="5181600"/>
          </a:xfrm>
        </p:spPr>
        <p:txBody>
          <a:bodyPr>
            <a:normAutofit fontScale="77500" lnSpcReduction="20000"/>
          </a:bodyPr>
          <a:lstStyle/>
          <a:p>
            <a:r>
              <a:rPr lang="en-US" sz="3200" b="1" dirty="0">
                <a:solidFill>
                  <a:srgbClr val="FFFF00"/>
                </a:solidFill>
                <a:effectLst>
                  <a:outerShdw blurRad="38100" dist="38100" dir="2700000" algn="tl">
                    <a:srgbClr val="000000">
                      <a:alpha val="43137"/>
                    </a:srgbClr>
                  </a:outerShdw>
                </a:effectLst>
              </a:rPr>
              <a:t>Layoff</a:t>
            </a:r>
            <a:r>
              <a:rPr lang="en-US" sz="3200" dirty="0"/>
              <a:t>: </a:t>
            </a:r>
            <a:r>
              <a:rPr lang="en-US" sz="3200" i="1" dirty="0"/>
              <a:t>situation in which employees are told there is no work for them but what management intends to recall them when work is again available</a:t>
            </a:r>
            <a:r>
              <a:rPr lang="en-US" sz="3200" dirty="0"/>
              <a:t>.</a:t>
            </a:r>
            <a:endParaRPr lang="en-US" sz="3200" dirty="0">
              <a:solidFill>
                <a:schemeClr val="tx1"/>
              </a:solidFill>
            </a:endParaRPr>
          </a:p>
          <a:p>
            <a:r>
              <a:rPr lang="en-US" sz="3200" b="1" dirty="0">
                <a:solidFill>
                  <a:srgbClr val="FFFF00"/>
                </a:solidFill>
                <a:effectLst>
                  <a:outerShdw blurRad="38100" dist="38100" dir="2700000" algn="tl">
                    <a:srgbClr val="000000">
                      <a:alpha val="43137"/>
                    </a:srgbClr>
                  </a:outerShdw>
                </a:effectLst>
              </a:rPr>
              <a:t>WARN Act </a:t>
            </a:r>
            <a:r>
              <a:rPr lang="en-US" sz="3200" dirty="0">
                <a:solidFill>
                  <a:schemeClr val="tx1"/>
                </a:solidFill>
              </a:rPr>
              <a:t>requires employers of 100+ employees to give a 60-days’ notice before closing a facility or starting a layoff of 50+ people.</a:t>
            </a:r>
          </a:p>
          <a:p>
            <a:r>
              <a:rPr lang="en-US" sz="3200" dirty="0">
                <a:solidFill>
                  <a:schemeClr val="tx1"/>
                </a:solidFill>
              </a:rPr>
              <a:t>The Layoff Process</a:t>
            </a:r>
          </a:p>
          <a:p>
            <a:pPr lvl="1"/>
            <a:r>
              <a:rPr lang="en-US" sz="3000" dirty="0"/>
              <a:t>Start with senior management making decisions about the time and size of layoff.</a:t>
            </a:r>
          </a:p>
          <a:p>
            <a:pPr lvl="1"/>
            <a:r>
              <a:rPr lang="en-US" sz="3000" dirty="0">
                <a:solidFill>
                  <a:schemeClr val="tx1"/>
                </a:solidFill>
              </a:rPr>
              <a:t>Supervisors assess each subordinate, rating nonunion employees.</a:t>
            </a:r>
          </a:p>
          <a:p>
            <a:pPr lvl="1"/>
            <a:r>
              <a:rPr lang="en-US" sz="3000" dirty="0"/>
              <a:t>Supervisors inform subordinate about layoff choices.</a:t>
            </a:r>
            <a:endParaRPr lang="en-US" sz="3000" dirty="0">
              <a:solidFill>
                <a:schemeClr val="tx1"/>
              </a:solidFill>
            </a:endParaRP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32</a:t>
            </a:fld>
            <a:endParaRPr lang="en-US" dirty="0"/>
          </a:p>
        </p:txBody>
      </p:sp>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524000"/>
            <a:ext cx="7696200" cy="4648200"/>
          </a:xfrm>
        </p:spPr>
        <p:txBody>
          <a:bodyPr>
            <a:normAutofit fontScale="85000" lnSpcReduction="20000"/>
          </a:bodyPr>
          <a:lstStyle/>
          <a:p>
            <a:pPr marL="0" indent="0">
              <a:buNone/>
            </a:pPr>
            <a:r>
              <a:rPr lang="en-US" sz="3200" dirty="0">
                <a:solidFill>
                  <a:schemeClr val="tx1"/>
                </a:solidFill>
              </a:rPr>
              <a:t>Adjusting to </a:t>
            </a:r>
            <a:r>
              <a:rPr lang="en-US" sz="3200" b="1" dirty="0">
                <a:solidFill>
                  <a:srgbClr val="FFFF00"/>
                </a:solidFill>
                <a:effectLst>
                  <a:outerShdw blurRad="38100" dist="38100" dir="2700000" algn="tl">
                    <a:srgbClr val="000000">
                      <a:alpha val="43137"/>
                    </a:srgbClr>
                  </a:outerShdw>
                </a:effectLst>
              </a:rPr>
              <a:t>downsizing</a:t>
            </a:r>
            <a:r>
              <a:rPr lang="en-US" sz="3200" dirty="0">
                <a:solidFill>
                  <a:schemeClr val="tx1"/>
                </a:solidFill>
                <a:effectLst>
                  <a:outerShdw blurRad="38100" dist="38100" dir="2700000" algn="tl">
                    <a:srgbClr val="000000">
                      <a:alpha val="43137"/>
                    </a:srgbClr>
                  </a:outerShdw>
                </a:effectLst>
              </a:rPr>
              <a:t> </a:t>
            </a:r>
            <a:r>
              <a:rPr lang="en-US" sz="3200" dirty="0">
                <a:solidFill>
                  <a:schemeClr val="tx1"/>
                </a:solidFill>
              </a:rPr>
              <a:t>(</a:t>
            </a:r>
            <a:r>
              <a:rPr lang="en-US" sz="3200" i="1" dirty="0">
                <a:solidFill>
                  <a:schemeClr val="tx1"/>
                </a:solidFill>
              </a:rPr>
              <a:t>process of reducing, usually dramatically, the number of people employed by the firm</a:t>
            </a:r>
            <a:r>
              <a:rPr lang="en-US" sz="3200" dirty="0">
                <a:solidFill>
                  <a:schemeClr val="tx1"/>
                </a:solidFill>
              </a:rPr>
              <a:t>) &amp; mergers requires consideration of:</a:t>
            </a:r>
          </a:p>
          <a:p>
            <a:pPr lvl="1"/>
            <a:r>
              <a:rPr lang="en-US" sz="3000" dirty="0">
                <a:solidFill>
                  <a:schemeClr val="tx1"/>
                </a:solidFill>
              </a:rPr>
              <a:t>Right people, considering skills, experience, etc.</a:t>
            </a:r>
          </a:p>
          <a:p>
            <a:pPr lvl="1"/>
            <a:r>
              <a:rPr lang="en-US" sz="3000" dirty="0">
                <a:solidFill>
                  <a:schemeClr val="tx1"/>
                </a:solidFill>
              </a:rPr>
              <a:t>Compliance with applicable laws</a:t>
            </a:r>
          </a:p>
          <a:p>
            <a:pPr lvl="1"/>
            <a:r>
              <a:rPr lang="en-US" sz="3000" dirty="0">
                <a:solidFill>
                  <a:schemeClr val="tx1"/>
                </a:solidFill>
              </a:rPr>
              <a:t>Security</a:t>
            </a:r>
          </a:p>
          <a:p>
            <a:pPr lvl="1"/>
            <a:r>
              <a:rPr lang="en-US" sz="3000" dirty="0"/>
              <a:t>E</a:t>
            </a:r>
            <a:r>
              <a:rPr lang="en-US" sz="3000" dirty="0">
                <a:solidFill>
                  <a:schemeClr val="tx1"/>
                </a:solidFill>
              </a:rPr>
              <a:t>nsure the process is just and fair</a:t>
            </a:r>
          </a:p>
          <a:p>
            <a:pPr lvl="1"/>
            <a:r>
              <a:rPr lang="en-US" sz="3000" dirty="0">
                <a:solidFill>
                  <a:schemeClr val="tx1"/>
                </a:solidFill>
              </a:rPr>
              <a:t>Employees’ uncertainty should be handle in a respectful way</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33</a:t>
            </a:fld>
            <a:endParaRPr lang="en-US" dirty="0"/>
          </a:p>
        </p:txBody>
      </p:sp>
      <p:sp>
        <p:nvSpPr>
          <p:cNvPr id="9" name="Title 1"/>
          <p:cNvSpPr txBox="1">
            <a:spLocks/>
          </p:cNvSpPr>
          <p:nvPr/>
        </p:nvSpPr>
        <p:spPr>
          <a:xfrm>
            <a:off x="228600" y="0"/>
            <a:ext cx="7467600" cy="137897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3200" dirty="0">
                <a:solidFill>
                  <a:srgbClr val="FFFF00"/>
                </a:solidFill>
              </a:rPr>
              <a:t>Layoffs &amp; the Plant Closing Law (cont.)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088" y="5452624"/>
            <a:ext cx="2107911" cy="1406931"/>
          </a:xfrm>
          <a:prstGeom prst="rect">
            <a:avLst/>
          </a:prstGeom>
        </p:spPr>
      </p:pic>
    </p:spTree>
    <p:extLst>
      <p:ext uri="{BB962C8B-B14F-4D97-AF65-F5344CB8AC3E}">
        <p14:creationId xmlns:p14="http://schemas.microsoft.com/office/powerpoint/2010/main" val="427729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Summary</a:t>
            </a:r>
          </a:p>
        </p:txBody>
      </p:sp>
      <p:sp>
        <p:nvSpPr>
          <p:cNvPr id="3" name="Content Placeholder 2"/>
          <p:cNvSpPr>
            <a:spLocks noGrp="1"/>
          </p:cNvSpPr>
          <p:nvPr>
            <p:ph idx="1"/>
          </p:nvPr>
        </p:nvSpPr>
        <p:spPr>
          <a:xfrm>
            <a:off x="484709" y="1447803"/>
            <a:ext cx="7281721" cy="4952997"/>
          </a:xfrm>
        </p:spPr>
        <p:txBody>
          <a:bodyPr>
            <a:normAutofit fontScale="77500" lnSpcReduction="20000"/>
          </a:bodyPr>
          <a:lstStyle/>
          <a:p>
            <a:pPr marL="514350" indent="-514350">
              <a:buFont typeface="+mj-lt"/>
              <a:buAutoNum type="arabicPeriod"/>
            </a:pPr>
            <a:r>
              <a:rPr lang="en-US" sz="3200" dirty="0"/>
              <a:t>Employers have a big effect on employees’ careers. </a:t>
            </a:r>
          </a:p>
          <a:p>
            <a:pPr marL="514350" indent="-514350">
              <a:buFont typeface="+mj-lt"/>
              <a:buAutoNum type="arabicPeriod"/>
            </a:pPr>
            <a:r>
              <a:rPr lang="en-US" sz="3200" b="1" dirty="0"/>
              <a:t>Career management</a:t>
            </a:r>
            <a:r>
              <a:rPr lang="en-US" sz="3200" dirty="0"/>
              <a:t> is the combination of structured planning and the active management choice of one's own professional career. </a:t>
            </a:r>
          </a:p>
          <a:p>
            <a:pPr marL="514350" indent="-514350">
              <a:buFont typeface="+mj-lt"/>
              <a:buAutoNum type="arabicPeriod"/>
            </a:pPr>
            <a:r>
              <a:rPr lang="en-US" sz="3200" b="1" dirty="0"/>
              <a:t>Career management</a:t>
            </a:r>
            <a:r>
              <a:rPr lang="en-US" sz="3200" dirty="0"/>
              <a:t> as a process for enabling employees to better understand and develop their career skills and interests, and to use these skills and interests most effectively both within the company and after they leave the firm. </a:t>
            </a:r>
            <a:endParaRPr lang="en-US" sz="3200"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34</a:t>
            </a:fld>
            <a:endParaRPr lang="en-US" dirty="0"/>
          </a:p>
        </p:txBody>
      </p:sp>
    </p:spTree>
    <p:extLst>
      <p:ext uri="{BB962C8B-B14F-4D97-AF65-F5344CB8AC3E}">
        <p14:creationId xmlns:p14="http://schemas.microsoft.com/office/powerpoint/2010/main" val="6083355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A535-88F1-4A64-8FCC-4A03D815948D}"/>
              </a:ext>
            </a:extLst>
          </p:cNvPr>
          <p:cNvSpPr>
            <a:spLocks noGrp="1"/>
          </p:cNvSpPr>
          <p:nvPr>
            <p:ph type="title"/>
          </p:nvPr>
        </p:nvSpPr>
        <p:spPr/>
        <p:txBody>
          <a:bodyPr/>
          <a:lstStyle/>
          <a:p>
            <a:r>
              <a:rPr lang="en-US" dirty="0">
                <a:solidFill>
                  <a:srgbClr val="FFFF00"/>
                </a:solidFill>
              </a:rPr>
              <a:t>References</a:t>
            </a:r>
          </a:p>
        </p:txBody>
      </p:sp>
      <p:sp>
        <p:nvSpPr>
          <p:cNvPr id="3" name="Content Placeholder 2">
            <a:extLst>
              <a:ext uri="{FF2B5EF4-FFF2-40B4-BE49-F238E27FC236}">
                <a16:creationId xmlns:a16="http://schemas.microsoft.com/office/drawing/2014/main" id="{F6302092-9AB2-479C-A5D6-60174D251A0A}"/>
              </a:ext>
            </a:extLst>
          </p:cNvPr>
          <p:cNvSpPr>
            <a:spLocks noGrp="1"/>
          </p:cNvSpPr>
          <p:nvPr>
            <p:ph idx="1"/>
          </p:nvPr>
        </p:nvSpPr>
        <p:spPr>
          <a:xfrm>
            <a:off x="533400" y="1279960"/>
            <a:ext cx="7086600" cy="512084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i="1" dirty="0">
                <a:solidFill>
                  <a:schemeClr val="bg1"/>
                </a:solidFill>
              </a:rPr>
              <a:t>Career management-Introduction</a:t>
            </a:r>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http://www.whatishumanresource.com/career-management-introduction</a:t>
            </a:r>
            <a:r>
              <a:rPr lang="en-US" dirty="0">
                <a:solidFill>
                  <a:schemeClr val="bg1"/>
                </a:solidFill>
              </a:rPr>
              <a:t> </a:t>
            </a:r>
          </a:p>
          <a:p>
            <a:r>
              <a:rPr lang="en-US" dirty="0" err="1">
                <a:solidFill>
                  <a:schemeClr val="bg1"/>
                </a:solidFill>
              </a:rPr>
              <a:t>Dessler</a:t>
            </a:r>
            <a:r>
              <a:rPr lang="en-US" dirty="0">
                <a:solidFill>
                  <a:schemeClr val="bg1"/>
                </a:solidFill>
              </a:rPr>
              <a:t>, G.  (2019). </a:t>
            </a:r>
            <a:r>
              <a:rPr lang="en-US" i="1" dirty="0">
                <a:solidFill>
                  <a:schemeClr val="bg1"/>
                </a:solidFill>
              </a:rPr>
              <a:t>Fundamentals of Human Resource Management</a:t>
            </a:r>
            <a:r>
              <a:rPr lang="en-US" dirty="0">
                <a:solidFill>
                  <a:schemeClr val="bg1"/>
                </a:solidFill>
              </a:rPr>
              <a:t>. (5</a:t>
            </a:r>
            <a:r>
              <a:rPr lang="en-US" baseline="30000" dirty="0">
                <a:solidFill>
                  <a:schemeClr val="bg1"/>
                </a:solidFill>
              </a:rPr>
              <a:t>th</a:t>
            </a:r>
            <a:r>
              <a:rPr lang="en-US" dirty="0">
                <a:solidFill>
                  <a:schemeClr val="bg1"/>
                </a:solidFill>
              </a:rPr>
              <a:t> ed.). Upper Saddle River, NJ: Pearson.</a:t>
            </a:r>
          </a:p>
          <a:p>
            <a:r>
              <a:rPr lang="en-US" dirty="0">
                <a:solidFill>
                  <a:schemeClr val="bg1"/>
                </a:solidFill>
              </a:rPr>
              <a:t>Johnson Lewis, J. (2017). </a:t>
            </a:r>
            <a:r>
              <a:rPr lang="en-US" i="1" dirty="0">
                <a:solidFill>
                  <a:schemeClr val="bg1"/>
                </a:solidFill>
              </a:rPr>
              <a:t>The Glass Ceiling and Women’s History.</a:t>
            </a:r>
            <a:r>
              <a:rPr lang="en-US" dirty="0">
                <a:solidFill>
                  <a:schemeClr val="bg1"/>
                </a:solidFill>
              </a:rPr>
              <a:t> ThoughtCo. </a:t>
            </a:r>
            <a:r>
              <a:rPr lang="en-US" dirty="0">
                <a:solidFill>
                  <a:schemeClr val="bg1"/>
                </a:solidFill>
                <a:hlinkClick r:id="rId4">
                  <a:extLst>
                    <a:ext uri="{A12FA001-AC4F-418D-AE19-62706E023703}">
                      <ahyp:hlinkClr xmlns:ahyp="http://schemas.microsoft.com/office/drawing/2018/hyperlinkcolor" val="tx"/>
                    </a:ext>
                  </a:extLst>
                </a:hlinkClick>
              </a:rPr>
              <a:t>https://www.thoughtco.com/glass-ceiling-for-women-definition-3530823</a:t>
            </a:r>
            <a:endParaRPr lang="en-US" dirty="0">
              <a:solidFill>
                <a:schemeClr val="bg1"/>
              </a:solidFill>
            </a:endParaRPr>
          </a:p>
          <a:p>
            <a:r>
              <a:rPr lang="en-US" dirty="0">
                <a:solidFill>
                  <a:schemeClr val="bg1"/>
                </a:solidFill>
              </a:rPr>
              <a:t>n.d. (2016). Pre-Termination Considerations: Questions to Ask before Making a Final Firing Decision. </a:t>
            </a:r>
            <a:r>
              <a:rPr lang="en-US" dirty="0">
                <a:solidFill>
                  <a:schemeClr val="bg1"/>
                </a:solidFill>
                <a:hlinkClick r:id="rId5">
                  <a:extLst>
                    <a:ext uri="{A12FA001-AC4F-418D-AE19-62706E023703}">
                      <ahyp:hlinkClr xmlns:ahyp="http://schemas.microsoft.com/office/drawing/2018/hyperlinkcolor" val="tx"/>
                    </a:ext>
                  </a:extLst>
                </a:hlinkClick>
              </a:rPr>
              <a:t>http://www.complyright.com/performance-management/questions-to-ask-before-a-final-firing-decision</a:t>
            </a:r>
            <a:r>
              <a:rPr lang="en-US" dirty="0">
                <a:solidFill>
                  <a:schemeClr val="bg1"/>
                </a:solidFill>
              </a:rPr>
              <a:t>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35</a:t>
            </a:fld>
            <a:endParaRPr lang="en-US" dirty="0"/>
          </a:p>
        </p:txBody>
      </p:sp>
    </p:spTree>
    <p:extLst>
      <p:ext uri="{BB962C8B-B14F-4D97-AF65-F5344CB8AC3E}">
        <p14:creationId xmlns:p14="http://schemas.microsoft.com/office/powerpoint/2010/main" val="3820469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93"/>
            <a:ext cx="7055380" cy="1400530"/>
          </a:xfrm>
        </p:spPr>
        <p:txBody>
          <a:bodyPr/>
          <a:lstStyle/>
          <a:p>
            <a:r>
              <a:rPr lang="en-US" sz="4800" dirty="0">
                <a:solidFill>
                  <a:srgbClr val="FFFF00"/>
                </a:solidFill>
              </a:rPr>
              <a:t>Career Management</a:t>
            </a:r>
          </a:p>
        </p:txBody>
      </p:sp>
      <p:sp>
        <p:nvSpPr>
          <p:cNvPr id="3" name="Content Placeholder 2">
            <a:extLst>
              <a:ext uri="{FF2B5EF4-FFF2-40B4-BE49-F238E27FC236}">
                <a16:creationId xmlns:a16="http://schemas.microsoft.com/office/drawing/2014/main" id="{D3762708-8217-4E9A-AE7A-EA12C682625D}"/>
              </a:ext>
            </a:extLst>
          </p:cNvPr>
          <p:cNvSpPr>
            <a:spLocks noGrp="1"/>
          </p:cNvSpPr>
          <p:nvPr>
            <p:ph idx="1"/>
          </p:nvPr>
        </p:nvSpPr>
        <p:spPr>
          <a:xfrm>
            <a:off x="380999" y="1081711"/>
            <a:ext cx="7385431" cy="5090489"/>
          </a:xfrm>
        </p:spPr>
        <p:txBody>
          <a:bodyPr>
            <a:normAutofit fontScale="92500" lnSpcReduction="10000"/>
          </a:bodyPr>
          <a:lstStyle/>
          <a:p>
            <a:r>
              <a:rPr lang="en-US" altLang="en-US" dirty="0">
                <a:latin typeface="+mn-lt"/>
                <a:ea typeface="ＭＳ Ｐゴシック" pitchFamily="34" charset="-128"/>
              </a:rPr>
              <a:t>A </a:t>
            </a:r>
            <a:r>
              <a:rPr lang="en-US" altLang="en-US" b="1" dirty="0">
                <a:solidFill>
                  <a:schemeClr val="accent1"/>
                </a:solidFill>
                <a:effectLst>
                  <a:outerShdw blurRad="38100" dist="38100" dir="2700000" algn="tl">
                    <a:srgbClr val="000000">
                      <a:alpha val="43137"/>
                    </a:srgbClr>
                  </a:outerShdw>
                </a:effectLst>
                <a:latin typeface="+mn-lt"/>
                <a:ea typeface="ＭＳ Ｐゴシック" pitchFamily="34" charset="-128"/>
              </a:rPr>
              <a:t>career</a:t>
            </a:r>
            <a:r>
              <a:rPr lang="en-US" altLang="en-US" dirty="0">
                <a:latin typeface="+mn-lt"/>
                <a:ea typeface="ＭＳ Ｐゴシック" pitchFamily="34" charset="-128"/>
              </a:rPr>
              <a:t> </a:t>
            </a:r>
            <a:r>
              <a:rPr lang="en-US" altLang="en-US" i="1" dirty="0">
                <a:latin typeface="+mn-lt"/>
                <a:ea typeface="ＭＳ Ｐゴシック" pitchFamily="34" charset="-128"/>
              </a:rPr>
              <a:t>is the occupational positions a person has had </a:t>
            </a:r>
            <a:r>
              <a:rPr lang="en-US" altLang="en-US" i="1" u="sng" dirty="0">
                <a:latin typeface="+mn-lt"/>
                <a:ea typeface="ＭＳ Ｐゴシック" pitchFamily="34" charset="-128"/>
              </a:rPr>
              <a:t>over many years</a:t>
            </a:r>
            <a:r>
              <a:rPr lang="en-US" altLang="en-US" dirty="0">
                <a:latin typeface="+mn-lt"/>
                <a:ea typeface="ＭＳ Ｐゴシック" pitchFamily="34" charset="-128"/>
              </a:rPr>
              <a:t>. Example:</a:t>
            </a:r>
          </a:p>
          <a:p>
            <a:pPr lvl="1"/>
            <a:r>
              <a:rPr lang="en-US" altLang="en-US" dirty="0">
                <a:latin typeface="+mn-lt"/>
                <a:ea typeface="ＭＳ Ｐゴシック" pitchFamily="34" charset="-128"/>
              </a:rPr>
              <a:t>At 21, I worked for a local company; at 25, for an international carrier company; and at 29 for an academic institution.</a:t>
            </a:r>
          </a:p>
          <a:p>
            <a:r>
              <a:rPr lang="en-US" altLang="en-US" b="1" dirty="0">
                <a:solidFill>
                  <a:schemeClr val="accent1"/>
                </a:solidFill>
                <a:latin typeface="+mn-lt"/>
                <a:ea typeface="ＭＳ Ｐゴシック" pitchFamily="34" charset="-128"/>
              </a:rPr>
              <a:t>Career management </a:t>
            </a:r>
            <a:r>
              <a:rPr lang="en-US" altLang="en-US" i="1" dirty="0">
                <a:latin typeface="+mn-lt"/>
                <a:ea typeface="ＭＳ Ｐゴシック" pitchFamily="34" charset="-128"/>
              </a:rPr>
              <a:t>is the process for enabling employees to better understand and develop their career skills and interests, and to use these skills and interests more effectively</a:t>
            </a:r>
            <a:r>
              <a:rPr lang="en-US" altLang="en-US" dirty="0">
                <a:latin typeface="+mn-lt"/>
                <a:ea typeface="ＭＳ Ｐゴシック" pitchFamily="34" charset="-128"/>
              </a:rPr>
              <a:t>.</a:t>
            </a:r>
          </a:p>
          <a:p>
            <a:r>
              <a:rPr lang="en-US" altLang="en-US" b="1" dirty="0">
                <a:solidFill>
                  <a:schemeClr val="accent1"/>
                </a:solidFill>
                <a:effectLst>
                  <a:outerShdw blurRad="38100" dist="38100" dir="2700000" algn="tl">
                    <a:srgbClr val="000000">
                      <a:alpha val="43137"/>
                    </a:srgbClr>
                  </a:outerShdw>
                </a:effectLst>
                <a:latin typeface="+mn-lt"/>
                <a:ea typeface="ＭＳ Ｐゴシック" pitchFamily="34" charset="-128"/>
              </a:rPr>
              <a:t>Career development </a:t>
            </a:r>
            <a:r>
              <a:rPr lang="en-US" altLang="en-US" i="1" dirty="0">
                <a:latin typeface="+mn-lt"/>
                <a:ea typeface="ＭＳ Ｐゴシック" pitchFamily="34" charset="-128"/>
              </a:rPr>
              <a:t>is the lifelong series of activities that contribute to a person’s career exploration, establishment, success, and fulfillment</a:t>
            </a:r>
            <a:r>
              <a:rPr lang="en-US" altLang="en-US" dirty="0">
                <a:latin typeface="+mn-lt"/>
                <a:ea typeface="ＭＳ Ｐゴシック" pitchFamily="34" charset="-128"/>
              </a:rPr>
              <a:t>.</a:t>
            </a:r>
          </a:p>
          <a:p>
            <a:r>
              <a:rPr lang="en-US" altLang="en-US" b="1" dirty="0">
                <a:solidFill>
                  <a:schemeClr val="accent1"/>
                </a:solidFill>
                <a:effectLst>
                  <a:outerShdw blurRad="38100" dist="38100" dir="2700000" algn="tl">
                    <a:srgbClr val="000000">
                      <a:alpha val="43137"/>
                    </a:srgbClr>
                  </a:outerShdw>
                </a:effectLst>
                <a:latin typeface="+mn-lt"/>
                <a:ea typeface="ＭＳ Ｐゴシック" pitchFamily="34" charset="-128"/>
              </a:rPr>
              <a:t>Career planning </a:t>
            </a:r>
            <a:r>
              <a:rPr lang="en-US" altLang="en-US" i="1" dirty="0">
                <a:latin typeface="+mn-lt"/>
                <a:ea typeface="ＭＳ Ｐゴシック" pitchFamily="34" charset="-128"/>
              </a:rPr>
              <a:t>is the deliberate process through which someone becomes aware of personal skills, interests, knowledge, motivations, and other characteristics and establishes action plans to attain specific goals</a:t>
            </a:r>
            <a:r>
              <a:rPr lang="en-US" altLang="en-US" dirty="0">
                <a:latin typeface="+mn-lt"/>
                <a:ea typeface="ＭＳ Ｐゴシック" pitchFamily="34" charset="-128"/>
              </a:rPr>
              <a:t>. </a:t>
            </a: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916" y="5562600"/>
            <a:ext cx="2159000" cy="1295400"/>
          </a:xfrm>
          <a:prstGeom prst="rect">
            <a:avLst/>
          </a:prstGeom>
        </p:spPr>
      </p:pic>
    </p:spTree>
    <p:extLst>
      <p:ext uri="{BB962C8B-B14F-4D97-AF65-F5344CB8AC3E}">
        <p14:creationId xmlns:p14="http://schemas.microsoft.com/office/powerpoint/2010/main" val="17489188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6F9A-C6FC-41E8-A01F-5D28401E0FE6}"/>
              </a:ext>
            </a:extLst>
          </p:cNvPr>
          <p:cNvSpPr>
            <a:spLocks noGrp="1"/>
          </p:cNvSpPr>
          <p:nvPr>
            <p:ph type="title"/>
          </p:nvPr>
        </p:nvSpPr>
        <p:spPr>
          <a:xfrm>
            <a:off x="304800" y="27432"/>
            <a:ext cx="7391400" cy="1035991"/>
          </a:xfrm>
        </p:spPr>
        <p:txBody>
          <a:bodyPr/>
          <a:lstStyle/>
          <a:p>
            <a:r>
              <a:rPr lang="en-US" sz="3600" dirty="0">
                <a:solidFill>
                  <a:srgbClr val="FFFF00"/>
                </a:solidFill>
              </a:rPr>
              <a:t>Career Management Process</a:t>
            </a:r>
          </a:p>
        </p:txBody>
      </p:sp>
      <p:graphicFrame>
        <p:nvGraphicFramePr>
          <p:cNvPr id="6" name="Content Placeholder 5">
            <a:extLst>
              <a:ext uri="{FF2B5EF4-FFF2-40B4-BE49-F238E27FC236}">
                <a16:creationId xmlns:a16="http://schemas.microsoft.com/office/drawing/2014/main" id="{D332C379-0433-4B71-B90F-0885D29040EA}"/>
              </a:ext>
            </a:extLst>
          </p:cNvPr>
          <p:cNvGraphicFramePr>
            <a:graphicFrameLocks noGrp="1"/>
          </p:cNvGraphicFramePr>
          <p:nvPr>
            <p:ph idx="1"/>
            <p:extLst>
              <p:ext uri="{D42A27DB-BD31-4B8C-83A1-F6EECF244321}">
                <p14:modId xmlns:p14="http://schemas.microsoft.com/office/powerpoint/2010/main" val="2317845996"/>
              </p:ext>
            </p:extLst>
          </p:nvPr>
        </p:nvGraphicFramePr>
        <p:xfrm>
          <a:off x="381000" y="1143000"/>
          <a:ext cx="7239000" cy="533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1921EC1-4BEF-41C9-8081-9BA853BE28C3}"/>
              </a:ext>
            </a:extLst>
          </p:cNvPr>
          <p:cNvSpPr>
            <a:spLocks noGrp="1"/>
          </p:cNvSpPr>
          <p:nvPr>
            <p:ph type="ftr" sz="quarter" idx="11"/>
          </p:nvPr>
        </p:nvSpPr>
        <p:spPr>
          <a:xfrm rot="5400000">
            <a:off x="6185432" y="3314670"/>
            <a:ext cx="3859795" cy="228660"/>
          </a:xfrm>
        </p:spPr>
        <p:txBody>
          <a:bodyPr/>
          <a:lstStyle/>
          <a:p>
            <a:r>
              <a:rPr lang="de-DE"/>
              <a:t>MGT 3610 (HRM) - Unit 3 (DMC)</a:t>
            </a:r>
            <a:endParaRPr lang="en-US" dirty="0"/>
          </a:p>
        </p:txBody>
      </p:sp>
      <p:sp>
        <p:nvSpPr>
          <p:cNvPr id="5" name="Slide Number Placeholder 4">
            <a:extLst>
              <a:ext uri="{FF2B5EF4-FFF2-40B4-BE49-F238E27FC236}">
                <a16:creationId xmlns:a16="http://schemas.microsoft.com/office/drawing/2014/main" id="{00E0947B-4F05-4961-84A4-24D0E477AD97}"/>
              </a:ext>
            </a:extLst>
          </p:cNvPr>
          <p:cNvSpPr>
            <a:spLocks noGrp="1"/>
          </p:cNvSpPr>
          <p:nvPr>
            <p:ph type="sldNum" sz="quarter" idx="12"/>
          </p:nvPr>
        </p:nvSpPr>
        <p:spPr/>
        <p:txBody>
          <a:bodyPr/>
          <a:lstStyle/>
          <a:p>
            <a:fld id="{8B016D05-D3A6-4AB6-8287-2606CC7CC690}" type="slidenum">
              <a:rPr lang="en-US" smtClean="0"/>
              <a:pPr/>
              <a:t>5</a:t>
            </a:fld>
            <a:endParaRPr lang="en-US"/>
          </a:p>
        </p:txBody>
      </p:sp>
    </p:spTree>
    <p:extLst>
      <p:ext uri="{BB962C8B-B14F-4D97-AF65-F5344CB8AC3E}">
        <p14:creationId xmlns:p14="http://schemas.microsoft.com/office/powerpoint/2010/main" val="26509511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05895" cy="1143000"/>
          </a:xfrm>
        </p:spPr>
        <p:txBody>
          <a:bodyPr/>
          <a:lstStyle/>
          <a:p>
            <a:r>
              <a:rPr lang="en-US" sz="4000" dirty="0">
                <a:solidFill>
                  <a:srgbClr val="FFFF00"/>
                </a:solidFill>
              </a:rPr>
              <a:t>Career Management (cont.)</a:t>
            </a:r>
          </a:p>
        </p:txBody>
      </p:sp>
      <p:sp>
        <p:nvSpPr>
          <p:cNvPr id="3" name="Content Placeholder 2"/>
          <p:cNvSpPr>
            <a:spLocks noGrp="1"/>
          </p:cNvSpPr>
          <p:nvPr>
            <p:ph idx="1"/>
          </p:nvPr>
        </p:nvSpPr>
        <p:spPr>
          <a:xfrm>
            <a:off x="381000" y="1295400"/>
            <a:ext cx="5452873" cy="5136282"/>
          </a:xfrm>
        </p:spPr>
        <p:txBody>
          <a:bodyPr>
            <a:normAutofit fontScale="85000" lnSpcReduction="20000"/>
          </a:bodyPr>
          <a:lstStyle/>
          <a:p>
            <a:r>
              <a:rPr lang="en-US" sz="3200" dirty="0">
                <a:solidFill>
                  <a:schemeClr val="tx1"/>
                </a:solidFill>
              </a:rPr>
              <a:t>Careers Today</a:t>
            </a:r>
          </a:p>
          <a:p>
            <a:pPr lvl="1"/>
            <a:r>
              <a:rPr lang="en-US" sz="3000" dirty="0">
                <a:solidFill>
                  <a:schemeClr val="tx1"/>
                </a:solidFill>
              </a:rPr>
              <a:t>Have changed with recessions, mergers/acquisitions, outsourcing, and others</a:t>
            </a:r>
          </a:p>
          <a:p>
            <a:pPr lvl="1"/>
            <a:r>
              <a:rPr lang="en-US" sz="2800" dirty="0">
                <a:solidFill>
                  <a:schemeClr val="tx1"/>
                </a:solidFill>
              </a:rPr>
              <a:t>Reinvention</a:t>
            </a:r>
          </a:p>
          <a:p>
            <a:pPr lvl="1"/>
            <a:r>
              <a:rPr lang="en-US" sz="2800" dirty="0">
                <a:solidFill>
                  <a:schemeClr val="tx1"/>
                </a:solidFill>
              </a:rPr>
              <a:t>Work-life balance </a:t>
            </a:r>
          </a:p>
          <a:p>
            <a:r>
              <a:rPr lang="en-US" sz="3200" b="1" dirty="0">
                <a:solidFill>
                  <a:srgbClr val="FFC000"/>
                </a:solidFill>
                <a:effectLst>
                  <a:outerShdw blurRad="38100" dist="38100" dir="2700000" algn="tl">
                    <a:srgbClr val="000000">
                      <a:alpha val="43137"/>
                    </a:srgbClr>
                  </a:outerShdw>
                </a:effectLst>
              </a:rPr>
              <a:t>Psychological Contract: </a:t>
            </a:r>
            <a:r>
              <a:rPr lang="en-US" sz="3200" i="1" dirty="0"/>
              <a:t>the unwritten agreement that exists between employers and employees and identifies each party’s mutual expectations.</a:t>
            </a:r>
            <a:endParaRPr lang="en-US" sz="3200" i="1" dirty="0">
              <a:solidFill>
                <a:schemeClr val="tx1"/>
              </a:solidFill>
            </a:endParaRPr>
          </a:p>
        </p:txBody>
      </p:sp>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a:xfrm>
            <a:off x="7734495" y="227391"/>
            <a:ext cx="628813" cy="767687"/>
          </a:xfrm>
        </p:spPr>
        <p:txBody>
          <a:bodyPr/>
          <a:lstStyle/>
          <a:p>
            <a:fld id="{8B016D05-D3A6-4AB6-8287-2606CC7CC690}" type="slidenum">
              <a:rPr lang="en-US" smtClean="0"/>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744" y="3931524"/>
            <a:ext cx="3191256" cy="1828800"/>
          </a:xfrm>
          <a:prstGeom prst="rect">
            <a:avLst/>
          </a:prstGeom>
        </p:spPr>
      </p:pic>
    </p:spTree>
    <p:extLst>
      <p:ext uri="{BB962C8B-B14F-4D97-AF65-F5344CB8AC3E}">
        <p14:creationId xmlns:p14="http://schemas.microsoft.com/office/powerpoint/2010/main" val="42597901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05895" cy="1143000"/>
          </a:xfrm>
        </p:spPr>
        <p:txBody>
          <a:bodyPr/>
          <a:lstStyle/>
          <a:p>
            <a:r>
              <a:rPr lang="en-US" sz="4000" dirty="0">
                <a:solidFill>
                  <a:srgbClr val="FFFF00"/>
                </a:solidFill>
              </a:rPr>
              <a:t>Roles in Career Management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09544"/>
              </p:ext>
            </p:extLst>
          </p:nvPr>
        </p:nvGraphicFramePr>
        <p:xfrm>
          <a:off x="262127" y="685800"/>
          <a:ext cx="7472367"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de-DE"/>
              <a:t>MGT 3610 (HRM) - Unit 3 (DMC)</a:t>
            </a:r>
            <a:endParaRPr lang="en-US" dirty="0"/>
          </a:p>
        </p:txBody>
      </p:sp>
      <p:sp>
        <p:nvSpPr>
          <p:cNvPr id="5" name="Slide Number Placeholder 4"/>
          <p:cNvSpPr>
            <a:spLocks noGrp="1"/>
          </p:cNvSpPr>
          <p:nvPr>
            <p:ph type="sldNum" sz="quarter" idx="12"/>
          </p:nvPr>
        </p:nvSpPr>
        <p:spPr>
          <a:xfrm>
            <a:off x="7734495" y="227391"/>
            <a:ext cx="628813" cy="767687"/>
          </a:xfrm>
        </p:spPr>
        <p:txBody>
          <a:bodyPr/>
          <a:lstStyle/>
          <a:p>
            <a:fld id="{8B016D05-D3A6-4AB6-8287-2606CC7CC690}" type="slidenum">
              <a:rPr lang="en-US" smtClean="0"/>
              <a:pPr/>
              <a:t>7</a:t>
            </a:fld>
            <a:endParaRPr lang="en-US" dirty="0"/>
          </a:p>
        </p:txBody>
      </p:sp>
    </p:spTree>
    <p:extLst>
      <p:ext uri="{BB962C8B-B14F-4D97-AF65-F5344CB8AC3E}">
        <p14:creationId xmlns:p14="http://schemas.microsoft.com/office/powerpoint/2010/main" val="13449895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1631" cy="1447800"/>
          </a:xfrm>
        </p:spPr>
        <p:txBody>
          <a:bodyPr/>
          <a:lstStyle/>
          <a:p>
            <a:r>
              <a:rPr lang="en-US" dirty="0">
                <a:solidFill>
                  <a:srgbClr val="FFFF00"/>
                </a:solidFill>
              </a:rPr>
              <a:t>Employer Career Management Methods</a:t>
            </a:r>
            <a:endParaRPr lang="en-US" sz="4400" dirty="0">
              <a:solidFill>
                <a:srgbClr val="FFFF00"/>
              </a:solidFill>
            </a:endParaRPr>
          </a:p>
        </p:txBody>
      </p:sp>
      <p:sp>
        <p:nvSpPr>
          <p:cNvPr id="3" name="Content Placeholder 2"/>
          <p:cNvSpPr>
            <a:spLocks noGrp="1"/>
          </p:cNvSpPr>
          <p:nvPr>
            <p:ph idx="1"/>
          </p:nvPr>
        </p:nvSpPr>
        <p:spPr>
          <a:xfrm>
            <a:off x="381000" y="1582358"/>
            <a:ext cx="7239000" cy="4742242"/>
          </a:xfrm>
        </p:spPr>
        <p:txBody>
          <a:bodyPr>
            <a:normAutofit fontScale="77500" lnSpcReduction="20000"/>
          </a:bodyPr>
          <a:lstStyle/>
          <a:p>
            <a:r>
              <a:rPr lang="en-US" sz="2600" dirty="0">
                <a:solidFill>
                  <a:schemeClr val="tx1"/>
                </a:solidFill>
              </a:rPr>
              <a:t>Performance feedback from supervisors</a:t>
            </a:r>
          </a:p>
          <a:p>
            <a:r>
              <a:rPr lang="en-US" sz="2600" dirty="0"/>
              <a:t>Individual development plans</a:t>
            </a:r>
          </a:p>
          <a:p>
            <a:r>
              <a:rPr lang="en-US" sz="2600" dirty="0">
                <a:solidFill>
                  <a:schemeClr val="tx1"/>
                </a:solidFill>
              </a:rPr>
              <a:t>Having access to trainings</a:t>
            </a:r>
          </a:p>
          <a:p>
            <a:r>
              <a:rPr lang="en-US" sz="2600" dirty="0"/>
              <a:t>Job postings</a:t>
            </a:r>
          </a:p>
          <a:p>
            <a:r>
              <a:rPr lang="en-US" sz="2600" dirty="0">
                <a:solidFill>
                  <a:schemeClr val="tx1"/>
                </a:solidFill>
              </a:rPr>
              <a:t>Formal career-oriented performance appraisals</a:t>
            </a:r>
          </a:p>
          <a:p>
            <a:r>
              <a:rPr lang="en-US" sz="2600" dirty="0">
                <a:solidFill>
                  <a:schemeClr val="tx1"/>
                </a:solidFill>
              </a:rPr>
              <a:t>Formal counseling and mentoring with managers</a:t>
            </a:r>
          </a:p>
          <a:p>
            <a:r>
              <a:rPr lang="en-US" sz="2600" b="1" dirty="0">
                <a:solidFill>
                  <a:srgbClr val="FFFF00"/>
                </a:solidFill>
              </a:rPr>
              <a:t>Career planning workshop </a:t>
            </a:r>
            <a:r>
              <a:rPr lang="en-US" sz="2600" i="1" dirty="0">
                <a:solidFill>
                  <a:schemeClr val="tx1"/>
                </a:solidFill>
              </a:rPr>
              <a:t>consists of career planning exercises and inventories</a:t>
            </a:r>
            <a:r>
              <a:rPr lang="en-US" sz="2600" dirty="0">
                <a:solidFill>
                  <a:schemeClr val="tx1"/>
                </a:solidFill>
              </a:rPr>
              <a:t>.</a:t>
            </a:r>
          </a:p>
          <a:p>
            <a:r>
              <a:rPr lang="en-US" sz="2600" b="1" dirty="0">
                <a:solidFill>
                  <a:srgbClr val="FFFF00"/>
                </a:solidFill>
              </a:rPr>
              <a:t>Lifelong learning accounts: </a:t>
            </a:r>
            <a:r>
              <a:rPr lang="en-US" sz="2600" dirty="0">
                <a:solidFill>
                  <a:schemeClr val="tx1"/>
                </a:solidFill>
              </a:rPr>
              <a:t>include accounts in which employees and employers contribute to career-related education and development that they desire.</a:t>
            </a:r>
          </a:p>
          <a:p>
            <a:r>
              <a:rPr lang="en-US" sz="2600" b="1" dirty="0">
                <a:solidFill>
                  <a:srgbClr val="FFFF00"/>
                </a:solidFill>
              </a:rPr>
              <a:t>Career coaches: </a:t>
            </a:r>
            <a:r>
              <a:rPr lang="en-US" sz="2600" dirty="0">
                <a:solidFill>
                  <a:schemeClr val="tx1"/>
                </a:solidFill>
              </a:rPr>
              <a:t>help employees create 5-year plans based on his/her needs.</a:t>
            </a:r>
          </a:p>
        </p:txBody>
      </p:sp>
      <p:sp>
        <p:nvSpPr>
          <p:cNvPr id="4" name="Footer Placeholder 3"/>
          <p:cNvSpPr>
            <a:spLocks noGrp="1"/>
          </p:cNvSpPr>
          <p:nvPr>
            <p:ph type="ftr" sz="quarter" idx="11"/>
          </p:nvPr>
        </p:nvSpPr>
        <p:spPr>
          <a:xfrm>
            <a:off x="3276600" y="6324600"/>
            <a:ext cx="3303235" cy="349250"/>
          </a:xfrm>
        </p:spPr>
        <p:txBody>
          <a:bodyPr/>
          <a:lstStyle/>
          <a:p>
            <a:r>
              <a:rPr lang="de-DE"/>
              <a:t>MGT 3610 (HRM) - Unit 3 (DMC)</a:t>
            </a:r>
            <a:endParaRPr lang="en-US" dirty="0"/>
          </a:p>
        </p:txBody>
      </p:sp>
      <p:sp>
        <p:nvSpPr>
          <p:cNvPr id="5" name="Slide Number Placeholder 4"/>
          <p:cNvSpPr>
            <a:spLocks noGrp="1"/>
          </p:cNvSpPr>
          <p:nvPr>
            <p:ph type="sldNum" sz="quarter" idx="12"/>
          </p:nvPr>
        </p:nvSpPr>
        <p:spPr/>
        <p:txBody>
          <a:bodyPr/>
          <a:lstStyle/>
          <a:p>
            <a:fld id="{8B016D05-D3A6-4AB6-8287-2606CC7CC690}" type="slidenum">
              <a:rPr lang="en-US" smtClean="0"/>
              <a:pPr/>
              <a:t>8</a:t>
            </a:fld>
            <a:endParaRPr lang="en-US" dirty="0"/>
          </a:p>
        </p:txBody>
      </p:sp>
    </p:spTree>
    <p:extLst>
      <p:ext uri="{BB962C8B-B14F-4D97-AF65-F5344CB8AC3E}">
        <p14:creationId xmlns:p14="http://schemas.microsoft.com/office/powerpoint/2010/main" val="37364450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76323F7F-FC7C-41A8-BDF7-A965A979D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a:t>Diversity in Career Management</a:t>
            </a:r>
            <a:endParaRPr lang="en-US" sz="3300" b="1"/>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8B016D05-D3A6-4AB6-8287-2606CC7CC690}" type="slidenum">
              <a:rPr lang="en-US" smtClean="0"/>
              <a:pPr>
                <a:spcAft>
                  <a:spcPts val="600"/>
                </a:spcAft>
              </a:pPr>
              <a:t>9</a:t>
            </a:fld>
            <a:endParaRPr lang="en-US"/>
          </a:p>
        </p:txBody>
      </p:sp>
      <p:sp>
        <p:nvSpPr>
          <p:cNvPr id="13" name="Rectangle 12">
            <a:extLst>
              <a:ext uri="{FF2B5EF4-FFF2-40B4-BE49-F238E27FC236}">
                <a16:creationId xmlns:a16="http://schemas.microsoft.com/office/drawing/2014/main" id="{7DC29FF4-A115-427C-9832-C65C94DA2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4B29F939-D4B2-4185-A8DB-F390F6DB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286162"/>
            <a:ext cx="4933944" cy="4068917"/>
          </a:xfrm>
        </p:spPr>
        <p:txBody>
          <a:bodyPr>
            <a:normAutofit lnSpcReduction="10000"/>
          </a:bodyPr>
          <a:lstStyle/>
          <a:p>
            <a:pPr marL="0" indent="0">
              <a:lnSpc>
                <a:spcPct val="90000"/>
              </a:lnSpc>
              <a:buNone/>
            </a:pPr>
            <a:r>
              <a:rPr lang="en-US" sz="1800" dirty="0">
                <a:solidFill>
                  <a:schemeClr val="bg1"/>
                </a:solidFill>
              </a:rPr>
              <a:t>Gender issues in Career Development:</a:t>
            </a:r>
          </a:p>
          <a:p>
            <a:pPr lvl="1">
              <a:lnSpc>
                <a:spcPct val="90000"/>
              </a:lnSpc>
            </a:pPr>
            <a:r>
              <a:rPr lang="en-US" dirty="0">
                <a:solidFill>
                  <a:schemeClr val="bg1"/>
                </a:solidFill>
              </a:rPr>
              <a:t>Women received higher performance ratings.</a:t>
            </a:r>
          </a:p>
          <a:p>
            <a:pPr lvl="1">
              <a:lnSpc>
                <a:spcPct val="90000"/>
              </a:lnSpc>
            </a:pPr>
            <a:r>
              <a:rPr lang="en-US" dirty="0">
                <a:solidFill>
                  <a:schemeClr val="bg1"/>
                </a:solidFill>
              </a:rPr>
              <a:t>Women have difficulties getting developmental assignments and geographic mobility opportunities.</a:t>
            </a:r>
          </a:p>
          <a:p>
            <a:pPr lvl="1">
              <a:lnSpc>
                <a:spcPct val="90000"/>
              </a:lnSpc>
            </a:pPr>
            <a:r>
              <a:rPr lang="en-US" dirty="0">
                <a:solidFill>
                  <a:schemeClr val="bg1"/>
                </a:solidFill>
              </a:rPr>
              <a:t>Women are more proactive for an assignment.</a:t>
            </a:r>
          </a:p>
          <a:p>
            <a:pPr>
              <a:lnSpc>
                <a:spcPct val="90000"/>
              </a:lnSpc>
            </a:pPr>
            <a:r>
              <a:rPr lang="en-US" sz="1800" b="1" dirty="0">
                <a:solidFill>
                  <a:schemeClr val="bg1"/>
                </a:solidFill>
                <a:effectLst>
                  <a:outerShdw blurRad="38100" dist="38100" dir="2700000" algn="tl">
                    <a:srgbClr val="000000">
                      <a:alpha val="43137"/>
                    </a:srgbClr>
                  </a:outerShdw>
                </a:effectLst>
              </a:rPr>
              <a:t>Glass Ceiling: </a:t>
            </a:r>
            <a:r>
              <a:rPr lang="en-US" sz="1800" i="1" dirty="0">
                <a:solidFill>
                  <a:schemeClr val="bg1"/>
                </a:solidFill>
              </a:rPr>
              <a:t>opportunities not available for both genders/sexes</a:t>
            </a:r>
            <a:r>
              <a:rPr lang="en-US" sz="1800" dirty="0">
                <a:solidFill>
                  <a:schemeClr val="bg1"/>
                </a:solidFill>
              </a:rPr>
              <a:t>.</a:t>
            </a:r>
          </a:p>
          <a:p>
            <a:pPr lvl="1">
              <a:lnSpc>
                <a:spcPct val="90000"/>
              </a:lnSpc>
            </a:pPr>
            <a:r>
              <a:rPr lang="en-US" dirty="0">
                <a:solidFill>
                  <a:schemeClr val="bg1"/>
                </a:solidFill>
              </a:rPr>
              <a:t>Read the article </a:t>
            </a:r>
            <a:r>
              <a:rPr lang="en-US" i="1" dirty="0">
                <a:solidFill>
                  <a:schemeClr val="bg1"/>
                </a:solidFill>
              </a:rPr>
              <a:t>The Glass Ceiling and Women’s History</a:t>
            </a:r>
            <a:r>
              <a:rPr lang="en-US" dirty="0">
                <a:solidFill>
                  <a:schemeClr val="bg1"/>
                </a:solidFill>
              </a:rPr>
              <a:t>, available at </a:t>
            </a:r>
            <a:r>
              <a:rPr lang="en-US" dirty="0">
                <a:solidFill>
                  <a:schemeClr val="bg1"/>
                </a:solidFill>
                <a:hlinkClick r:id="rId4">
                  <a:extLst>
                    <a:ext uri="{A12FA001-AC4F-418D-AE19-62706E023703}">
                      <ahyp:hlinkClr xmlns:ahyp="http://schemas.microsoft.com/office/drawing/2018/hyperlinkcolor" val="tx"/>
                    </a:ext>
                  </a:extLst>
                </a:hlinkClick>
              </a:rPr>
              <a:t>https://www.thoughtco.com/glass-ceiling-for-women-definition-3530823</a:t>
            </a:r>
            <a:r>
              <a:rPr lang="en-US" dirty="0">
                <a:solidFill>
                  <a:schemeClr val="bg1"/>
                </a:solidFill>
              </a:rPr>
              <a:t> </a:t>
            </a:r>
          </a:p>
        </p:txBody>
      </p:sp>
      <p:sp>
        <p:nvSpPr>
          <p:cNvPr id="4" name="Footer Placeholder 3"/>
          <p:cNvSpPr>
            <a:spLocks noGrp="1"/>
          </p:cNvSpPr>
          <p:nvPr>
            <p:ph type="ftr" sz="quarter" idx="11"/>
          </p:nvPr>
        </p:nvSpPr>
        <p:spPr>
          <a:xfrm>
            <a:off x="477686" y="6355080"/>
            <a:ext cx="2894846" cy="304801"/>
          </a:xfrm>
        </p:spPr>
        <p:txBody>
          <a:bodyPr>
            <a:normAutofit/>
          </a:bodyPr>
          <a:lstStyle/>
          <a:p>
            <a:pPr>
              <a:spcAft>
                <a:spcPts val="600"/>
              </a:spcAft>
            </a:pPr>
            <a:r>
              <a:rPr lang="de-DE">
                <a:solidFill>
                  <a:schemeClr val="accent1"/>
                </a:solidFill>
              </a:rPr>
              <a:t>MGT 3610 (HRM) - Unit 3 (DMC)</a:t>
            </a:r>
            <a:endParaRPr lang="en-US">
              <a:solidFill>
                <a:schemeClr val="accent1"/>
              </a:solidFill>
            </a:endParaRPr>
          </a:p>
        </p:txBody>
      </p:sp>
      <p:pic>
        <p:nvPicPr>
          <p:cNvPr id="6" name="Picture 5">
            <a:extLst>
              <a:ext uri="{FF2B5EF4-FFF2-40B4-BE49-F238E27FC236}">
                <a16:creationId xmlns:a16="http://schemas.microsoft.com/office/drawing/2014/main" id="{580EADF7-027D-42E3-AC05-9DE0D2E8EE2E}"/>
              </a:ext>
            </a:extLst>
          </p:cNvPr>
          <p:cNvPicPr>
            <a:picLocks noChangeAspect="1"/>
          </p:cNvPicPr>
          <p:nvPr/>
        </p:nvPicPr>
        <p:blipFill>
          <a:blip r:embed="rId5"/>
          <a:stretch>
            <a:fillRect/>
          </a:stretch>
        </p:blipFill>
        <p:spPr>
          <a:xfrm>
            <a:off x="5663191" y="3480950"/>
            <a:ext cx="2994466" cy="1796679"/>
          </a:xfrm>
          <a:prstGeom prst="rect">
            <a:avLst/>
          </a:prstGeom>
          <a:effectLst/>
        </p:spPr>
      </p:pic>
    </p:spTree>
    <p:extLst>
      <p:ext uri="{BB962C8B-B14F-4D97-AF65-F5344CB8AC3E}">
        <p14:creationId xmlns:p14="http://schemas.microsoft.com/office/powerpoint/2010/main" val="19595819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2331</TotalTime>
  <Words>3086</Words>
  <Application>Microsoft Office PowerPoint</Application>
  <PresentationFormat>On-screen Show (4:3)</PresentationFormat>
  <Paragraphs>355</Paragraphs>
  <Slides>35</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Times-Bold</vt:lpstr>
      <vt:lpstr>Wingdings</vt:lpstr>
      <vt:lpstr>Wingdings 3</vt:lpstr>
      <vt:lpstr>Ion</vt:lpstr>
      <vt:lpstr>HURE 6131-Denise M. Cobián, PhD</vt:lpstr>
      <vt:lpstr>Objectives:</vt:lpstr>
      <vt:lpstr>Introduction:</vt:lpstr>
      <vt:lpstr>Career Management</vt:lpstr>
      <vt:lpstr>Career Management Process</vt:lpstr>
      <vt:lpstr>Career Management (cont.)</vt:lpstr>
      <vt:lpstr>Roles in Career Management</vt:lpstr>
      <vt:lpstr>Employer Career Management Methods</vt:lpstr>
      <vt:lpstr>Diversity in Career Management</vt:lpstr>
      <vt:lpstr>Sample Performance Review Development Plan</vt:lpstr>
      <vt:lpstr>Improving Coaching Skills</vt:lpstr>
      <vt:lpstr>Coach’s Self-Evaluation Checklist</vt:lpstr>
      <vt:lpstr>Being a Mentor</vt:lpstr>
      <vt:lpstr>Being a mentor (cont)</vt:lpstr>
      <vt:lpstr>Improving Performance Through HRIS</vt:lpstr>
      <vt:lpstr>Employee Engagement Guide For Managers</vt:lpstr>
      <vt:lpstr>Managing Employee Retention &amp; Turnover</vt:lpstr>
      <vt:lpstr>Reasons Top-Performing Employees Leave</vt:lpstr>
      <vt:lpstr>Managing Employee Retention &amp; Turnover (cont.)</vt:lpstr>
      <vt:lpstr>Job Withdrawal</vt:lpstr>
      <vt:lpstr>Dealing with Job Withdrawal</vt:lpstr>
      <vt:lpstr>Diversity Counts</vt:lpstr>
      <vt:lpstr>Managing Employee Retention &amp; Turnover</vt:lpstr>
      <vt:lpstr>Managing Dismissals</vt:lpstr>
      <vt:lpstr>Dismissal/Termination Reasons</vt:lpstr>
      <vt:lpstr>Avoiding Wrongful Discharge Suits</vt:lpstr>
      <vt:lpstr>Avoid Wrongful Discharge Suits (cont)</vt:lpstr>
      <vt:lpstr>Questions to Ask Before Making the Dismissal Final</vt:lpstr>
      <vt:lpstr>Questions to Ask Before Making the Dismissal Final (cont)</vt:lpstr>
      <vt:lpstr>Questions to Ask Before Making the Dismissal Final (cont)</vt:lpstr>
      <vt:lpstr>How to manage a termination Interview</vt:lpstr>
      <vt:lpstr>Layoffs &amp; the Plant Closing Law</vt:lpstr>
      <vt:lpstr>PowerPoint Presentation</vt:lpstr>
      <vt:lpstr>Summary</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Laura Alderson</dc:creator>
  <cp:lastModifiedBy>Denise Cobian</cp:lastModifiedBy>
  <cp:revision>369</cp:revision>
  <cp:lastPrinted>2017-06-17T17:34:38Z</cp:lastPrinted>
  <dcterms:created xsi:type="dcterms:W3CDTF">2014-09-05T19:50:48Z</dcterms:created>
  <dcterms:modified xsi:type="dcterms:W3CDTF">2020-12-29T20:21:39Z</dcterms:modified>
</cp:coreProperties>
</file>