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4"/>
    <p:sldMasterId id="2147484135" r:id="rId5"/>
    <p:sldMasterId id="2147484138" r:id="rId6"/>
  </p:sldMasterIdLst>
  <p:notesMasterIdLst>
    <p:notesMasterId r:id="rId29"/>
  </p:notesMasterIdLst>
  <p:handoutMasterIdLst>
    <p:handoutMasterId r:id="rId30"/>
  </p:handoutMasterIdLst>
  <p:sldIdLst>
    <p:sldId id="352" r:id="rId7"/>
    <p:sldId id="354" r:id="rId8"/>
    <p:sldId id="353" r:id="rId9"/>
    <p:sldId id="302" r:id="rId10"/>
    <p:sldId id="344" r:id="rId11"/>
    <p:sldId id="303" r:id="rId12"/>
    <p:sldId id="305" r:id="rId13"/>
    <p:sldId id="333" r:id="rId14"/>
    <p:sldId id="339" r:id="rId15"/>
    <p:sldId id="307" r:id="rId16"/>
    <p:sldId id="310" r:id="rId17"/>
    <p:sldId id="334" r:id="rId18"/>
    <p:sldId id="345" r:id="rId19"/>
    <p:sldId id="278" r:id="rId20"/>
    <p:sldId id="348" r:id="rId21"/>
    <p:sldId id="347" r:id="rId22"/>
    <p:sldId id="349" r:id="rId23"/>
    <p:sldId id="351" r:id="rId24"/>
    <p:sldId id="336" r:id="rId25"/>
    <p:sldId id="350" r:id="rId26"/>
    <p:sldId id="313" r:id="rId27"/>
    <p:sldId id="331" r:id="rId28"/>
  </p:sldIdLst>
  <p:sldSz cx="9144000" cy="6858000" type="screen4x3"/>
  <p:notesSz cx="6985000" cy="10120313"/>
  <p:custDataLst>
    <p:tags r:id="rId3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2960"/>
    <a:srgbClr val="101161"/>
    <a:srgbClr val="002147"/>
    <a:srgbClr val="394053"/>
    <a:srgbClr val="2E8AB2"/>
    <a:srgbClr val="038EA5"/>
    <a:srgbClr val="61C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B954D-18B6-4D55-AB41-2EF7E2811F48}" v="56" dt="2020-10-23T10:27:21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7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34" y="-114"/>
      </p:cViewPr>
      <p:guideLst>
        <p:guide orient="horz" pos="3187"/>
        <p:guide pos="220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on" userId="0a39906d-4ec0-48aa-9aa6-1805e948b931" providerId="ADAL" clId="{334B954D-18B6-4D55-AB41-2EF7E2811F48}"/>
    <pc:docChg chg="custSel modSld">
      <pc:chgData name="Solomon" userId="0a39906d-4ec0-48aa-9aa6-1805e948b931" providerId="ADAL" clId="{334B954D-18B6-4D55-AB41-2EF7E2811F48}" dt="2020-10-23T10:27:00.747" v="73" actId="14100"/>
      <pc:docMkLst>
        <pc:docMk/>
      </pc:docMkLst>
      <pc:sldChg chg="modSp mod">
        <pc:chgData name="Solomon" userId="0a39906d-4ec0-48aa-9aa6-1805e948b931" providerId="ADAL" clId="{334B954D-18B6-4D55-AB41-2EF7E2811F48}" dt="2020-10-23T09:02:25.742" v="36" actId="115"/>
        <pc:sldMkLst>
          <pc:docMk/>
          <pc:sldMk cId="0" sldId="303"/>
        </pc:sldMkLst>
        <pc:spChg chg="mod">
          <ac:chgData name="Solomon" userId="0a39906d-4ec0-48aa-9aa6-1805e948b931" providerId="ADAL" clId="{334B954D-18B6-4D55-AB41-2EF7E2811F48}" dt="2020-10-23T09:02:25.742" v="36" actId="115"/>
          <ac:spMkLst>
            <pc:docMk/>
            <pc:sldMk cId="0" sldId="303"/>
            <ac:spMk id="10243" creationId="{00000000-0000-0000-0000-000000000000}"/>
          </ac:spMkLst>
        </pc:spChg>
      </pc:sldChg>
      <pc:sldChg chg="addSp delSp modSp mod modAnim">
        <pc:chgData name="Solomon" userId="0a39906d-4ec0-48aa-9aa6-1805e948b931" providerId="ADAL" clId="{334B954D-18B6-4D55-AB41-2EF7E2811F48}" dt="2020-10-23T08:58:58.675" v="32" actId="1076"/>
        <pc:sldMkLst>
          <pc:docMk/>
          <pc:sldMk cId="0" sldId="344"/>
        </pc:sldMkLst>
        <pc:spChg chg="del mod">
          <ac:chgData name="Solomon" userId="0a39906d-4ec0-48aa-9aa6-1805e948b931" providerId="ADAL" clId="{334B954D-18B6-4D55-AB41-2EF7E2811F48}" dt="2020-10-23T08:57:45.870" v="8" actId="478"/>
          <ac:spMkLst>
            <pc:docMk/>
            <pc:sldMk cId="0" sldId="344"/>
            <ac:spMk id="2" creationId="{41B03608-5AE0-4C0E-8470-54449DD3814F}"/>
          </ac:spMkLst>
        </pc:spChg>
        <pc:spChg chg="add del mod">
          <ac:chgData name="Solomon" userId="0a39906d-4ec0-48aa-9aa6-1805e948b931" providerId="ADAL" clId="{334B954D-18B6-4D55-AB41-2EF7E2811F48}" dt="2020-10-23T08:57:53.885" v="9" actId="478"/>
          <ac:spMkLst>
            <pc:docMk/>
            <pc:sldMk cId="0" sldId="344"/>
            <ac:spMk id="5" creationId="{A743FD0B-9864-48D9-9BCA-00C8DCBA6310}"/>
          </ac:spMkLst>
        </pc:spChg>
        <pc:spChg chg="add mod">
          <ac:chgData name="Solomon" userId="0a39906d-4ec0-48aa-9aa6-1805e948b931" providerId="ADAL" clId="{334B954D-18B6-4D55-AB41-2EF7E2811F48}" dt="2020-10-23T08:58:36.812" v="27" actId="1076"/>
          <ac:spMkLst>
            <pc:docMk/>
            <pc:sldMk cId="0" sldId="344"/>
            <ac:spMk id="9" creationId="{FAB49FA6-3C9E-46B3-932F-958342065652}"/>
          </ac:spMkLst>
        </pc:spChg>
        <pc:picChg chg="add mod">
          <ac:chgData name="Solomon" userId="0a39906d-4ec0-48aa-9aa6-1805e948b931" providerId="ADAL" clId="{334B954D-18B6-4D55-AB41-2EF7E2811F48}" dt="2020-10-23T08:58:58.675" v="32" actId="1076"/>
          <ac:picMkLst>
            <pc:docMk/>
            <pc:sldMk cId="0" sldId="344"/>
            <ac:picMk id="3" creationId="{2CD9C657-3E30-4E3B-ADF6-8D075B6FA31E}"/>
          </ac:picMkLst>
        </pc:picChg>
        <pc:picChg chg="del">
          <ac:chgData name="Solomon" userId="0a39906d-4ec0-48aa-9aa6-1805e948b931" providerId="ADAL" clId="{334B954D-18B6-4D55-AB41-2EF7E2811F48}" dt="2020-10-23T08:57:03.912" v="0" actId="478"/>
          <ac:picMkLst>
            <pc:docMk/>
            <pc:sldMk cId="0" sldId="344"/>
            <ac:picMk id="9220" creationId="{00000000-0000-0000-0000-000000000000}"/>
          </ac:picMkLst>
        </pc:picChg>
      </pc:sldChg>
      <pc:sldChg chg="modSp mod">
        <pc:chgData name="Solomon" userId="0a39906d-4ec0-48aa-9aa6-1805e948b931" providerId="ADAL" clId="{334B954D-18B6-4D55-AB41-2EF7E2811F48}" dt="2020-10-23T09:23:31.071" v="63" actId="14100"/>
        <pc:sldMkLst>
          <pc:docMk/>
          <pc:sldMk cId="0" sldId="347"/>
        </pc:sldMkLst>
        <pc:spChg chg="mod">
          <ac:chgData name="Solomon" userId="0a39906d-4ec0-48aa-9aa6-1805e948b931" providerId="ADAL" clId="{334B954D-18B6-4D55-AB41-2EF7E2811F48}" dt="2020-10-23T09:17:52.112" v="57"/>
          <ac:spMkLst>
            <pc:docMk/>
            <pc:sldMk cId="0" sldId="347"/>
            <ac:spMk id="21506" creationId="{00000000-0000-0000-0000-000000000000}"/>
          </ac:spMkLst>
        </pc:spChg>
        <pc:picChg chg="mod">
          <ac:chgData name="Solomon" userId="0a39906d-4ec0-48aa-9aa6-1805e948b931" providerId="ADAL" clId="{334B954D-18B6-4D55-AB41-2EF7E2811F48}" dt="2020-10-23T09:23:31.071" v="63" actId="14100"/>
          <ac:picMkLst>
            <pc:docMk/>
            <pc:sldMk cId="0" sldId="347"/>
            <ac:picMk id="21507" creationId="{00000000-0000-0000-0000-000000000000}"/>
          </ac:picMkLst>
        </pc:picChg>
      </pc:sldChg>
      <pc:sldChg chg="modSp mod">
        <pc:chgData name="Solomon" userId="0a39906d-4ec0-48aa-9aa6-1805e948b931" providerId="ADAL" clId="{334B954D-18B6-4D55-AB41-2EF7E2811F48}" dt="2020-10-23T09:23:17.514" v="61" actId="14100"/>
        <pc:sldMkLst>
          <pc:docMk/>
          <pc:sldMk cId="0" sldId="348"/>
        </pc:sldMkLst>
        <pc:spChg chg="mod">
          <ac:chgData name="Solomon" userId="0a39906d-4ec0-48aa-9aa6-1805e948b931" providerId="ADAL" clId="{334B954D-18B6-4D55-AB41-2EF7E2811F48}" dt="2020-10-23T09:17:33.320" v="55" actId="20577"/>
          <ac:spMkLst>
            <pc:docMk/>
            <pc:sldMk cId="0" sldId="348"/>
            <ac:spMk id="20482" creationId="{00000000-0000-0000-0000-000000000000}"/>
          </ac:spMkLst>
        </pc:spChg>
        <pc:picChg chg="mod">
          <ac:chgData name="Solomon" userId="0a39906d-4ec0-48aa-9aa6-1805e948b931" providerId="ADAL" clId="{334B954D-18B6-4D55-AB41-2EF7E2811F48}" dt="2020-10-23T09:23:17.514" v="61" actId="14100"/>
          <ac:picMkLst>
            <pc:docMk/>
            <pc:sldMk cId="0" sldId="348"/>
            <ac:picMk id="20483" creationId="{00000000-0000-0000-0000-000000000000}"/>
          </ac:picMkLst>
        </pc:picChg>
      </pc:sldChg>
      <pc:sldChg chg="modSp mod">
        <pc:chgData name="Solomon" userId="0a39906d-4ec0-48aa-9aa6-1805e948b931" providerId="ADAL" clId="{334B954D-18B6-4D55-AB41-2EF7E2811F48}" dt="2020-10-23T10:21:09.334" v="70" actId="1076"/>
        <pc:sldMkLst>
          <pc:docMk/>
          <pc:sldMk cId="0" sldId="349"/>
        </pc:sldMkLst>
        <pc:spChg chg="mod">
          <ac:chgData name="Solomon" userId="0a39906d-4ec0-48aa-9aa6-1805e948b931" providerId="ADAL" clId="{334B954D-18B6-4D55-AB41-2EF7E2811F48}" dt="2020-10-23T10:20:45.421" v="64"/>
          <ac:spMkLst>
            <pc:docMk/>
            <pc:sldMk cId="0" sldId="349"/>
            <ac:spMk id="22530" creationId="{00000000-0000-0000-0000-000000000000}"/>
          </ac:spMkLst>
        </pc:spChg>
        <pc:picChg chg="mod">
          <ac:chgData name="Solomon" userId="0a39906d-4ec0-48aa-9aa6-1805e948b931" providerId="ADAL" clId="{334B954D-18B6-4D55-AB41-2EF7E2811F48}" dt="2020-10-23T10:21:09.334" v="70" actId="1076"/>
          <ac:picMkLst>
            <pc:docMk/>
            <pc:sldMk cId="0" sldId="349"/>
            <ac:picMk id="22531" creationId="{00000000-0000-0000-0000-000000000000}"/>
          </ac:picMkLst>
        </pc:picChg>
      </pc:sldChg>
      <pc:sldChg chg="modSp mod">
        <pc:chgData name="Solomon" userId="0a39906d-4ec0-48aa-9aa6-1805e948b931" providerId="ADAL" clId="{334B954D-18B6-4D55-AB41-2EF7E2811F48}" dt="2020-10-23T10:27:00.747" v="73" actId="14100"/>
        <pc:sldMkLst>
          <pc:docMk/>
          <pc:sldMk cId="0" sldId="351"/>
        </pc:sldMkLst>
        <pc:spChg chg="mod">
          <ac:chgData name="Solomon" userId="0a39906d-4ec0-48aa-9aa6-1805e948b931" providerId="ADAL" clId="{334B954D-18B6-4D55-AB41-2EF7E2811F48}" dt="2020-10-23T10:26:53.434" v="71"/>
          <ac:spMkLst>
            <pc:docMk/>
            <pc:sldMk cId="0" sldId="351"/>
            <ac:spMk id="23554" creationId="{00000000-0000-0000-0000-000000000000}"/>
          </ac:spMkLst>
        </pc:spChg>
        <pc:picChg chg="mod">
          <ac:chgData name="Solomon" userId="0a39906d-4ec0-48aa-9aa6-1805e948b931" providerId="ADAL" clId="{334B954D-18B6-4D55-AB41-2EF7E2811F48}" dt="2020-10-23T10:27:00.747" v="73" actId="14100"/>
          <ac:picMkLst>
            <pc:docMk/>
            <pc:sldMk cId="0" sldId="351"/>
            <ac:picMk id="2355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96430D3A-5CDD-4B60-BCE8-54E17D4130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C9BF2C4F-AD70-4A11-82BE-5B43C9790B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73A83831-19AD-4D74-9E37-40A38C1320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012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51B0FDD3-7D51-46E9-A018-9F787F216C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96012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994017-AA84-4B28-94CB-7A8D27F761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F6A088-33A2-4D3D-9F89-594F0D186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A9B4-16C3-4F79-9A9F-D9B3EFACF0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DA6EF5-67FD-470B-94E6-96AFEA4EA8F8}" type="datetimeFigureOut">
              <a:rPr lang="en-GB"/>
              <a:pPr>
                <a:defRPr/>
              </a:pPr>
              <a:t>23/10/2020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5038E6-817E-48BA-AC10-6F5A5A0093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58825"/>
            <a:ext cx="5060950" cy="379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C50229-7B26-47AD-9788-6B5697CE6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806950"/>
            <a:ext cx="5588000" cy="4554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AB676-C541-48D3-A6AE-7E0DB13826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612313"/>
            <a:ext cx="3027363" cy="50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62D3D-7F07-4143-B85B-54C98B069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9612313"/>
            <a:ext cx="3027363" cy="50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620F3-A05B-4219-8AC9-D8B9613A66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5EA138-8895-41A3-BCFE-62A2A864689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Why do some business people make what appear to be the right ethical choices, whilst some do things that are unscrupulous or even illegal?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Are people who make these unethical decisions inherently bad, or are there other reasons that can explain the incidence of ethics problems in business?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Do people have different ethical beliefs and values at work from those they have at home?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This lecture provides a way of addressing these questions by examining what are called descriptive ethical theories.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Descriptive ethical theories provide an important addition to the normative theories covered in the previous chapter: rather than telling us that business people should do (normative theory), descriptive theories seek to tell us what business people actually do – and more importantly, why they do 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29BFB-DF15-4F3E-8D0E-7C8B4FDF66FE}"/>
              </a:ext>
            </a:extLst>
          </p:cNvPr>
          <p:cNvSpPr/>
          <p:nvPr userDrawn="1"/>
        </p:nvSpPr>
        <p:spPr>
          <a:xfrm>
            <a:off x="293688" y="1989138"/>
            <a:ext cx="8567737" cy="4394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7DB7B507-B533-456A-B00F-527017C6AA9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69663F-C9CC-4FDB-BD7E-032261AD42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AD113F-9550-4125-B475-BC309569FC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250D-5E6B-42E5-A614-5A65668393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04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5590D-C890-4979-AC76-3B4B47CEFB0E}"/>
              </a:ext>
            </a:extLst>
          </p:cNvPr>
          <p:cNvSpPr/>
          <p:nvPr userDrawn="1"/>
        </p:nvSpPr>
        <p:spPr>
          <a:xfrm>
            <a:off x="-6350" y="0"/>
            <a:ext cx="9144000" cy="1230313"/>
          </a:xfrm>
          <a:prstGeom prst="rect">
            <a:avLst/>
          </a:prstGeom>
          <a:solidFill>
            <a:srgbClr val="0429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520BD5-D4DF-4660-AFB4-89158C5A3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39E4B37-A372-40E4-A2B3-81B9E9165B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5pPr>
              <a:defRPr lang="en-GB" sz="1400" i="1" baseline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849"/>
            <a:ext cx="8229600" cy="98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4E5BB9F-5894-4350-BBEE-C987E3A398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81A1A9E-C320-4035-B90D-3D144159DA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A2FA-BB12-434B-AD41-A20DC123E9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11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B3DA0A-4075-46BC-830E-4D7396568DE5}"/>
              </a:ext>
            </a:extLst>
          </p:cNvPr>
          <p:cNvSpPr/>
          <p:nvPr userDrawn="1"/>
        </p:nvSpPr>
        <p:spPr>
          <a:xfrm>
            <a:off x="293688" y="1989138"/>
            <a:ext cx="8567737" cy="4394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54D437E6-7B57-4614-99A4-7A725EB585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D78852-7072-4B2A-A94F-32B4E0A34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086100" y="6354763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DAC8E3-0065-4DF8-B0D0-E05B7A5464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7616FC-15F5-4686-B2E4-442D1E707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99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BDB83F-814D-44B8-957B-190D7E78B3C4}"/>
              </a:ext>
            </a:extLst>
          </p:cNvPr>
          <p:cNvSpPr/>
          <p:nvPr userDrawn="1"/>
        </p:nvSpPr>
        <p:spPr>
          <a:xfrm>
            <a:off x="-6350" y="0"/>
            <a:ext cx="9144000" cy="1230313"/>
          </a:xfrm>
          <a:prstGeom prst="rect">
            <a:avLst/>
          </a:prstGeom>
          <a:solidFill>
            <a:srgbClr val="0429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5D8E4D-2C91-4588-B934-6F283E5F3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418C4A-CBC9-437A-987F-50BA2460E0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5pPr>
              <a:defRPr lang="en-GB" sz="1400" i="1" baseline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849"/>
            <a:ext cx="8229600" cy="98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BAF7DC3-A4B8-4B1F-A7BB-F6C9E6DD05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5DEDAAB-AC79-45F1-A397-FAB7C235F0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22A23E-2C0B-4818-A215-7C27080070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6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3967ED-AA1E-4B3E-AA9F-91BFE2116FD1}"/>
              </a:ext>
            </a:extLst>
          </p:cNvPr>
          <p:cNvSpPr/>
          <p:nvPr userDrawn="1"/>
        </p:nvSpPr>
        <p:spPr>
          <a:xfrm>
            <a:off x="293688" y="1989138"/>
            <a:ext cx="8567737" cy="4394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D7D07AF1-1A17-475A-9A6E-7FD216E6BA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897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46B5B-4C98-4935-859E-06EE26F44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1750"/>
            <a:ext cx="38322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2AFF0A-3C20-4D93-B0F8-014A38E23E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A87C4F-4B10-4362-B497-F8F3967546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C67AA-4516-457A-9984-BAAC2F063E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0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B541E2-C99D-4A94-8E7F-72430626C356}"/>
              </a:ext>
            </a:extLst>
          </p:cNvPr>
          <p:cNvSpPr/>
          <p:nvPr userDrawn="1"/>
        </p:nvSpPr>
        <p:spPr>
          <a:xfrm>
            <a:off x="-6350" y="0"/>
            <a:ext cx="9144000" cy="1230313"/>
          </a:xfrm>
          <a:prstGeom prst="rect">
            <a:avLst/>
          </a:prstGeom>
          <a:solidFill>
            <a:srgbClr val="0429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E07053-0912-42E8-9DCB-F61DBC60A6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648678-5B59-4E99-BEB1-2F70163599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5pPr>
              <a:defRPr lang="en-GB" sz="1400" i="1" baseline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849"/>
            <a:ext cx="8229600" cy="98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39ED4EE-41D5-41EE-B81C-076E8CAA55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0668DD-2452-48B2-9F3C-CC5990654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05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9A42-0401-4EA3-9AA4-40B8FF1C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65FC-BD3F-405E-B081-5F704C867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C1E55-102F-42FA-BD36-ACD7AC46F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BD344-C009-479F-B3F1-C01092DDA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EC1311-1B79-4A2B-BA68-226FE8372D2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35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>
            <a:extLst>
              <a:ext uri="{FF2B5EF4-FFF2-40B4-BE49-F238E27FC236}">
                <a16:creationId xmlns:a16="http://schemas.microsoft.com/office/drawing/2014/main" id="{236D6F3D-07E9-4BB5-8A49-5CA8C15EB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06D5542F-0440-46BB-9F32-D0C458DE5B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8DCDDA-91EF-4E46-BF5E-200BE17213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>
            <a:extLst>
              <a:ext uri="{FF2B5EF4-FFF2-40B4-BE49-F238E27FC236}">
                <a16:creationId xmlns:a16="http://schemas.microsoft.com/office/drawing/2014/main" id="{96A6ADDA-281F-48B4-9ADE-968B05D40A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25A1F5E8-C3D4-4FAC-85FD-1DD831B5C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B3AB7BED-8FD3-4241-A001-C36C457916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2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>
            <a:extLst>
              <a:ext uri="{FF2B5EF4-FFF2-40B4-BE49-F238E27FC236}">
                <a16:creationId xmlns:a16="http://schemas.microsoft.com/office/drawing/2014/main" id="{DF99A856-1B5E-49B5-9065-D6700C95BD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375D93E0-6E03-41FB-AB28-B0D4D1DE88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15EC1311-1B79-4A2B-BA68-226FE8372D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6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FdZT275A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FB2ACCA-2AF2-4C3B-B3DB-99439B3A9B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66555" y="233645"/>
            <a:ext cx="7739009" cy="1127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FA265 Business Ethics and Corporate Governance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DD1ADEA-86B1-4590-9CD5-419FEDE547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69160"/>
            <a:ext cx="6400800" cy="71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i="0" dirty="0">
                <a:ea typeface="ＭＳ Ｐゴシック" panose="020B0600070205080204" pitchFamily="34" charset="-128"/>
              </a:rPr>
              <a:t>Dr Solomon Akpotozor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E86BDD-0697-4FD6-8923-BB13B06D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43697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0"/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Lecture </a:t>
            </a:r>
            <a:r>
              <a:rPr lang="en-GB" altLang="en-US" kern="0" dirty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4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: </a:t>
            </a:r>
            <a:b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lang="en-GB" altLang="en-US" sz="32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Making Decisions in Business Ethics</a:t>
            </a:r>
            <a:br>
              <a:rPr lang="en-GB" altLang="en-US" sz="32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GB" altLang="en-US" sz="24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Descriptive Ethical Theories</a:t>
            </a:r>
            <a:endParaRPr kumimoji="0" lang="en-GB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15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ea typeface="ＭＳ Ｐゴシック" panose="020B0600070205080204" pitchFamily="34" charset="-128"/>
              </a:rPr>
              <a:t>Stages in ethical decision-making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684213" y="2779713"/>
            <a:ext cx="7488237" cy="936625"/>
            <a:chOff x="1123" y="2796"/>
            <a:chExt cx="9274" cy="996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1123" y="2796"/>
              <a:ext cx="1476" cy="9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/>
                <a:t>Recognise moral issue</a:t>
              </a:r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3722" y="2796"/>
              <a:ext cx="1476" cy="9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/>
                <a:t>Make moral judgement</a:t>
              </a:r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6321" y="2796"/>
              <a:ext cx="1476" cy="9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/>
                <a:t>Establish moral intent</a:t>
              </a:r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8921" y="2796"/>
              <a:ext cx="1476" cy="9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/>
                <a:t>Engage in moral behaviour</a:t>
              </a:r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2599" y="3252"/>
              <a:ext cx="11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1" name="Line 10"/>
            <p:cNvSpPr>
              <a:spLocks noChangeShapeType="1"/>
            </p:cNvSpPr>
            <p:nvPr/>
          </p:nvSpPr>
          <p:spPr bwMode="auto">
            <a:xfrm>
              <a:off x="7798" y="3252"/>
              <a:ext cx="11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2" name="Line 11"/>
            <p:cNvSpPr>
              <a:spLocks noChangeShapeType="1"/>
            </p:cNvSpPr>
            <p:nvPr/>
          </p:nvSpPr>
          <p:spPr bwMode="auto">
            <a:xfrm>
              <a:off x="5198" y="3252"/>
              <a:ext cx="11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684213" y="2054225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Ethical decision-making process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684213" y="4214813"/>
            <a:ext cx="763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 i="1">
                <a:solidFill>
                  <a:srgbClr val="003366"/>
                </a:solidFill>
              </a:rPr>
              <a:t>Source: Derived from Rest (1986), as cited in Jones (1991).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875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ea typeface="ＭＳ Ｐゴシック" panose="020B0600070205080204" pitchFamily="34" charset="-128"/>
              </a:rPr>
              <a:t>Framework for understanding ethical decision-making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  <p:grpSp>
        <p:nvGrpSpPr>
          <p:cNvPr id="16387" name="Group 1051"/>
          <p:cNvGrpSpPr>
            <a:grpSpLocks/>
          </p:cNvGrpSpPr>
          <p:nvPr/>
        </p:nvGrpSpPr>
        <p:grpSpPr bwMode="auto">
          <a:xfrm>
            <a:off x="539750" y="1676400"/>
            <a:ext cx="8135938" cy="4368800"/>
            <a:chOff x="340" y="1056"/>
            <a:chExt cx="5125" cy="2752"/>
          </a:xfrm>
        </p:grpSpPr>
        <p:grpSp>
          <p:nvGrpSpPr>
            <p:cNvPr id="16388" name="Group 1029"/>
            <p:cNvGrpSpPr>
              <a:grpSpLocks/>
            </p:cNvGrpSpPr>
            <p:nvPr/>
          </p:nvGrpSpPr>
          <p:grpSpPr bwMode="auto">
            <a:xfrm>
              <a:off x="340" y="2280"/>
              <a:ext cx="5125" cy="491"/>
              <a:chOff x="1123" y="2796"/>
              <a:chExt cx="9274" cy="996"/>
            </a:xfrm>
          </p:grpSpPr>
          <p:sp>
            <p:nvSpPr>
              <p:cNvPr id="16399" name="Rectangle 1030"/>
              <p:cNvSpPr>
                <a:spLocks noChangeArrowheads="1"/>
              </p:cNvSpPr>
              <p:nvPr/>
            </p:nvSpPr>
            <p:spPr bwMode="auto">
              <a:xfrm>
                <a:off x="1123" y="2796"/>
                <a:ext cx="1476" cy="9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600"/>
                  <a:t>Recognise moral issue</a:t>
                </a:r>
              </a:p>
            </p:txBody>
          </p:sp>
          <p:sp>
            <p:nvSpPr>
              <p:cNvPr id="16400" name="Rectangle 1031"/>
              <p:cNvSpPr>
                <a:spLocks noChangeArrowheads="1"/>
              </p:cNvSpPr>
              <p:nvPr/>
            </p:nvSpPr>
            <p:spPr bwMode="auto">
              <a:xfrm>
                <a:off x="3722" y="2796"/>
                <a:ext cx="1476" cy="9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600"/>
                  <a:t>Make moral judgement</a:t>
                </a:r>
              </a:p>
            </p:txBody>
          </p:sp>
          <p:sp>
            <p:nvSpPr>
              <p:cNvPr id="16401" name="Rectangle 1032"/>
              <p:cNvSpPr>
                <a:spLocks noChangeArrowheads="1"/>
              </p:cNvSpPr>
              <p:nvPr/>
            </p:nvSpPr>
            <p:spPr bwMode="auto">
              <a:xfrm>
                <a:off x="6321" y="2796"/>
                <a:ext cx="1476" cy="9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600"/>
                  <a:t>Establish moral intent</a:t>
                </a:r>
              </a:p>
            </p:txBody>
          </p:sp>
          <p:sp>
            <p:nvSpPr>
              <p:cNvPr id="16402" name="Rectangle 1033"/>
              <p:cNvSpPr>
                <a:spLocks noChangeArrowheads="1"/>
              </p:cNvSpPr>
              <p:nvPr/>
            </p:nvSpPr>
            <p:spPr bwMode="auto">
              <a:xfrm>
                <a:off x="8921" y="2796"/>
                <a:ext cx="1476" cy="9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600"/>
                  <a:t>Engage in moral behaviour</a:t>
                </a:r>
              </a:p>
            </p:txBody>
          </p:sp>
          <p:sp>
            <p:nvSpPr>
              <p:cNvPr id="16403" name="Line 1034"/>
              <p:cNvSpPr>
                <a:spLocks noChangeShapeType="1"/>
              </p:cNvSpPr>
              <p:nvPr/>
            </p:nvSpPr>
            <p:spPr bwMode="auto">
              <a:xfrm>
                <a:off x="2599" y="3252"/>
                <a:ext cx="11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4" name="Line 1035"/>
              <p:cNvSpPr>
                <a:spLocks noChangeShapeType="1"/>
              </p:cNvSpPr>
              <p:nvPr/>
            </p:nvSpPr>
            <p:spPr bwMode="auto">
              <a:xfrm>
                <a:off x="7798" y="3252"/>
                <a:ext cx="11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5" name="Line 1036"/>
              <p:cNvSpPr>
                <a:spLocks noChangeShapeType="1"/>
              </p:cNvSpPr>
              <p:nvPr/>
            </p:nvSpPr>
            <p:spPr bwMode="auto">
              <a:xfrm>
                <a:off x="5198" y="3252"/>
                <a:ext cx="11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389" name="Rectangle 1038"/>
            <p:cNvSpPr>
              <a:spLocks noChangeArrowheads="1"/>
            </p:cNvSpPr>
            <p:nvPr/>
          </p:nvSpPr>
          <p:spPr bwMode="auto">
            <a:xfrm>
              <a:off x="2245" y="3475"/>
              <a:ext cx="1450" cy="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b="1"/>
                <a:t>Situational factors</a:t>
              </a:r>
              <a:endParaRPr lang="en-GB" altLang="en-US"/>
            </a:p>
          </p:txBody>
        </p:sp>
        <p:sp>
          <p:nvSpPr>
            <p:cNvPr id="16390" name="Line 1039"/>
            <p:cNvSpPr>
              <a:spLocks noChangeShapeType="1"/>
            </p:cNvSpPr>
            <p:nvPr/>
          </p:nvSpPr>
          <p:spPr bwMode="auto">
            <a:xfrm flipH="1" flipV="1">
              <a:off x="1239" y="3023"/>
              <a:ext cx="1691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1" name="Line 1040"/>
            <p:cNvSpPr>
              <a:spLocks noChangeShapeType="1"/>
            </p:cNvSpPr>
            <p:nvPr/>
          </p:nvSpPr>
          <p:spPr bwMode="auto">
            <a:xfrm flipH="1" flipV="1">
              <a:off x="2333" y="2956"/>
              <a:ext cx="597" cy="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2" name="Line 1041"/>
            <p:cNvSpPr>
              <a:spLocks noChangeShapeType="1"/>
            </p:cNvSpPr>
            <p:nvPr/>
          </p:nvSpPr>
          <p:spPr bwMode="auto">
            <a:xfrm rot="5400000" flipH="1" flipV="1">
              <a:off x="2962" y="2924"/>
              <a:ext cx="534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3" name="Line 1042"/>
            <p:cNvSpPr>
              <a:spLocks noChangeShapeType="1"/>
            </p:cNvSpPr>
            <p:nvPr/>
          </p:nvSpPr>
          <p:spPr bwMode="auto">
            <a:xfrm rot="8794549" flipH="1" flipV="1">
              <a:off x="2952" y="2962"/>
              <a:ext cx="1678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4" name="Rectangle 1044"/>
            <p:cNvSpPr>
              <a:spLocks noChangeArrowheads="1"/>
            </p:cNvSpPr>
            <p:nvPr/>
          </p:nvSpPr>
          <p:spPr bwMode="auto">
            <a:xfrm>
              <a:off x="2153" y="1056"/>
              <a:ext cx="1347" cy="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b="1"/>
                <a:t>Individual factors</a:t>
              </a:r>
              <a:endParaRPr lang="en-GB" altLang="en-US"/>
            </a:p>
          </p:txBody>
        </p:sp>
        <p:sp>
          <p:nvSpPr>
            <p:cNvPr id="16395" name="Line 1045"/>
            <p:cNvSpPr>
              <a:spLocks noChangeShapeType="1"/>
            </p:cNvSpPr>
            <p:nvPr/>
          </p:nvSpPr>
          <p:spPr bwMode="auto">
            <a:xfrm flipH="1">
              <a:off x="1156" y="1389"/>
              <a:ext cx="1691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6" name="Line 1046"/>
            <p:cNvSpPr>
              <a:spLocks noChangeShapeType="1"/>
            </p:cNvSpPr>
            <p:nvPr/>
          </p:nvSpPr>
          <p:spPr bwMode="auto">
            <a:xfrm flipH="1">
              <a:off x="2250" y="1389"/>
              <a:ext cx="597" cy="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7" name="Line 1047"/>
            <p:cNvSpPr>
              <a:spLocks noChangeShapeType="1"/>
            </p:cNvSpPr>
            <p:nvPr/>
          </p:nvSpPr>
          <p:spPr bwMode="auto">
            <a:xfrm rot="16200000" flipH="1">
              <a:off x="2879" y="1357"/>
              <a:ext cx="534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8" name="Line 1048"/>
            <p:cNvSpPr>
              <a:spLocks noChangeShapeType="1"/>
            </p:cNvSpPr>
            <p:nvPr/>
          </p:nvSpPr>
          <p:spPr bwMode="auto">
            <a:xfrm rot="12805451" flipH="1">
              <a:off x="2913" y="1395"/>
              <a:ext cx="1651" cy="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468313" y="228600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0000"/>
                </a:solidFill>
              </a:rPr>
              <a:t>Individual influences on ethical decision-making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Age and gender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National and cultural characteristics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Education and employment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Psychological factors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Personal values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Personal integrity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Moral imagination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ea typeface="ＭＳ Ｐゴシック" panose="020B0600070205080204" pitchFamily="34" charset="-128"/>
              </a:rPr>
              <a:t>Individual influences on ethical decision-making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22618" y="5544590"/>
            <a:ext cx="4480070" cy="108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600"/>
              <a:t>Research finds that business students have lower moral development and were more likely to engage in academic cheating (plagiarism) then other students. </a:t>
            </a:r>
            <a:r>
              <a:rPr lang="en-GB" altLang="en-US" sz="1600" dirty="0"/>
              <a:t>Do you believe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2DED-8D1D-4FF5-8D21-7A3D5266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987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Who is most likely to manipulate financial statements?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033588"/>
            <a:ext cx="5257800" cy="367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95B35-3864-4ABE-BAE1-72F57E838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01238" y="6459538"/>
            <a:ext cx="1311275" cy="365125"/>
          </a:xfrm>
        </p:spPr>
        <p:txBody>
          <a:bodyPr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989A855-40DB-4AEF-9369-05D9F6AC303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6281738" y="2144713"/>
            <a:ext cx="24050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ProximaNovaRegular"/>
              </a:rPr>
              <a:t>More than half of all cases in the study were committed by individuals between the ages of 31 and 45.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Research evidence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" y="1243013"/>
            <a:ext cx="8415934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Research evidence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14450"/>
            <a:ext cx="834527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Research evidence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8770"/>
            <a:ext cx="8120245" cy="53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Research evidence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68313" y="2286000"/>
            <a:ext cx="8351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600">
                <a:solidFill>
                  <a:srgbClr val="000000"/>
                </a:solidFill>
              </a:rPr>
              <a:t>Situational influences on </a:t>
            </a:r>
            <a:br>
              <a:rPr lang="en-GB" altLang="en-US" sz="3600">
                <a:solidFill>
                  <a:srgbClr val="000000"/>
                </a:solidFill>
              </a:rPr>
            </a:br>
            <a:r>
              <a:rPr lang="en-GB" altLang="en-US" sz="3600">
                <a:solidFill>
                  <a:srgbClr val="000000"/>
                </a:solidFill>
              </a:rPr>
              <a:t>decision-making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E9EFC2-3F7A-4B97-8936-8F3A10184028}"/>
              </a:ext>
            </a:extLst>
          </p:cNvPr>
          <p:cNvSpPr txBox="1"/>
          <p:nvPr/>
        </p:nvSpPr>
        <p:spPr>
          <a:xfrm>
            <a:off x="679067" y="2708920"/>
            <a:ext cx="778586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Pre-lecture reading: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 </a:t>
            </a:r>
            <a:r>
              <a:rPr lang="en-US" sz="2800" b="1" kern="0" dirty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GB" sz="2800" b="1" kern="0" dirty="0">
                <a:solidFill>
                  <a:srgbClr val="FFFFFF"/>
                </a:solidFill>
                <a:cs typeface="Arial" panose="020B0604020202020204" pitchFamily="34" charset="0"/>
              </a:rPr>
              <a:t>Making Decisions in Business Ethics: </a:t>
            </a:r>
            <a:r>
              <a:rPr lang="en-GB" sz="2000" b="1" kern="0" dirty="0">
                <a:solidFill>
                  <a:srgbClr val="FFFFFF"/>
                </a:solidFill>
                <a:cs typeface="Arial" panose="020B0604020202020204" pitchFamily="34" charset="0"/>
              </a:rPr>
              <a:t>Descriptive Ethical Theories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(in Business Ethics, 5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Ed. by Crane et al., 2019)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Moral intensity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Moral framing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Moral muteness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Whistleblowing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Systems of reward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Authority and Bureaucracy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Work roles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Organizational norms and culture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National and cultural context</a:t>
            </a:r>
          </a:p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ea typeface="ＭＳ Ｐゴシック" panose="020B0600070205080204" pitchFamily="34" charset="-128"/>
              </a:rPr>
              <a:t>Situational influences on </a:t>
            </a:r>
            <a:br>
              <a:rPr lang="en-GB" altLang="en-US" sz="3200">
                <a:ea typeface="ＭＳ Ｐゴシック" panose="020B0600070205080204" pitchFamily="34" charset="-128"/>
              </a:rPr>
            </a:br>
            <a:r>
              <a:rPr lang="en-GB" altLang="en-US" sz="3200">
                <a:ea typeface="ＭＳ Ｐゴシック" panose="020B0600070205080204" pitchFamily="34" charset="-128"/>
              </a:rPr>
              <a:t>decision-making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422275"/>
            <a:ext cx="8201025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700">
                <a:ea typeface="ＭＳ Ｐゴシック" panose="020B0600070205080204" pitchFamily="34" charset="-128"/>
              </a:rPr>
              <a:t>CEO profile as risk indicators (Nguyen et al.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17B-C41E-43E0-95D4-3706C806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2135188"/>
            <a:ext cx="7694613" cy="3524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1800" dirty="0"/>
              <a:t>1) Has lots of role experience in company?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EAAF-195D-4C60-A2C4-54DE1DF81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01238" y="6459538"/>
            <a:ext cx="1311275" cy="365125"/>
          </a:xfrm>
        </p:spPr>
        <p:txBody>
          <a:bodyPr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9470AF-1165-4C60-B085-ED458CE87B3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26629" name="Content Placeholder 2"/>
          <p:cNvSpPr txBox="1">
            <a:spLocks noChangeArrowheads="1"/>
          </p:cNvSpPr>
          <p:nvPr/>
        </p:nvSpPr>
        <p:spPr bwMode="auto">
          <a:xfrm>
            <a:off x="814388" y="2482850"/>
            <a:ext cx="5664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388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1280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747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62063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19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176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33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0908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0000"/>
                </a:solidFill>
              </a:rPr>
              <a:t>2) Has working experience as a chief financial officer?</a:t>
            </a:r>
          </a:p>
        </p:txBody>
      </p:sp>
      <p:sp>
        <p:nvSpPr>
          <p:cNvPr id="26630" name="Content Placeholder 2"/>
          <p:cNvSpPr txBox="1">
            <a:spLocks noChangeArrowheads="1"/>
          </p:cNvSpPr>
          <p:nvPr/>
        </p:nvSpPr>
        <p:spPr bwMode="auto">
          <a:xfrm>
            <a:off x="814388" y="2792413"/>
            <a:ext cx="5664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388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1280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747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62063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19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176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33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0908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0000"/>
                </a:solidFill>
              </a:rPr>
              <a:t>3) Has finance-related qualification?</a:t>
            </a:r>
          </a:p>
        </p:txBody>
      </p:sp>
      <p:sp>
        <p:nvSpPr>
          <p:cNvPr id="26631" name="Content Placeholder 2"/>
          <p:cNvSpPr txBox="1">
            <a:spLocks noChangeArrowheads="1"/>
          </p:cNvSpPr>
          <p:nvPr/>
        </p:nvSpPr>
        <p:spPr bwMode="auto">
          <a:xfrm>
            <a:off x="814388" y="3098800"/>
            <a:ext cx="5664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388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1280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747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62063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19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176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33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0908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0000"/>
                </a:solidFill>
              </a:rPr>
              <a:t>4) Has joined the company recently?</a:t>
            </a: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747713" y="343852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5) Has performed well in recent year?</a:t>
            </a: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747713" y="3746500"/>
            <a:ext cx="572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ctr"/>
            <a:r>
              <a:rPr lang="en-GB" altLang="en-US">
                <a:solidFill>
                  <a:srgbClr val="000000"/>
                </a:solidFill>
              </a:rPr>
              <a:t>6) Has been extensively mentioned in media recently?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747713" y="4054475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ctr"/>
            <a:r>
              <a:rPr lang="en-GB" altLang="en-US">
                <a:solidFill>
                  <a:srgbClr val="000000"/>
                </a:solidFill>
              </a:rPr>
              <a:t>7) Is the chairman?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747713" y="43688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ctr"/>
            <a:r>
              <a:rPr lang="en-GB" altLang="en-US">
                <a:solidFill>
                  <a:srgbClr val="000000"/>
                </a:solidFill>
              </a:rPr>
              <a:t>8) Is a founder?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744538" y="4684713"/>
            <a:ext cx="3684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"/>
            <a:r>
              <a:rPr lang="en-GB" altLang="en-US">
                <a:solidFill>
                  <a:srgbClr val="000000"/>
                </a:solidFill>
              </a:rPr>
              <a:t>9) Is young or close to retirement?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744538" y="500856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"/>
            <a:r>
              <a:rPr lang="en-GB" altLang="en-US">
                <a:solidFill>
                  <a:srgbClr val="000000"/>
                </a:solidFill>
              </a:rPr>
              <a:t>10) Is married?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744538" y="5273675"/>
            <a:ext cx="162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"/>
            <a:r>
              <a:rPr lang="en-GB" altLang="en-US">
                <a:solidFill>
                  <a:srgbClr val="000000"/>
                </a:solidFill>
              </a:rPr>
              <a:t>11) Is female?</a:t>
            </a: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7881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In this lecture we have: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Discussed the various stages of and influences on ethical decision-making in business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Presented basic model of decision-making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Outlined individual and situational influences on ethical decision-making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7551D-AB97-4210-AE21-E31DD82B4585}"/>
              </a:ext>
            </a:extLst>
          </p:cNvPr>
          <p:cNvSpPr txBox="1"/>
          <p:nvPr/>
        </p:nvSpPr>
        <p:spPr>
          <a:xfrm flipH="1">
            <a:off x="336826" y="4599130"/>
            <a:ext cx="8470347" cy="169277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Next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lecture reading: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Chapter </a:t>
            </a:r>
            <a:r>
              <a:rPr lang="en-US" sz="2400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6 &amp; 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lang="en-GB" sz="2400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Shareholders, Employees and Business Ethics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(in Business Ethics, 5</a:t>
            </a:r>
            <a:r>
              <a:rPr lang="en-US" sz="2000" kern="0" baseline="30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th</a:t>
            </a:r>
            <a:r>
              <a:rPr lang="en-US" sz="2000" kern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Ed. by Crane et al., 2019)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628C73-2434-4F83-8143-336D8D258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000" b="1" dirty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FED54C6-F1AA-4016-B8C3-BE35A12A9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6998" y="1643865"/>
            <a:ext cx="7821202" cy="4800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At the end of the lecture, you should be able to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Explain why ethical and unethical decisions get made in the workplace.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Specify the characteristics of a decision with ethical content.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Understand a basic ethical decision-making model and delineate key elements of individual and situational influences on ethical decision-making.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Critically evaluate the role of individual differences in shaping ethical decision-making.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Critically evaluate the role of situational influences on ethical decision-making, including both issue-based and context-based factors.</a:t>
            </a:r>
          </a:p>
          <a:p>
            <a:r>
              <a:rPr lang="en-GB" altLang="en-US" sz="2000" dirty="0">
                <a:ea typeface="ＭＳ Ｐゴシック" panose="020B0600070205080204" pitchFamily="34" charset="-128"/>
              </a:rPr>
              <a:t>Identify points of leverage for improving ethical decision-making in business.</a:t>
            </a:r>
          </a:p>
        </p:txBody>
      </p:sp>
    </p:spTree>
    <p:extLst>
      <p:ext uri="{BB962C8B-B14F-4D97-AF65-F5344CB8AC3E}">
        <p14:creationId xmlns:p14="http://schemas.microsoft.com/office/powerpoint/2010/main" val="118360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Examine the question of why ethical and unethical decisions get made in the workplace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Determine what an ethical decision is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Review prominent ethical decision-making models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Discuss the importance of differences between individuals in shaping ethical decision-making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Critically evaluate the importance of situational influences on ethical decision-making (issues and context based)</a:t>
            </a:r>
          </a:p>
          <a:p>
            <a:pPr>
              <a:lnSpc>
                <a:spcPct val="80000"/>
              </a:lnSpc>
            </a:pPr>
            <a:r>
              <a:rPr lang="en-GB" altLang="en-US" sz="2400">
                <a:ea typeface="ＭＳ Ｐゴシック" panose="020B0600070205080204" pitchFamily="34" charset="-128"/>
              </a:rPr>
              <a:t>Identify points of leverage for managing and improving ethical decision-making in business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ea typeface="ＭＳ Ｐゴシック" panose="020B0600070205080204" pitchFamily="34" charset="-128"/>
              </a:rPr>
              <a:t>Madoff case: the biggest fraud in the American history, ever!</a:t>
            </a:r>
          </a:p>
        </p:txBody>
      </p:sp>
      <p:pic>
        <p:nvPicPr>
          <p:cNvPr id="3" name="Online Media 2" title="CNBC's 2008 Coverage Of Bernie Madoff's Ponzi scheme">
            <a:hlinkClick r:id="" action="ppaction://media"/>
            <a:extLst>
              <a:ext uri="{FF2B5EF4-FFF2-40B4-BE49-F238E27FC236}">
                <a16:creationId xmlns:a16="http://schemas.microsoft.com/office/drawing/2014/main" id="{2CD9C657-3E30-4E3B-ADF6-8D075B6FA3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6862" y="1538790"/>
            <a:ext cx="8390275" cy="4545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B49FA6-3C9E-46B3-932F-958342065652}"/>
              </a:ext>
            </a:extLst>
          </p:cNvPr>
          <p:cNvSpPr txBox="1"/>
          <p:nvPr/>
        </p:nvSpPr>
        <p:spPr>
          <a:xfrm>
            <a:off x="1202774" y="6279312"/>
            <a:ext cx="652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Link: </a:t>
            </a:r>
            <a:r>
              <a:rPr lang="en-GB" dirty="0"/>
              <a:t>https://www.youtube.com/watch?v=IlFdZT275Ak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Descriptive Ethical Theories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GB" altLang="en-US" b="1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GB" altLang="en-US" b="1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GB" altLang="en-US" b="1" dirty="0">
                <a:ea typeface="ＭＳ Ｐゴシック" panose="020B0600070205080204" pitchFamily="34" charset="-128"/>
              </a:rPr>
              <a:t>Descriptive business ethics theories </a:t>
            </a:r>
            <a:r>
              <a:rPr lang="en-GB" altLang="en-US" dirty="0">
                <a:ea typeface="ＭＳ Ｐゴシック" panose="020B0600070205080204" pitchFamily="34" charset="-128"/>
              </a:rPr>
              <a:t>seek to describe how ethics decisions are </a:t>
            </a:r>
            <a:r>
              <a:rPr lang="en-GB" altLang="en-US" u="sng" dirty="0">
                <a:ea typeface="ＭＳ Ｐゴシック" panose="020B0600070205080204" pitchFamily="34" charset="-128"/>
              </a:rPr>
              <a:t>actually</a:t>
            </a:r>
            <a:r>
              <a:rPr lang="en-GB" altLang="en-US" dirty="0">
                <a:ea typeface="ＭＳ Ｐゴシック" panose="020B0600070205080204" pitchFamily="34" charset="-128"/>
              </a:rPr>
              <a:t> made in business, and what influences the process and outcomes of those decisions.</a:t>
            </a:r>
            <a:endParaRPr lang="en-GB" altLang="en-US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98425"/>
            <a:ext cx="7772400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Main factors in deciding the moral status of a situation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Decision likely to have significant effects on others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Decision likely to be characterised by choice, in that alternative courses of action are open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Decision is perceived as ethically relevant by one or more parties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600">
                <a:solidFill>
                  <a:srgbClr val="000000"/>
                </a:solidFill>
              </a:rPr>
              <a:t>Models of ethical decision-making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701675" y="233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chemeClr val="tx2"/>
                </a:solidFill>
              </a:rPr>
              <a:t>Perspectives on ethical decision-making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B2CCD-3602-4587-B0F0-5D3D53CD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82819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GB" sz="1400" i="1" baseline="0" smtClean="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kern="0" dirty="0">
                <a:ea typeface="ＭＳ Ｐゴシック" panose="020B0600070205080204" pitchFamily="34" charset="-128"/>
              </a:rPr>
              <a:t>Schwartz (2016) distinguishes between two types of ethical decision making.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b="1" kern="0" dirty="0">
                <a:ea typeface="ＭＳ Ｐゴシック" panose="020B0600070205080204" pitchFamily="34" charset="-128"/>
              </a:rPr>
              <a:t>Rationalist perspective –</a:t>
            </a:r>
            <a:r>
              <a:rPr lang="en-GB" altLang="en-US" kern="0" dirty="0">
                <a:ea typeface="ＭＳ Ｐゴシック" panose="020B0600070205080204" pitchFamily="34" charset="-128"/>
              </a:rPr>
              <a:t> very common approach that assumes a logical reasoning approach, akin to a calculation being done, prior to arriving at an ethical judgement 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b="1" kern="0" dirty="0">
                <a:ea typeface="ＭＳ Ｐゴシック" panose="020B0600070205080204" pitchFamily="34" charset="-128"/>
              </a:rPr>
              <a:t>Intuitionist/sentimentalist perspective –</a:t>
            </a:r>
            <a:r>
              <a:rPr lang="en-GB" altLang="en-US" kern="0" dirty="0">
                <a:ea typeface="ＭＳ Ｐゴシック" panose="020B0600070205080204" pitchFamily="34" charset="-128"/>
              </a:rPr>
              <a:t> considers role of cognitive processes and intuition, emotion or sentiment, particularly important is the role of quick moral intuitions</a:t>
            </a:r>
            <a:endParaRPr lang="en-GB" altLang="en-US" b="1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cdcc144-69ba-466d-9835-93529dc701e4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33CC"/>
      </a:dk1>
      <a:lt1>
        <a:srgbClr val="3399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ADCA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33CC"/>
      </a:dk1>
      <a:lt1>
        <a:srgbClr val="3399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ADCA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33CC"/>
      </a:dk1>
      <a:lt1>
        <a:srgbClr val="3399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ADCA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33CC"/>
        </a:dk1>
        <a:lt1>
          <a:srgbClr val="3399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D8B46174F4542B1DBCD68E040C3BC" ma:contentTypeVersion="12" ma:contentTypeDescription="Create a new document." ma:contentTypeScope="" ma:versionID="64ccf0266776695eaca9c020609df283">
  <xsd:schema xmlns:xsd="http://www.w3.org/2001/XMLSchema" xmlns:xs="http://www.w3.org/2001/XMLSchema" xmlns:p="http://schemas.microsoft.com/office/2006/metadata/properties" xmlns:ns3="7474ff3d-818e-4307-b99d-1f971d0d96d9" xmlns:ns4="5d8cf7f9-6b68-4b9e-aaeb-edb9136d2ed2" targetNamespace="http://schemas.microsoft.com/office/2006/metadata/properties" ma:root="true" ma:fieldsID="a8da16557e1174d64ab436dc248d8c0e" ns3:_="" ns4:_="">
    <xsd:import namespace="7474ff3d-818e-4307-b99d-1f971d0d96d9"/>
    <xsd:import namespace="5d8cf7f9-6b68-4b9e-aaeb-edb9136d2e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4ff3d-818e-4307-b99d-1f971d0d9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cf7f9-6b68-4b9e-aaeb-edb9136d2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7F8B97-81AF-4D20-82E6-0D90EDD5D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4ff3d-818e-4307-b99d-1f971d0d96d9"/>
    <ds:schemaRef ds:uri="5d8cf7f9-6b68-4b9e-aaeb-edb9136d2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9AC33-6731-495F-A771-FA0374C2E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C3A7B-A02F-4297-A27C-4079F4E38A3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5d8cf7f9-6b68-4b9e-aaeb-edb9136d2ed2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474ff3d-818e-4307-b99d-1f971d0d96d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875</Words>
  <Application>Microsoft Office PowerPoint</Application>
  <PresentationFormat>On-screen Show (4:3)</PresentationFormat>
  <Paragraphs>107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ProximaNovaRegular</vt:lpstr>
      <vt:lpstr>Times New Roman</vt:lpstr>
      <vt:lpstr>Wingdings</vt:lpstr>
      <vt:lpstr>1_Default Design</vt:lpstr>
      <vt:lpstr>2_Default Design</vt:lpstr>
      <vt:lpstr>3_Default Design</vt:lpstr>
      <vt:lpstr>FA265 Business Ethics and Corporate Governance</vt:lpstr>
      <vt:lpstr>PowerPoint Presentation</vt:lpstr>
      <vt:lpstr>Learning Objectives</vt:lpstr>
      <vt:lpstr>Overview</vt:lpstr>
      <vt:lpstr>Madoff case: the biggest fraud in the American history, ever!</vt:lpstr>
      <vt:lpstr>Descriptive Ethical Theories</vt:lpstr>
      <vt:lpstr>Main factors in deciding the moral status of a situation</vt:lpstr>
      <vt:lpstr>PowerPoint Presentation</vt:lpstr>
      <vt:lpstr>PowerPoint Presentation</vt:lpstr>
      <vt:lpstr>Stages in ethical decision-making</vt:lpstr>
      <vt:lpstr>Framework for understanding ethical decision-making</vt:lpstr>
      <vt:lpstr>PowerPoint Presentation</vt:lpstr>
      <vt:lpstr>Individual influences on ethical decision-making</vt:lpstr>
      <vt:lpstr>Who is most likely to manipulate financial statements?</vt:lpstr>
      <vt:lpstr>Research evidence</vt:lpstr>
      <vt:lpstr>Research evidence</vt:lpstr>
      <vt:lpstr>Research evidence</vt:lpstr>
      <vt:lpstr>Research evidence</vt:lpstr>
      <vt:lpstr>PowerPoint Presentation</vt:lpstr>
      <vt:lpstr>Situational influences on  decision-making</vt:lpstr>
      <vt:lpstr>CEO profile as risk indicators (Nguyen et al. 2017)</vt:lpstr>
      <vt:lpstr>Summary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Kate Hilton</dc:creator>
  <cp:lastModifiedBy>Solomon Akpotozor</cp:lastModifiedBy>
  <cp:revision>230</cp:revision>
  <cp:lastPrinted>2001-09-10T07:46:38Z</cp:lastPrinted>
  <dcterms:created xsi:type="dcterms:W3CDTF">2004-05-24T13:26:03Z</dcterms:created>
  <dcterms:modified xsi:type="dcterms:W3CDTF">2020-10-23T10:27:21Z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0x010100F28D8B46174F4542B1DBCD68E040C3BC</vt:lpwstr>
  </property>
</Properties>
</file>