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8" r:id="rId4"/>
    <p:sldMasterId id="2147484143" r:id="rId5"/>
    <p:sldMasterId id="2147484146" r:id="rId6"/>
  </p:sldMasterIdLst>
  <p:notesMasterIdLst>
    <p:notesMasterId r:id="rId35"/>
  </p:notesMasterIdLst>
  <p:handoutMasterIdLst>
    <p:handoutMasterId r:id="rId36"/>
  </p:handoutMasterIdLst>
  <p:sldIdLst>
    <p:sldId id="350" r:id="rId7"/>
    <p:sldId id="352" r:id="rId8"/>
    <p:sldId id="351" r:id="rId9"/>
    <p:sldId id="299" r:id="rId10"/>
    <p:sldId id="344" r:id="rId11"/>
    <p:sldId id="353" r:id="rId12"/>
    <p:sldId id="329" r:id="rId13"/>
    <p:sldId id="300" r:id="rId14"/>
    <p:sldId id="305" r:id="rId15"/>
    <p:sldId id="349" r:id="rId16"/>
    <p:sldId id="330" r:id="rId17"/>
    <p:sldId id="308" r:id="rId18"/>
    <p:sldId id="309" r:id="rId19"/>
    <p:sldId id="345" r:id="rId20"/>
    <p:sldId id="310" r:id="rId21"/>
    <p:sldId id="312" r:id="rId22"/>
    <p:sldId id="313" r:id="rId23"/>
    <p:sldId id="314" r:id="rId24"/>
    <p:sldId id="347" r:id="rId25"/>
    <p:sldId id="332" r:id="rId26"/>
    <p:sldId id="348" r:id="rId27"/>
    <p:sldId id="318" r:id="rId28"/>
    <p:sldId id="320" r:id="rId29"/>
    <p:sldId id="321" r:id="rId30"/>
    <p:sldId id="326" r:id="rId31"/>
    <p:sldId id="334" r:id="rId32"/>
    <p:sldId id="325" r:id="rId33"/>
    <p:sldId id="341" r:id="rId34"/>
  </p:sldIdLst>
  <p:sldSz cx="9144000" cy="6858000" type="screen4x3"/>
  <p:notesSz cx="6985000" cy="10120313"/>
  <p:custDataLst>
    <p:tags r:id="rId37"/>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87">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2960"/>
    <a:srgbClr val="101161"/>
    <a:srgbClr val="002147"/>
    <a:srgbClr val="394053"/>
    <a:srgbClr val="2E8AB2"/>
    <a:srgbClr val="038EA5"/>
    <a:srgbClr val="61C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D3B9A-95CD-44AD-A662-EB278E524D54}" v="10" dt="2020-10-16T09:19:55.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outlineViewPr>
    <p:cViewPr>
      <p:scale>
        <a:sx n="33" d="100"/>
        <a:sy n="33" d="100"/>
      </p:scale>
      <p:origin x="0" y="210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214" y="-114"/>
      </p:cViewPr>
      <p:guideLst>
        <p:guide orient="horz" pos="3187"/>
        <p:guide pos="220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omon" userId="0a39906d-4ec0-48aa-9aa6-1805e948b931" providerId="ADAL" clId="{B1FD3B9A-95CD-44AD-A662-EB278E524D54}"/>
    <pc:docChg chg="custSel modSld">
      <pc:chgData name="Solomon" userId="0a39906d-4ec0-48aa-9aa6-1805e948b931" providerId="ADAL" clId="{B1FD3B9A-95CD-44AD-A662-EB278E524D54}" dt="2020-10-16T09:19:26.655" v="28" actId="14100"/>
      <pc:docMkLst>
        <pc:docMk/>
      </pc:docMkLst>
      <pc:sldChg chg="modSp mod">
        <pc:chgData name="Solomon" userId="0a39906d-4ec0-48aa-9aa6-1805e948b931" providerId="ADAL" clId="{B1FD3B9A-95CD-44AD-A662-EB278E524D54}" dt="2020-10-16T09:19:26.655" v="28" actId="14100"/>
        <pc:sldMkLst>
          <pc:docMk/>
          <pc:sldMk cId="0" sldId="326"/>
        </pc:sldMkLst>
        <pc:spChg chg="mod">
          <ac:chgData name="Solomon" userId="0a39906d-4ec0-48aa-9aa6-1805e948b931" providerId="ADAL" clId="{B1FD3B9A-95CD-44AD-A662-EB278E524D54}" dt="2020-10-16T09:19:26.655" v="28" actId="14100"/>
          <ac:spMkLst>
            <pc:docMk/>
            <pc:sldMk cId="0" sldId="326"/>
            <ac:spMk id="76803" creationId="{FF5D41D5-B157-42D4-914E-7F09BCD4C5E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6722F27B-0FA7-45B1-BDBA-D95541821146}"/>
              </a:ext>
            </a:extLst>
          </p:cNvPr>
          <p:cNvSpPr>
            <a:spLocks noGrp="1" noChangeArrowheads="1"/>
          </p:cNvSpPr>
          <p:nvPr>
            <p:ph type="hdr" sz="quarter"/>
          </p:nvPr>
        </p:nvSpPr>
        <p:spPr bwMode="auto">
          <a:xfrm>
            <a:off x="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208899" name="Rectangle 3">
            <a:extLst>
              <a:ext uri="{FF2B5EF4-FFF2-40B4-BE49-F238E27FC236}">
                <a16:creationId xmlns:a16="http://schemas.microsoft.com/office/drawing/2014/main" id="{2F781C84-00E2-4B09-B3D4-8C0BDB238F32}"/>
              </a:ext>
            </a:extLst>
          </p:cNvPr>
          <p:cNvSpPr>
            <a:spLocks noGrp="1" noChangeArrowheads="1"/>
          </p:cNvSpPr>
          <p:nvPr>
            <p:ph type="dt" sz="quarter" idx="1"/>
          </p:nvPr>
        </p:nvSpPr>
        <p:spPr bwMode="auto">
          <a:xfrm>
            <a:off x="396240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GB"/>
          </a:p>
        </p:txBody>
      </p:sp>
      <p:sp>
        <p:nvSpPr>
          <p:cNvPr id="208900" name="Rectangle 4">
            <a:extLst>
              <a:ext uri="{FF2B5EF4-FFF2-40B4-BE49-F238E27FC236}">
                <a16:creationId xmlns:a16="http://schemas.microsoft.com/office/drawing/2014/main" id="{B2E5D739-830A-422A-A6B0-7FBF6617E6FF}"/>
              </a:ext>
            </a:extLst>
          </p:cNvPr>
          <p:cNvSpPr>
            <a:spLocks noGrp="1" noChangeArrowheads="1"/>
          </p:cNvSpPr>
          <p:nvPr>
            <p:ph type="ftr" sz="quarter" idx="2"/>
          </p:nvPr>
        </p:nvSpPr>
        <p:spPr bwMode="auto">
          <a:xfrm>
            <a:off x="0" y="96012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208901" name="Rectangle 5">
            <a:extLst>
              <a:ext uri="{FF2B5EF4-FFF2-40B4-BE49-F238E27FC236}">
                <a16:creationId xmlns:a16="http://schemas.microsoft.com/office/drawing/2014/main" id="{88574C45-4F76-4977-9676-0909B4E413A6}"/>
              </a:ext>
            </a:extLst>
          </p:cNvPr>
          <p:cNvSpPr>
            <a:spLocks noGrp="1" noChangeArrowheads="1"/>
          </p:cNvSpPr>
          <p:nvPr>
            <p:ph type="sldNum" sz="quarter" idx="3"/>
          </p:nvPr>
        </p:nvSpPr>
        <p:spPr bwMode="auto">
          <a:xfrm>
            <a:off x="3962400" y="96012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11D26706-3F49-4375-9422-4812BB46F97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6DACD2-C419-4E15-9B74-59FE0D5CB031}"/>
              </a:ext>
            </a:extLst>
          </p:cNvPr>
          <p:cNvSpPr>
            <a:spLocks noGrp="1"/>
          </p:cNvSpPr>
          <p:nvPr>
            <p:ph type="hdr" sz="quarter"/>
          </p:nvPr>
        </p:nvSpPr>
        <p:spPr>
          <a:xfrm>
            <a:off x="0" y="0"/>
            <a:ext cx="3027363" cy="506413"/>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1E70DA35-8EB7-40A7-8861-3E9BC5A521F5}"/>
              </a:ext>
            </a:extLst>
          </p:cNvPr>
          <p:cNvSpPr>
            <a:spLocks noGrp="1"/>
          </p:cNvSpPr>
          <p:nvPr>
            <p:ph type="dt" idx="1"/>
          </p:nvPr>
        </p:nvSpPr>
        <p:spPr>
          <a:xfrm>
            <a:off x="3956050" y="0"/>
            <a:ext cx="3027363" cy="5064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8C4426B7-89A6-4CBE-BE98-DEFBACC3B289}" type="datetimeFigureOut">
              <a:rPr lang="en-GB"/>
              <a:pPr>
                <a:defRPr/>
              </a:pPr>
              <a:t>16/10/2020</a:t>
            </a:fld>
            <a:endParaRPr lang="en-GB" dirty="0"/>
          </a:p>
        </p:txBody>
      </p:sp>
      <p:sp>
        <p:nvSpPr>
          <p:cNvPr id="4" name="Slide Image Placeholder 3">
            <a:extLst>
              <a:ext uri="{FF2B5EF4-FFF2-40B4-BE49-F238E27FC236}">
                <a16:creationId xmlns:a16="http://schemas.microsoft.com/office/drawing/2014/main" id="{65BCC2F3-CD1D-465B-B30E-142C4A45D71A}"/>
              </a:ext>
            </a:extLst>
          </p:cNvPr>
          <p:cNvSpPr>
            <a:spLocks noGrp="1" noRot="1" noChangeAspect="1"/>
          </p:cNvSpPr>
          <p:nvPr>
            <p:ph type="sldImg" idx="2"/>
          </p:nvPr>
        </p:nvSpPr>
        <p:spPr>
          <a:xfrm>
            <a:off x="962025" y="758825"/>
            <a:ext cx="5060950" cy="3795713"/>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F897345B-1E86-412E-9F8A-D1348280AFE2}"/>
              </a:ext>
            </a:extLst>
          </p:cNvPr>
          <p:cNvSpPr>
            <a:spLocks noGrp="1"/>
          </p:cNvSpPr>
          <p:nvPr>
            <p:ph type="body" sz="quarter" idx="3"/>
          </p:nvPr>
        </p:nvSpPr>
        <p:spPr>
          <a:xfrm>
            <a:off x="698500" y="4806950"/>
            <a:ext cx="5588000" cy="45545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07237CD-7E5E-42F1-BC8A-4CB9A7CCBB30}"/>
              </a:ext>
            </a:extLst>
          </p:cNvPr>
          <p:cNvSpPr>
            <a:spLocks noGrp="1"/>
          </p:cNvSpPr>
          <p:nvPr>
            <p:ph type="ftr" sz="quarter" idx="4"/>
          </p:nvPr>
        </p:nvSpPr>
        <p:spPr>
          <a:xfrm>
            <a:off x="0" y="9612313"/>
            <a:ext cx="3027363" cy="506412"/>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8C52DF75-3464-4EDF-A81E-A8F370C55421}"/>
              </a:ext>
            </a:extLst>
          </p:cNvPr>
          <p:cNvSpPr>
            <a:spLocks noGrp="1"/>
          </p:cNvSpPr>
          <p:nvPr>
            <p:ph type="sldNum" sz="quarter" idx="5"/>
          </p:nvPr>
        </p:nvSpPr>
        <p:spPr>
          <a:xfrm>
            <a:off x="3956050" y="9612313"/>
            <a:ext cx="3027363" cy="5064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98EC9D1-2B4E-459D-88DC-2AC2EDE8A29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23C663-97AD-45D4-A5C5-BA924A6EC57A}"/>
              </a:ext>
            </a:extLst>
          </p:cNvPr>
          <p:cNvSpPr/>
          <p:nvPr userDrawn="1"/>
        </p:nvSpPr>
        <p:spPr>
          <a:xfrm>
            <a:off x="293688" y="1989138"/>
            <a:ext cx="8567737" cy="4394200"/>
          </a:xfrm>
          <a:prstGeom prst="rect">
            <a:avLst/>
          </a:prstGeom>
          <a:solidFill>
            <a:srgbClr val="0021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Line 13">
            <a:extLst>
              <a:ext uri="{FF2B5EF4-FFF2-40B4-BE49-F238E27FC236}">
                <a16:creationId xmlns:a16="http://schemas.microsoft.com/office/drawing/2014/main" id="{D15D81D2-423A-4803-9132-5243C56AE707}"/>
              </a:ext>
            </a:extLst>
          </p:cNvPr>
          <p:cNvSpPr>
            <a:spLocks noChangeShapeType="1"/>
          </p:cNvSpPr>
          <p:nvPr userDrawn="1"/>
        </p:nvSpPr>
        <p:spPr bwMode="auto">
          <a:xfrm>
            <a:off x="0" y="6489700"/>
            <a:ext cx="9144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b="1">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200" i="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6" name="Rectangle 4">
            <a:extLst>
              <a:ext uri="{FF2B5EF4-FFF2-40B4-BE49-F238E27FC236}">
                <a16:creationId xmlns:a16="http://schemas.microsoft.com/office/drawing/2014/main" id="{D757123A-836E-46AD-8CCF-48610D270270}"/>
              </a:ext>
            </a:extLst>
          </p:cNvPr>
          <p:cNvSpPr>
            <a:spLocks noGrp="1" noChangeArrowheads="1"/>
          </p:cNvSpPr>
          <p:nvPr>
            <p:ph type="ftr" sz="quarter" idx="10"/>
          </p:nvPr>
        </p:nvSpPr>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0528E86F-495E-476B-A88A-0FEC190A9101}"/>
              </a:ext>
            </a:extLst>
          </p:cNvPr>
          <p:cNvSpPr>
            <a:spLocks noGrp="1" noChangeArrowheads="1"/>
          </p:cNvSpPr>
          <p:nvPr>
            <p:ph type="sldNum" sz="quarter" idx="11"/>
          </p:nvPr>
        </p:nvSpPr>
        <p:spPr/>
        <p:txBody>
          <a:bodyPr/>
          <a:lstStyle>
            <a:lvl1pPr>
              <a:defRPr/>
            </a:lvl1pPr>
          </a:lstStyle>
          <a:p>
            <a:pPr>
              <a:defRPr/>
            </a:pPr>
            <a:fld id="{B81A8C1D-19AA-4649-991D-56BF0FC985E4}" type="slidenum">
              <a:rPr lang="en-GB" altLang="en-US"/>
              <a:pPr>
                <a:defRPr/>
              </a:pPr>
              <a:t>‹#›</a:t>
            </a:fld>
            <a:endParaRPr lang="en-GB" altLang="en-US"/>
          </a:p>
        </p:txBody>
      </p:sp>
    </p:spTree>
    <p:extLst>
      <p:ext uri="{BB962C8B-B14F-4D97-AF65-F5344CB8AC3E}">
        <p14:creationId xmlns:p14="http://schemas.microsoft.com/office/powerpoint/2010/main" val="287837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A5EF25-E093-4F7C-8B50-0F21F9530B43}"/>
              </a:ext>
            </a:extLst>
          </p:cNvPr>
          <p:cNvSpPr/>
          <p:nvPr userDrawn="1"/>
        </p:nvSpPr>
        <p:spPr>
          <a:xfrm>
            <a:off x="-6350" y="0"/>
            <a:ext cx="9144000" cy="1230313"/>
          </a:xfrm>
          <a:prstGeom prst="rect">
            <a:avLst/>
          </a:prstGeom>
          <a:solidFill>
            <a:srgbClr val="0429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2">
            <a:extLst>
              <a:ext uri="{FF2B5EF4-FFF2-40B4-BE49-F238E27FC236}">
                <a16:creationId xmlns:a16="http://schemas.microsoft.com/office/drawing/2014/main" id="{3B96CE04-CC67-4B07-B64C-C7EA29F9E1C2}"/>
              </a:ext>
            </a:extLst>
          </p:cNvPr>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dirty="0"/>
          </a:p>
        </p:txBody>
      </p:sp>
      <p:sp>
        <p:nvSpPr>
          <p:cNvPr id="6" name="Rectangle 3">
            <a:extLst>
              <a:ext uri="{FF2B5EF4-FFF2-40B4-BE49-F238E27FC236}">
                <a16:creationId xmlns:a16="http://schemas.microsoft.com/office/drawing/2014/main" id="{681002E3-4380-4DDB-8B53-E0DE56CCDFE1}"/>
              </a:ext>
            </a:extLst>
          </p:cNvPr>
          <p:cNvSpPr>
            <a:spLocks noChangeArrowheads="1"/>
          </p:cNvSpPr>
          <p:nvPr userDrawn="1"/>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636838" algn="ctr"/>
                <a:tab pos="5273675" algn="r"/>
              </a:tabLst>
              <a:defRPr>
                <a:solidFill>
                  <a:schemeClr val="tx1"/>
                </a:solidFill>
                <a:latin typeface="Arial" charset="0"/>
                <a:ea typeface="ＭＳ Ｐゴシック" pitchFamily="34" charset="-128"/>
              </a:defRPr>
            </a:lvl1pPr>
            <a:lvl2pPr marL="742950" indent="-285750">
              <a:tabLst>
                <a:tab pos="2636838" algn="ctr"/>
                <a:tab pos="5273675" algn="r"/>
              </a:tabLst>
              <a:defRPr>
                <a:solidFill>
                  <a:schemeClr val="tx1"/>
                </a:solidFill>
                <a:latin typeface="Arial" charset="0"/>
                <a:ea typeface="ＭＳ Ｐゴシック" pitchFamily="34" charset="-128"/>
              </a:defRPr>
            </a:lvl2pPr>
            <a:lvl3pPr marL="1143000" indent="-228600">
              <a:tabLst>
                <a:tab pos="2636838" algn="ctr"/>
                <a:tab pos="5273675" algn="r"/>
              </a:tabLst>
              <a:defRPr>
                <a:solidFill>
                  <a:schemeClr val="tx1"/>
                </a:solidFill>
                <a:latin typeface="Arial" charset="0"/>
                <a:ea typeface="ＭＳ Ｐゴシック" pitchFamily="34" charset="-128"/>
              </a:defRPr>
            </a:lvl3pPr>
            <a:lvl4pPr marL="1600200" indent="-228600">
              <a:tabLst>
                <a:tab pos="2636838" algn="ctr"/>
                <a:tab pos="5273675" algn="r"/>
              </a:tabLst>
              <a:defRPr>
                <a:solidFill>
                  <a:schemeClr val="tx1"/>
                </a:solidFill>
                <a:latin typeface="Arial" charset="0"/>
                <a:ea typeface="ＭＳ Ｐゴシック" pitchFamily="34" charset="-128"/>
              </a:defRPr>
            </a:lvl4pPr>
            <a:lvl5pPr marL="2057400" indent="-228600">
              <a:tabLst>
                <a:tab pos="2636838" algn="ctr"/>
                <a:tab pos="5273675" algn="r"/>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9pPr>
          </a:lstStyle>
          <a:p>
            <a:pPr>
              <a:defRPr/>
            </a:pPr>
            <a:endParaRPr lang="en-US" altLang="en-US" dirty="0"/>
          </a:p>
        </p:txBody>
      </p:sp>
      <p:sp>
        <p:nvSpPr>
          <p:cNvPr id="3" name="Content Placeholder 2"/>
          <p:cNvSpPr>
            <a:spLocks noGrp="1"/>
          </p:cNvSpPr>
          <p:nvPr>
            <p:ph idx="1"/>
          </p:nvPr>
        </p:nvSpPr>
        <p:spPr>
          <a:xfrm>
            <a:off x="685800" y="1600200"/>
            <a:ext cx="7772400" cy="4495800"/>
          </a:xfrm>
          <a:prstGeom prst="rect">
            <a:avLst/>
          </a:prstGeom>
        </p:spPr>
        <p:txBody>
          <a:bodyPr/>
          <a:lstStyle>
            <a:lvl5pPr>
              <a:defRPr lang="en-GB" sz="1400" i="1" baseline="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7200" y="236849"/>
            <a:ext cx="8229600" cy="986905"/>
          </a:xfrm>
          <a:prstGeom prst="rect">
            <a:avLst/>
          </a:prstGeom>
        </p:spPr>
        <p:txBody>
          <a:bodyPr/>
          <a:lstStyle>
            <a:lvl1pPr>
              <a:defRPr>
                <a:solidFill>
                  <a:schemeClr val="tx2"/>
                </a:solidFill>
              </a:defRPr>
            </a:lvl1pPr>
          </a:lstStyle>
          <a:p>
            <a:r>
              <a:rPr lang="en-US" dirty="0"/>
              <a:t>Click to edit Master title style</a:t>
            </a:r>
            <a:endParaRPr lang="en-GB" dirty="0"/>
          </a:p>
        </p:txBody>
      </p:sp>
      <p:sp>
        <p:nvSpPr>
          <p:cNvPr id="7" name="Footer Placeholder 8">
            <a:extLst>
              <a:ext uri="{FF2B5EF4-FFF2-40B4-BE49-F238E27FC236}">
                <a16:creationId xmlns:a16="http://schemas.microsoft.com/office/drawing/2014/main" id="{14F94403-115F-4150-A449-AEE328BAF9DC}"/>
              </a:ext>
            </a:extLst>
          </p:cNvPr>
          <p:cNvSpPr>
            <a:spLocks noGrp="1" noChangeArrowheads="1"/>
          </p:cNvSpPr>
          <p:nvPr>
            <p:ph type="ftr" sz="quarter" idx="10"/>
          </p:nvPr>
        </p:nvSpPr>
        <p:spPr/>
        <p:txBody>
          <a:bodyPr/>
          <a:lstStyle>
            <a:lvl1pPr>
              <a:defRPr/>
            </a:lvl1pPr>
          </a:lstStyle>
          <a:p>
            <a:pPr>
              <a:defRPr/>
            </a:pPr>
            <a:endParaRPr lang="en-GB"/>
          </a:p>
        </p:txBody>
      </p:sp>
      <p:sp>
        <p:nvSpPr>
          <p:cNvPr id="8" name="Slide Number Placeholder 9">
            <a:extLst>
              <a:ext uri="{FF2B5EF4-FFF2-40B4-BE49-F238E27FC236}">
                <a16:creationId xmlns:a16="http://schemas.microsoft.com/office/drawing/2014/main" id="{A23EF44E-C11B-4096-BD76-E6A31201654D}"/>
              </a:ext>
            </a:extLst>
          </p:cNvPr>
          <p:cNvSpPr>
            <a:spLocks noGrp="1" noChangeArrowheads="1"/>
          </p:cNvSpPr>
          <p:nvPr>
            <p:ph type="sldNum" sz="quarter" idx="11"/>
          </p:nvPr>
        </p:nvSpPr>
        <p:spPr/>
        <p:txBody>
          <a:bodyPr/>
          <a:lstStyle>
            <a:lvl1pPr>
              <a:defRPr/>
            </a:lvl1pPr>
          </a:lstStyle>
          <a:p>
            <a:pPr>
              <a:defRPr/>
            </a:pPr>
            <a:fld id="{78FA4571-55D0-41C7-AE2B-2C43BFE398E9}" type="slidenum">
              <a:rPr lang="en-GB" altLang="en-US"/>
              <a:pPr>
                <a:defRPr/>
              </a:pPr>
              <a:t>‹#›</a:t>
            </a:fld>
            <a:endParaRPr lang="en-GB" altLang="en-US"/>
          </a:p>
        </p:txBody>
      </p:sp>
    </p:spTree>
    <p:extLst>
      <p:ext uri="{BB962C8B-B14F-4D97-AF65-F5344CB8AC3E}">
        <p14:creationId xmlns:p14="http://schemas.microsoft.com/office/powerpoint/2010/main" val="297556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B3DA0A-4075-46BC-830E-4D7396568DE5}"/>
              </a:ext>
            </a:extLst>
          </p:cNvPr>
          <p:cNvSpPr/>
          <p:nvPr userDrawn="1"/>
        </p:nvSpPr>
        <p:spPr>
          <a:xfrm>
            <a:off x="293688" y="1989138"/>
            <a:ext cx="8567737" cy="4394200"/>
          </a:xfrm>
          <a:prstGeom prst="rect">
            <a:avLst/>
          </a:prstGeom>
          <a:solidFill>
            <a:srgbClr val="0021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Line 13">
            <a:extLst>
              <a:ext uri="{FF2B5EF4-FFF2-40B4-BE49-F238E27FC236}">
                <a16:creationId xmlns:a16="http://schemas.microsoft.com/office/drawing/2014/main" id="{54D437E6-7B57-4614-99A4-7A725EB58597}"/>
              </a:ext>
            </a:extLst>
          </p:cNvPr>
          <p:cNvSpPr>
            <a:spLocks noChangeShapeType="1"/>
          </p:cNvSpPr>
          <p:nvPr userDrawn="1"/>
        </p:nvSpPr>
        <p:spPr bwMode="auto">
          <a:xfrm>
            <a:off x="0" y="6489700"/>
            <a:ext cx="9144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b="1">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200" i="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6" name="Rectangle 4">
            <a:extLst>
              <a:ext uri="{FF2B5EF4-FFF2-40B4-BE49-F238E27FC236}">
                <a16:creationId xmlns:a16="http://schemas.microsoft.com/office/drawing/2014/main" id="{6BD78852-7072-4B2A-A94F-32B4E0A349FC}"/>
              </a:ext>
            </a:extLst>
          </p:cNvPr>
          <p:cNvSpPr>
            <a:spLocks noGrp="1" noChangeArrowheads="1"/>
          </p:cNvSpPr>
          <p:nvPr>
            <p:ph type="ftr" sz="quarter" idx="10"/>
          </p:nvPr>
        </p:nvSpPr>
        <p:spPr>
          <a:xfrm>
            <a:off x="3086100" y="6354763"/>
            <a:ext cx="2895600" cy="323850"/>
          </a:xfrm>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F6DAC8E3-0065-4DF8-B0D0-E05B7A54649D}"/>
              </a:ext>
            </a:extLst>
          </p:cNvPr>
          <p:cNvSpPr>
            <a:spLocks noGrp="1" noChangeArrowheads="1"/>
          </p:cNvSpPr>
          <p:nvPr>
            <p:ph type="sldNum" sz="quarter" idx="11"/>
          </p:nvPr>
        </p:nvSpPr>
        <p:spPr/>
        <p:txBody>
          <a:bodyPr/>
          <a:lstStyle>
            <a:lvl1pPr>
              <a:defRPr/>
            </a:lvl1pPr>
          </a:lstStyle>
          <a:p>
            <a:fld id="{477616FC-15F5-4686-B2E4-442D1E707AD8}" type="slidenum">
              <a:rPr lang="en-GB" altLang="en-US"/>
              <a:pPr/>
              <a:t>‹#›</a:t>
            </a:fld>
            <a:endParaRPr lang="en-GB" altLang="en-US"/>
          </a:p>
        </p:txBody>
      </p:sp>
    </p:spTree>
    <p:extLst>
      <p:ext uri="{BB962C8B-B14F-4D97-AF65-F5344CB8AC3E}">
        <p14:creationId xmlns:p14="http://schemas.microsoft.com/office/powerpoint/2010/main" val="168643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BDB83F-814D-44B8-957B-190D7E78B3C4}"/>
              </a:ext>
            </a:extLst>
          </p:cNvPr>
          <p:cNvSpPr/>
          <p:nvPr userDrawn="1"/>
        </p:nvSpPr>
        <p:spPr>
          <a:xfrm>
            <a:off x="-6350" y="0"/>
            <a:ext cx="9144000" cy="1230313"/>
          </a:xfrm>
          <a:prstGeom prst="rect">
            <a:avLst/>
          </a:prstGeom>
          <a:solidFill>
            <a:srgbClr val="0429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2">
            <a:extLst>
              <a:ext uri="{FF2B5EF4-FFF2-40B4-BE49-F238E27FC236}">
                <a16:creationId xmlns:a16="http://schemas.microsoft.com/office/drawing/2014/main" id="{285D8E4D-2C91-4588-B934-6F283E5F363A}"/>
              </a:ext>
            </a:extLst>
          </p:cNvPr>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dirty="0"/>
          </a:p>
        </p:txBody>
      </p:sp>
      <p:sp>
        <p:nvSpPr>
          <p:cNvPr id="6" name="Rectangle 3">
            <a:extLst>
              <a:ext uri="{FF2B5EF4-FFF2-40B4-BE49-F238E27FC236}">
                <a16:creationId xmlns:a16="http://schemas.microsoft.com/office/drawing/2014/main" id="{FC418C4A-CBC9-437A-987F-50BA2460E0E7}"/>
              </a:ext>
            </a:extLst>
          </p:cNvPr>
          <p:cNvSpPr>
            <a:spLocks noChangeArrowheads="1"/>
          </p:cNvSpPr>
          <p:nvPr userDrawn="1"/>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636838" algn="ctr"/>
                <a:tab pos="5273675" algn="r"/>
              </a:tabLst>
              <a:defRPr>
                <a:solidFill>
                  <a:schemeClr val="tx1"/>
                </a:solidFill>
                <a:latin typeface="Arial" charset="0"/>
                <a:ea typeface="ＭＳ Ｐゴシック" pitchFamily="34" charset="-128"/>
              </a:defRPr>
            </a:lvl1pPr>
            <a:lvl2pPr marL="742950" indent="-285750">
              <a:tabLst>
                <a:tab pos="2636838" algn="ctr"/>
                <a:tab pos="5273675" algn="r"/>
              </a:tabLst>
              <a:defRPr>
                <a:solidFill>
                  <a:schemeClr val="tx1"/>
                </a:solidFill>
                <a:latin typeface="Arial" charset="0"/>
                <a:ea typeface="ＭＳ Ｐゴシック" pitchFamily="34" charset="-128"/>
              </a:defRPr>
            </a:lvl2pPr>
            <a:lvl3pPr marL="1143000" indent="-228600">
              <a:tabLst>
                <a:tab pos="2636838" algn="ctr"/>
                <a:tab pos="5273675" algn="r"/>
              </a:tabLst>
              <a:defRPr>
                <a:solidFill>
                  <a:schemeClr val="tx1"/>
                </a:solidFill>
                <a:latin typeface="Arial" charset="0"/>
                <a:ea typeface="ＭＳ Ｐゴシック" pitchFamily="34" charset="-128"/>
              </a:defRPr>
            </a:lvl3pPr>
            <a:lvl4pPr marL="1600200" indent="-228600">
              <a:tabLst>
                <a:tab pos="2636838" algn="ctr"/>
                <a:tab pos="5273675" algn="r"/>
              </a:tabLst>
              <a:defRPr>
                <a:solidFill>
                  <a:schemeClr val="tx1"/>
                </a:solidFill>
                <a:latin typeface="Arial" charset="0"/>
                <a:ea typeface="ＭＳ Ｐゴシック" pitchFamily="34" charset="-128"/>
              </a:defRPr>
            </a:lvl4pPr>
            <a:lvl5pPr marL="2057400" indent="-228600">
              <a:tabLst>
                <a:tab pos="2636838" algn="ctr"/>
                <a:tab pos="5273675" algn="r"/>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9pPr>
          </a:lstStyle>
          <a:p>
            <a:pPr>
              <a:defRPr/>
            </a:pPr>
            <a:endParaRPr lang="en-US" altLang="en-US" dirty="0"/>
          </a:p>
        </p:txBody>
      </p:sp>
      <p:sp>
        <p:nvSpPr>
          <p:cNvPr id="3" name="Content Placeholder 2"/>
          <p:cNvSpPr>
            <a:spLocks noGrp="1"/>
          </p:cNvSpPr>
          <p:nvPr>
            <p:ph idx="1"/>
          </p:nvPr>
        </p:nvSpPr>
        <p:spPr>
          <a:xfrm>
            <a:off x="685800" y="1600200"/>
            <a:ext cx="7772400" cy="4495800"/>
          </a:xfrm>
          <a:prstGeom prst="rect">
            <a:avLst/>
          </a:prstGeom>
        </p:spPr>
        <p:txBody>
          <a:bodyPr/>
          <a:lstStyle>
            <a:lvl5pPr>
              <a:defRPr lang="en-GB" sz="1400" i="1" baseline="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7200" y="236849"/>
            <a:ext cx="8229600" cy="986905"/>
          </a:xfrm>
          <a:prstGeom prst="rect">
            <a:avLst/>
          </a:prstGeom>
        </p:spPr>
        <p:txBody>
          <a:bodyPr/>
          <a:lstStyle>
            <a:lvl1pPr>
              <a:defRPr>
                <a:solidFill>
                  <a:schemeClr val="tx2"/>
                </a:solidFill>
              </a:defRPr>
            </a:lvl1pPr>
          </a:lstStyle>
          <a:p>
            <a:r>
              <a:rPr lang="en-US" dirty="0"/>
              <a:t>Click to edit Master title style</a:t>
            </a:r>
            <a:endParaRPr lang="en-GB" dirty="0"/>
          </a:p>
        </p:txBody>
      </p:sp>
      <p:sp>
        <p:nvSpPr>
          <p:cNvPr id="7" name="Footer Placeholder 8">
            <a:extLst>
              <a:ext uri="{FF2B5EF4-FFF2-40B4-BE49-F238E27FC236}">
                <a16:creationId xmlns:a16="http://schemas.microsoft.com/office/drawing/2014/main" id="{FBAF7DC3-A4B8-4B1F-A7BB-F6C9E6DD0532}"/>
              </a:ext>
            </a:extLst>
          </p:cNvPr>
          <p:cNvSpPr>
            <a:spLocks noGrp="1" noChangeArrowheads="1"/>
          </p:cNvSpPr>
          <p:nvPr>
            <p:ph type="ftr" sz="quarter" idx="10"/>
          </p:nvPr>
        </p:nvSpPr>
        <p:spPr/>
        <p:txBody>
          <a:bodyPr/>
          <a:lstStyle>
            <a:lvl1pPr>
              <a:defRPr/>
            </a:lvl1pPr>
          </a:lstStyle>
          <a:p>
            <a:pPr>
              <a:defRPr/>
            </a:pPr>
            <a:endParaRPr lang="en-GB"/>
          </a:p>
        </p:txBody>
      </p:sp>
      <p:sp>
        <p:nvSpPr>
          <p:cNvPr id="8" name="Slide Number Placeholder 9">
            <a:extLst>
              <a:ext uri="{FF2B5EF4-FFF2-40B4-BE49-F238E27FC236}">
                <a16:creationId xmlns:a16="http://schemas.microsoft.com/office/drawing/2014/main" id="{C5DEDAAB-AC79-45F1-A397-FAB7C235F0C8}"/>
              </a:ext>
            </a:extLst>
          </p:cNvPr>
          <p:cNvSpPr>
            <a:spLocks noGrp="1" noChangeArrowheads="1"/>
          </p:cNvSpPr>
          <p:nvPr>
            <p:ph type="sldNum" sz="quarter" idx="11"/>
          </p:nvPr>
        </p:nvSpPr>
        <p:spPr/>
        <p:txBody>
          <a:bodyPr/>
          <a:lstStyle>
            <a:lvl1pPr>
              <a:defRPr/>
            </a:lvl1pPr>
          </a:lstStyle>
          <a:p>
            <a:fld id="{8022A23E-2C0B-4818-A215-7C27080070B1}" type="slidenum">
              <a:rPr lang="en-GB" altLang="en-US"/>
              <a:pPr/>
              <a:t>‹#›</a:t>
            </a:fld>
            <a:endParaRPr lang="en-GB" altLang="en-US"/>
          </a:p>
        </p:txBody>
      </p:sp>
    </p:spTree>
    <p:extLst>
      <p:ext uri="{BB962C8B-B14F-4D97-AF65-F5344CB8AC3E}">
        <p14:creationId xmlns:p14="http://schemas.microsoft.com/office/powerpoint/2010/main" val="216244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3967ED-AA1E-4B3E-AA9F-91BFE2116FD1}"/>
              </a:ext>
            </a:extLst>
          </p:cNvPr>
          <p:cNvSpPr/>
          <p:nvPr userDrawn="1"/>
        </p:nvSpPr>
        <p:spPr>
          <a:xfrm>
            <a:off x="293688" y="1989138"/>
            <a:ext cx="8567737" cy="4394200"/>
          </a:xfrm>
          <a:prstGeom prst="rect">
            <a:avLst/>
          </a:prstGeom>
          <a:solidFill>
            <a:srgbClr val="0021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Line 13">
            <a:extLst>
              <a:ext uri="{FF2B5EF4-FFF2-40B4-BE49-F238E27FC236}">
                <a16:creationId xmlns:a16="http://schemas.microsoft.com/office/drawing/2014/main" id="{D7D07AF1-1A17-475A-9A6E-7FD216E6BA84}"/>
              </a:ext>
            </a:extLst>
          </p:cNvPr>
          <p:cNvSpPr>
            <a:spLocks noChangeShapeType="1"/>
          </p:cNvSpPr>
          <p:nvPr userDrawn="1"/>
        </p:nvSpPr>
        <p:spPr bwMode="auto">
          <a:xfrm>
            <a:off x="0" y="6489700"/>
            <a:ext cx="9144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pic>
        <p:nvPicPr>
          <p:cNvPr id="6" name="Picture 5">
            <a:extLst>
              <a:ext uri="{FF2B5EF4-FFF2-40B4-BE49-F238E27FC236}">
                <a16:creationId xmlns:a16="http://schemas.microsoft.com/office/drawing/2014/main" id="{6FF46B5B-4C98-4935-859E-06EE26F44D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7788" y="31750"/>
            <a:ext cx="38322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lvl1pPr>
              <a:defRPr b="1">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200" i="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7" name="Rectangle 4">
            <a:extLst>
              <a:ext uri="{FF2B5EF4-FFF2-40B4-BE49-F238E27FC236}">
                <a16:creationId xmlns:a16="http://schemas.microsoft.com/office/drawing/2014/main" id="{6B2AFF0A-3C20-4D93-B0F8-014A38E23E33}"/>
              </a:ext>
            </a:extLst>
          </p:cNvPr>
          <p:cNvSpPr>
            <a:spLocks noGrp="1" noChangeArrowheads="1"/>
          </p:cNvSpPr>
          <p:nvPr>
            <p:ph type="ftr" sz="quarter" idx="10"/>
          </p:nvPr>
        </p:nvSpPr>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FFA87C4F-4B10-4362-B497-F8F3967546F8}"/>
              </a:ext>
            </a:extLst>
          </p:cNvPr>
          <p:cNvSpPr>
            <a:spLocks noGrp="1" noChangeArrowheads="1"/>
          </p:cNvSpPr>
          <p:nvPr>
            <p:ph type="sldNum" sz="quarter" idx="11"/>
          </p:nvPr>
        </p:nvSpPr>
        <p:spPr/>
        <p:txBody>
          <a:bodyPr/>
          <a:lstStyle>
            <a:lvl1pPr>
              <a:defRPr/>
            </a:lvl1pPr>
          </a:lstStyle>
          <a:p>
            <a:fld id="{413C67AA-4516-457A-9984-BAAC2F063E4F}" type="slidenum">
              <a:rPr lang="en-GB" altLang="en-US"/>
              <a:pPr/>
              <a:t>‹#›</a:t>
            </a:fld>
            <a:endParaRPr lang="en-GB" altLang="en-US"/>
          </a:p>
        </p:txBody>
      </p:sp>
    </p:spTree>
    <p:extLst>
      <p:ext uri="{BB962C8B-B14F-4D97-AF65-F5344CB8AC3E}">
        <p14:creationId xmlns:p14="http://schemas.microsoft.com/office/powerpoint/2010/main" val="48051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B541E2-C99D-4A94-8E7F-72430626C356}"/>
              </a:ext>
            </a:extLst>
          </p:cNvPr>
          <p:cNvSpPr/>
          <p:nvPr userDrawn="1"/>
        </p:nvSpPr>
        <p:spPr>
          <a:xfrm>
            <a:off x="-6350" y="0"/>
            <a:ext cx="9144000" cy="1230313"/>
          </a:xfrm>
          <a:prstGeom prst="rect">
            <a:avLst/>
          </a:prstGeom>
          <a:solidFill>
            <a:srgbClr val="0429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2">
            <a:extLst>
              <a:ext uri="{FF2B5EF4-FFF2-40B4-BE49-F238E27FC236}">
                <a16:creationId xmlns:a16="http://schemas.microsoft.com/office/drawing/2014/main" id="{14E07053-0912-42E8-9DCB-F61DBC60A618}"/>
              </a:ext>
            </a:extLst>
          </p:cNvPr>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p>
        </p:txBody>
      </p:sp>
      <p:sp>
        <p:nvSpPr>
          <p:cNvPr id="6" name="Rectangle 3">
            <a:extLst>
              <a:ext uri="{FF2B5EF4-FFF2-40B4-BE49-F238E27FC236}">
                <a16:creationId xmlns:a16="http://schemas.microsoft.com/office/drawing/2014/main" id="{5F648678-5B59-4E99-BEB1-2F701635999C}"/>
              </a:ext>
            </a:extLst>
          </p:cNvPr>
          <p:cNvSpPr>
            <a:spLocks noChangeArrowheads="1"/>
          </p:cNvSpPr>
          <p:nvPr userDrawn="1"/>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636838" algn="ctr"/>
                <a:tab pos="5273675" algn="r"/>
              </a:tabLst>
              <a:defRPr>
                <a:solidFill>
                  <a:schemeClr val="tx1"/>
                </a:solidFill>
                <a:latin typeface="Arial" charset="0"/>
                <a:ea typeface="ＭＳ Ｐゴシック" pitchFamily="34" charset="-128"/>
              </a:defRPr>
            </a:lvl1pPr>
            <a:lvl2pPr marL="742950" indent="-285750">
              <a:tabLst>
                <a:tab pos="2636838" algn="ctr"/>
                <a:tab pos="5273675" algn="r"/>
              </a:tabLst>
              <a:defRPr>
                <a:solidFill>
                  <a:schemeClr val="tx1"/>
                </a:solidFill>
                <a:latin typeface="Arial" charset="0"/>
                <a:ea typeface="ＭＳ Ｐゴシック" pitchFamily="34" charset="-128"/>
              </a:defRPr>
            </a:lvl2pPr>
            <a:lvl3pPr marL="1143000" indent="-228600">
              <a:tabLst>
                <a:tab pos="2636838" algn="ctr"/>
                <a:tab pos="5273675" algn="r"/>
              </a:tabLst>
              <a:defRPr>
                <a:solidFill>
                  <a:schemeClr val="tx1"/>
                </a:solidFill>
                <a:latin typeface="Arial" charset="0"/>
                <a:ea typeface="ＭＳ Ｐゴシック" pitchFamily="34" charset="-128"/>
              </a:defRPr>
            </a:lvl3pPr>
            <a:lvl4pPr marL="1600200" indent="-228600">
              <a:tabLst>
                <a:tab pos="2636838" algn="ctr"/>
                <a:tab pos="5273675" algn="r"/>
              </a:tabLst>
              <a:defRPr>
                <a:solidFill>
                  <a:schemeClr val="tx1"/>
                </a:solidFill>
                <a:latin typeface="Arial" charset="0"/>
                <a:ea typeface="ＭＳ Ｐゴシック" pitchFamily="34" charset="-128"/>
              </a:defRPr>
            </a:lvl4pPr>
            <a:lvl5pPr marL="2057400" indent="-228600">
              <a:tabLst>
                <a:tab pos="2636838" algn="ctr"/>
                <a:tab pos="5273675" algn="r"/>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2636838" algn="ctr"/>
                <a:tab pos="5273675" algn="r"/>
              </a:tabLst>
              <a:defRPr>
                <a:solidFill>
                  <a:schemeClr val="tx1"/>
                </a:solidFill>
                <a:latin typeface="Arial" charset="0"/>
                <a:ea typeface="ＭＳ Ｐゴシック" pitchFamily="34" charset="-128"/>
              </a:defRPr>
            </a:lvl9pPr>
          </a:lstStyle>
          <a:p>
            <a:pPr>
              <a:defRPr/>
            </a:pPr>
            <a:endParaRPr lang="en-US" altLang="en-US"/>
          </a:p>
        </p:txBody>
      </p:sp>
      <p:sp>
        <p:nvSpPr>
          <p:cNvPr id="3" name="Content Placeholder 2"/>
          <p:cNvSpPr>
            <a:spLocks noGrp="1"/>
          </p:cNvSpPr>
          <p:nvPr>
            <p:ph idx="1"/>
          </p:nvPr>
        </p:nvSpPr>
        <p:spPr>
          <a:xfrm>
            <a:off x="685800" y="1600200"/>
            <a:ext cx="7772400" cy="4495800"/>
          </a:xfrm>
          <a:prstGeom prst="rect">
            <a:avLst/>
          </a:prstGeom>
        </p:spPr>
        <p:txBody>
          <a:bodyPr/>
          <a:lstStyle>
            <a:lvl5pPr>
              <a:defRPr lang="en-GB" sz="1400" i="1" baseline="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57200" y="236849"/>
            <a:ext cx="8229600" cy="986905"/>
          </a:xfrm>
          <a:prstGeom prst="rect">
            <a:avLst/>
          </a:prstGeom>
        </p:spPr>
        <p:txBody>
          <a:bodyPr/>
          <a:lstStyle>
            <a:lvl1pPr>
              <a:defRPr>
                <a:solidFill>
                  <a:schemeClr val="tx2"/>
                </a:solidFill>
              </a:defRPr>
            </a:lvl1pPr>
          </a:lstStyle>
          <a:p>
            <a:r>
              <a:rPr lang="en-US" dirty="0"/>
              <a:t>Click to edit Master title style</a:t>
            </a:r>
            <a:endParaRPr lang="en-GB" dirty="0"/>
          </a:p>
        </p:txBody>
      </p:sp>
      <p:sp>
        <p:nvSpPr>
          <p:cNvPr id="7" name="Slide Number Placeholder 8">
            <a:extLst>
              <a:ext uri="{FF2B5EF4-FFF2-40B4-BE49-F238E27FC236}">
                <a16:creationId xmlns:a16="http://schemas.microsoft.com/office/drawing/2014/main" id="{039ED4EE-41D5-41EE-B81C-076E8CAA5594}"/>
              </a:ext>
            </a:extLst>
          </p:cNvPr>
          <p:cNvSpPr>
            <a:spLocks noGrp="1" noChangeArrowheads="1"/>
          </p:cNvSpPr>
          <p:nvPr>
            <p:ph type="sldNum" sz="quarter" idx="10"/>
          </p:nvPr>
        </p:nvSpPr>
        <p:spPr/>
        <p:txBody>
          <a:bodyPr/>
          <a:lstStyle>
            <a:lvl1pPr>
              <a:defRPr/>
            </a:lvl1pPr>
          </a:lstStyle>
          <a:p>
            <a:fld id="{240668DD-2452-48B2-9F3C-CC59906548B0}" type="slidenum">
              <a:rPr lang="en-GB" altLang="en-US"/>
              <a:pPr/>
              <a:t>‹#›</a:t>
            </a:fld>
            <a:endParaRPr lang="en-GB" altLang="en-US"/>
          </a:p>
        </p:txBody>
      </p:sp>
    </p:spTree>
    <p:extLst>
      <p:ext uri="{BB962C8B-B14F-4D97-AF65-F5344CB8AC3E}">
        <p14:creationId xmlns:p14="http://schemas.microsoft.com/office/powerpoint/2010/main" val="395702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9A42-0401-4EA3-9AA4-40B8FF1CDB3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4565FC-BD3F-405E-B081-5F704C8678BC}"/>
              </a:ext>
            </a:extLst>
          </p:cNvPr>
          <p:cNvSpPr>
            <a:spLocks noGrp="1"/>
          </p:cNvSpPr>
          <p:nvPr>
            <p:ph type="body"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68BC1E55-102F-42FA-BD36-ACD7AC46F55C}"/>
              </a:ext>
            </a:extLst>
          </p:cNvPr>
          <p:cNvSpPr>
            <a:spLocks noGrp="1"/>
          </p:cNvSpPr>
          <p:nvPr>
            <p:ph type="ftr" sz="quarter" idx="10"/>
          </p:nvPr>
        </p:nvSpPr>
        <p:spPr/>
        <p:txBody>
          <a:bodyPr/>
          <a:lstStyle/>
          <a:p>
            <a:pPr>
              <a:defRPr/>
            </a:pPr>
            <a:endParaRPr lang="en-GB"/>
          </a:p>
        </p:txBody>
      </p:sp>
      <p:sp>
        <p:nvSpPr>
          <p:cNvPr id="5" name="Slide Number Placeholder 4">
            <a:extLst>
              <a:ext uri="{FF2B5EF4-FFF2-40B4-BE49-F238E27FC236}">
                <a16:creationId xmlns:a16="http://schemas.microsoft.com/office/drawing/2014/main" id="{5C7BD344-C009-479F-B3F1-C01092DDA111}"/>
              </a:ext>
            </a:extLst>
          </p:cNvPr>
          <p:cNvSpPr>
            <a:spLocks noGrp="1"/>
          </p:cNvSpPr>
          <p:nvPr>
            <p:ph type="sldNum" sz="quarter" idx="11"/>
          </p:nvPr>
        </p:nvSpPr>
        <p:spPr/>
        <p:txBody>
          <a:bodyPr/>
          <a:lstStyle/>
          <a:p>
            <a:fld id="{15EC1311-1B79-4A2B-BA68-226FE8372D20}" type="slidenum">
              <a:rPr lang="en-GB" altLang="en-US" smtClean="0"/>
              <a:pPr/>
              <a:t>‹#›</a:t>
            </a:fld>
            <a:endParaRPr lang="en-GB" altLang="en-US"/>
          </a:p>
        </p:txBody>
      </p:sp>
    </p:spTree>
    <p:extLst>
      <p:ext uri="{BB962C8B-B14F-4D97-AF65-F5344CB8AC3E}">
        <p14:creationId xmlns:p14="http://schemas.microsoft.com/office/powerpoint/2010/main" val="1966106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64548" name="Rectangle 4">
            <a:extLst>
              <a:ext uri="{FF2B5EF4-FFF2-40B4-BE49-F238E27FC236}">
                <a16:creationId xmlns:a16="http://schemas.microsoft.com/office/drawing/2014/main" id="{A2A9CEC0-8540-46F3-B7C2-FD60237998AA}"/>
              </a:ext>
            </a:extLst>
          </p:cNvPr>
          <p:cNvSpPr>
            <a:spLocks noGrp="1" noChangeArrowheads="1"/>
          </p:cNvSpPr>
          <p:nvPr>
            <p:ph type="ftr" sz="quarter" idx="3"/>
          </p:nvPr>
        </p:nvSpPr>
        <p:spPr bwMode="auto">
          <a:xfrm>
            <a:off x="3124200" y="638175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GB"/>
          </a:p>
        </p:txBody>
      </p:sp>
      <p:sp>
        <p:nvSpPr>
          <p:cNvPr id="364549" name="Rectangle 5">
            <a:extLst>
              <a:ext uri="{FF2B5EF4-FFF2-40B4-BE49-F238E27FC236}">
                <a16:creationId xmlns:a16="http://schemas.microsoft.com/office/drawing/2014/main" id="{C79FF86E-D5DD-408A-9094-2777C04D89F9}"/>
              </a:ext>
            </a:extLst>
          </p:cNvPr>
          <p:cNvSpPr>
            <a:spLocks noGrp="1" noChangeArrowheads="1"/>
          </p:cNvSpPr>
          <p:nvPr>
            <p:ph type="sldNum" sz="quarter" idx="4"/>
          </p:nvPr>
        </p:nvSpPr>
        <p:spPr bwMode="auto">
          <a:xfrm>
            <a:off x="6553200" y="6381750"/>
            <a:ext cx="1905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a:defRPr/>
            </a:pPr>
            <a:fld id="{FBDA47B6-4A21-41B9-A040-1A2FCEA855D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Lst>
  <p:hf hdr="0" ftr="0" dt="0"/>
  <p:txStyles>
    <p:titleStyle>
      <a:lvl1pPr algn="ctr" rtl="0" eaLnBrk="0" fontAlgn="base" hangingPunct="0">
        <a:spcBef>
          <a:spcPct val="0"/>
        </a:spcBef>
        <a:spcAft>
          <a:spcPct val="0"/>
        </a:spcAft>
        <a:defRPr sz="3600">
          <a:solidFill>
            <a:srgbClr val="000000"/>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600">
          <a:solidFill>
            <a:srgbClr val="000000"/>
          </a:solidFill>
          <a:latin typeface="Arial" charset="0"/>
        </a:defRPr>
      </a:lvl6pPr>
      <a:lvl7pPr marL="914400" algn="ctr" rtl="0" eaLnBrk="0" fontAlgn="base" hangingPunct="0">
        <a:spcBef>
          <a:spcPct val="0"/>
        </a:spcBef>
        <a:spcAft>
          <a:spcPct val="0"/>
        </a:spcAft>
        <a:defRPr sz="3600">
          <a:solidFill>
            <a:srgbClr val="000000"/>
          </a:solidFill>
          <a:latin typeface="Arial" charset="0"/>
        </a:defRPr>
      </a:lvl7pPr>
      <a:lvl8pPr marL="1371600" algn="ctr" rtl="0" eaLnBrk="0" fontAlgn="base" hangingPunct="0">
        <a:spcBef>
          <a:spcPct val="0"/>
        </a:spcBef>
        <a:spcAft>
          <a:spcPct val="0"/>
        </a:spcAft>
        <a:defRPr sz="3600">
          <a:solidFill>
            <a:srgbClr val="000000"/>
          </a:solidFill>
          <a:latin typeface="Arial" charset="0"/>
        </a:defRPr>
      </a:lvl8pPr>
      <a:lvl9pPr marL="1828800" algn="ctr" rtl="0" eaLnBrk="0" fontAlgn="base" hangingPunct="0">
        <a:spcBef>
          <a:spcPct val="0"/>
        </a:spcBef>
        <a:spcAft>
          <a:spcPct val="0"/>
        </a:spcAft>
        <a:defRPr sz="3600">
          <a:solidFill>
            <a:srgbClr val="000000"/>
          </a:solidFill>
          <a:latin typeface="Arial" charset="0"/>
        </a:defRPr>
      </a:lvl9pPr>
    </p:titleStyle>
    <p:bodyStyle>
      <a:lvl1pPr marL="342900" indent="-342900" algn="l" rtl="0" eaLnBrk="0" fontAlgn="base" hangingPunct="0">
        <a:spcBef>
          <a:spcPct val="20000"/>
        </a:spcBef>
        <a:spcAft>
          <a:spcPct val="0"/>
        </a:spcAft>
        <a:buChar char="•"/>
        <a:defRPr sz="28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rgbClr val="000000"/>
          </a:solidFill>
          <a:latin typeface="+mn-lt"/>
          <a:ea typeface="ＭＳ Ｐゴシック" charset="0"/>
        </a:defRPr>
      </a:lvl2pPr>
      <a:lvl3pPr marL="1143000" indent="-228600" algn="l" rtl="0" eaLnBrk="0" fontAlgn="base" hangingPunct="0">
        <a:spcBef>
          <a:spcPct val="20000"/>
        </a:spcBef>
        <a:spcAft>
          <a:spcPct val="0"/>
        </a:spcAft>
        <a:buChar char="•"/>
        <a:defRPr sz="2000">
          <a:solidFill>
            <a:srgbClr val="000000"/>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000000"/>
          </a:solidFill>
          <a:latin typeface="+mn-lt"/>
          <a:ea typeface="ＭＳ Ｐゴシック" charset="0"/>
        </a:defRPr>
      </a:lvl4pPr>
      <a:lvl5pPr marL="2057400" indent="-228600" algn="l" rtl="0" eaLnBrk="0" fontAlgn="base" hangingPunct="0">
        <a:spcBef>
          <a:spcPct val="20000"/>
        </a:spcBef>
        <a:spcAft>
          <a:spcPct val="0"/>
        </a:spcAft>
        <a:buChar char="»"/>
        <a:defRPr sz="1600">
          <a:solidFill>
            <a:srgbClr val="000000"/>
          </a:solidFill>
          <a:latin typeface="+mn-lt"/>
          <a:ea typeface="ＭＳ Ｐゴシック" charset="0"/>
        </a:defRPr>
      </a:lvl5pPr>
      <a:lvl6pPr marL="2514600" indent="-228600" algn="l" rtl="0" eaLnBrk="0" fontAlgn="base" hangingPunct="0">
        <a:spcBef>
          <a:spcPct val="20000"/>
        </a:spcBef>
        <a:spcAft>
          <a:spcPct val="0"/>
        </a:spcAft>
        <a:buChar char="»"/>
        <a:defRPr sz="1600">
          <a:solidFill>
            <a:srgbClr val="000000"/>
          </a:solidFill>
          <a:latin typeface="+mn-lt"/>
        </a:defRPr>
      </a:lvl6pPr>
      <a:lvl7pPr marL="2971800" indent="-228600" algn="l" rtl="0" eaLnBrk="0" fontAlgn="base" hangingPunct="0">
        <a:spcBef>
          <a:spcPct val="20000"/>
        </a:spcBef>
        <a:spcAft>
          <a:spcPct val="0"/>
        </a:spcAft>
        <a:buChar char="»"/>
        <a:defRPr sz="1600">
          <a:solidFill>
            <a:srgbClr val="000000"/>
          </a:solidFill>
          <a:latin typeface="+mn-lt"/>
        </a:defRPr>
      </a:lvl7pPr>
      <a:lvl8pPr marL="3429000" indent="-228600" algn="l" rtl="0" eaLnBrk="0" fontAlgn="base" hangingPunct="0">
        <a:spcBef>
          <a:spcPct val="20000"/>
        </a:spcBef>
        <a:spcAft>
          <a:spcPct val="0"/>
        </a:spcAft>
        <a:buChar char="»"/>
        <a:defRPr sz="1600">
          <a:solidFill>
            <a:srgbClr val="000000"/>
          </a:solidFill>
          <a:latin typeface="+mn-lt"/>
        </a:defRPr>
      </a:lvl8pPr>
      <a:lvl9pPr marL="3886200" indent="-228600" algn="l" rtl="0" eaLnBrk="0" fontAlgn="base" hangingPunct="0">
        <a:spcBef>
          <a:spcPct val="20000"/>
        </a:spcBef>
        <a:spcAft>
          <a:spcPct val="0"/>
        </a:spcAft>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64548" name="Rectangle 4">
            <a:extLst>
              <a:ext uri="{FF2B5EF4-FFF2-40B4-BE49-F238E27FC236}">
                <a16:creationId xmlns:a16="http://schemas.microsoft.com/office/drawing/2014/main" id="{96A6ADDA-281F-48B4-9ADE-968B05D40A45}"/>
              </a:ext>
            </a:extLst>
          </p:cNvPr>
          <p:cNvSpPr>
            <a:spLocks noGrp="1" noChangeArrowheads="1"/>
          </p:cNvSpPr>
          <p:nvPr>
            <p:ph type="ftr" sz="quarter" idx="3"/>
          </p:nvPr>
        </p:nvSpPr>
        <p:spPr bwMode="auto">
          <a:xfrm>
            <a:off x="3124200" y="638175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GB"/>
          </a:p>
        </p:txBody>
      </p:sp>
      <p:sp>
        <p:nvSpPr>
          <p:cNvPr id="364549" name="Rectangle 5">
            <a:extLst>
              <a:ext uri="{FF2B5EF4-FFF2-40B4-BE49-F238E27FC236}">
                <a16:creationId xmlns:a16="http://schemas.microsoft.com/office/drawing/2014/main" id="{25A1F5E8-C3D4-4FAC-85FD-1DD831B5CC66}"/>
              </a:ext>
            </a:extLst>
          </p:cNvPr>
          <p:cNvSpPr>
            <a:spLocks noGrp="1" noChangeArrowheads="1"/>
          </p:cNvSpPr>
          <p:nvPr>
            <p:ph type="sldNum" sz="quarter" idx="4"/>
          </p:nvPr>
        </p:nvSpPr>
        <p:spPr bwMode="auto">
          <a:xfrm>
            <a:off x="6553200" y="6381750"/>
            <a:ext cx="1905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B3AB7BED-8FD3-4241-A001-C36C457916C5}" type="slidenum">
              <a:rPr lang="en-GB" altLang="en-US"/>
              <a:pPr/>
              <a:t>‹#›</a:t>
            </a:fld>
            <a:endParaRPr lang="en-GB" altLang="en-US"/>
          </a:p>
        </p:txBody>
      </p:sp>
    </p:spTree>
    <p:extLst>
      <p:ext uri="{BB962C8B-B14F-4D97-AF65-F5344CB8AC3E}">
        <p14:creationId xmlns:p14="http://schemas.microsoft.com/office/powerpoint/2010/main" val="311343718"/>
      </p:ext>
    </p:extLst>
  </p:cSld>
  <p:clrMap bg1="lt1" tx1="dk1" bg2="lt2" tx2="dk2" accent1="accent1" accent2="accent2" accent3="accent3" accent4="accent4" accent5="accent5" accent6="accent6" hlink="hlink" folHlink="folHlink"/>
  <p:sldLayoutIdLst>
    <p:sldLayoutId id="2147484144" r:id="rId1"/>
    <p:sldLayoutId id="2147484145" r:id="rId2"/>
  </p:sldLayoutIdLst>
  <p:txStyles>
    <p:titleStyle>
      <a:lvl1pPr algn="ctr" rtl="0" eaLnBrk="0" fontAlgn="base" hangingPunct="0">
        <a:spcBef>
          <a:spcPct val="0"/>
        </a:spcBef>
        <a:spcAft>
          <a:spcPct val="0"/>
        </a:spcAft>
        <a:defRPr sz="3600">
          <a:solidFill>
            <a:srgbClr val="000000"/>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600">
          <a:solidFill>
            <a:srgbClr val="000000"/>
          </a:solidFill>
          <a:latin typeface="Arial" charset="0"/>
        </a:defRPr>
      </a:lvl6pPr>
      <a:lvl7pPr marL="914400" algn="ctr" rtl="0" eaLnBrk="0" fontAlgn="base" hangingPunct="0">
        <a:spcBef>
          <a:spcPct val="0"/>
        </a:spcBef>
        <a:spcAft>
          <a:spcPct val="0"/>
        </a:spcAft>
        <a:defRPr sz="3600">
          <a:solidFill>
            <a:srgbClr val="000000"/>
          </a:solidFill>
          <a:latin typeface="Arial" charset="0"/>
        </a:defRPr>
      </a:lvl7pPr>
      <a:lvl8pPr marL="1371600" algn="ctr" rtl="0" eaLnBrk="0" fontAlgn="base" hangingPunct="0">
        <a:spcBef>
          <a:spcPct val="0"/>
        </a:spcBef>
        <a:spcAft>
          <a:spcPct val="0"/>
        </a:spcAft>
        <a:defRPr sz="3600">
          <a:solidFill>
            <a:srgbClr val="000000"/>
          </a:solidFill>
          <a:latin typeface="Arial" charset="0"/>
        </a:defRPr>
      </a:lvl8pPr>
      <a:lvl9pPr marL="1828800" algn="ctr" rtl="0" eaLnBrk="0" fontAlgn="base" hangingPunct="0">
        <a:spcBef>
          <a:spcPct val="0"/>
        </a:spcBef>
        <a:spcAft>
          <a:spcPct val="0"/>
        </a:spcAft>
        <a:defRPr sz="3600">
          <a:solidFill>
            <a:srgbClr val="000000"/>
          </a:solidFill>
          <a:latin typeface="Arial" charset="0"/>
        </a:defRPr>
      </a:lvl9pPr>
    </p:titleStyle>
    <p:bodyStyle>
      <a:lvl1pPr marL="342900" indent="-342900" algn="l" rtl="0" eaLnBrk="0" fontAlgn="base" hangingPunct="0">
        <a:spcBef>
          <a:spcPct val="20000"/>
        </a:spcBef>
        <a:spcAft>
          <a:spcPct val="0"/>
        </a:spcAft>
        <a:buChar char="•"/>
        <a:defRPr sz="28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rgbClr val="000000"/>
          </a:solidFill>
          <a:latin typeface="+mn-lt"/>
          <a:ea typeface="ＭＳ Ｐゴシック" charset="0"/>
        </a:defRPr>
      </a:lvl2pPr>
      <a:lvl3pPr marL="1143000" indent="-228600" algn="l" rtl="0" eaLnBrk="0" fontAlgn="base" hangingPunct="0">
        <a:spcBef>
          <a:spcPct val="20000"/>
        </a:spcBef>
        <a:spcAft>
          <a:spcPct val="0"/>
        </a:spcAft>
        <a:buChar char="•"/>
        <a:defRPr sz="2000">
          <a:solidFill>
            <a:srgbClr val="000000"/>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000000"/>
          </a:solidFill>
          <a:latin typeface="+mn-lt"/>
          <a:ea typeface="ＭＳ Ｐゴシック" charset="0"/>
        </a:defRPr>
      </a:lvl4pPr>
      <a:lvl5pPr marL="2057400" indent="-228600" algn="l" rtl="0" eaLnBrk="0" fontAlgn="base" hangingPunct="0">
        <a:spcBef>
          <a:spcPct val="20000"/>
        </a:spcBef>
        <a:spcAft>
          <a:spcPct val="0"/>
        </a:spcAft>
        <a:buChar char="»"/>
        <a:defRPr sz="1600">
          <a:solidFill>
            <a:srgbClr val="000000"/>
          </a:solidFill>
          <a:latin typeface="+mn-lt"/>
          <a:ea typeface="ＭＳ Ｐゴシック" charset="0"/>
        </a:defRPr>
      </a:lvl5pPr>
      <a:lvl6pPr marL="2514600" indent="-228600" algn="l" rtl="0" eaLnBrk="0" fontAlgn="base" hangingPunct="0">
        <a:spcBef>
          <a:spcPct val="20000"/>
        </a:spcBef>
        <a:spcAft>
          <a:spcPct val="0"/>
        </a:spcAft>
        <a:buChar char="»"/>
        <a:defRPr sz="1600">
          <a:solidFill>
            <a:srgbClr val="000000"/>
          </a:solidFill>
          <a:latin typeface="+mn-lt"/>
        </a:defRPr>
      </a:lvl6pPr>
      <a:lvl7pPr marL="2971800" indent="-228600" algn="l" rtl="0" eaLnBrk="0" fontAlgn="base" hangingPunct="0">
        <a:spcBef>
          <a:spcPct val="20000"/>
        </a:spcBef>
        <a:spcAft>
          <a:spcPct val="0"/>
        </a:spcAft>
        <a:buChar char="»"/>
        <a:defRPr sz="1600">
          <a:solidFill>
            <a:srgbClr val="000000"/>
          </a:solidFill>
          <a:latin typeface="+mn-lt"/>
        </a:defRPr>
      </a:lvl7pPr>
      <a:lvl8pPr marL="3429000" indent="-228600" algn="l" rtl="0" eaLnBrk="0" fontAlgn="base" hangingPunct="0">
        <a:spcBef>
          <a:spcPct val="20000"/>
        </a:spcBef>
        <a:spcAft>
          <a:spcPct val="0"/>
        </a:spcAft>
        <a:buChar char="»"/>
        <a:defRPr sz="1600">
          <a:solidFill>
            <a:srgbClr val="000000"/>
          </a:solidFill>
          <a:latin typeface="+mn-lt"/>
        </a:defRPr>
      </a:lvl8pPr>
      <a:lvl9pPr marL="3886200" indent="-228600" algn="l" rtl="0" eaLnBrk="0" fontAlgn="base" hangingPunct="0">
        <a:spcBef>
          <a:spcPct val="20000"/>
        </a:spcBef>
        <a:spcAft>
          <a:spcPct val="0"/>
        </a:spcAft>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64548" name="Rectangle 4">
            <a:extLst>
              <a:ext uri="{FF2B5EF4-FFF2-40B4-BE49-F238E27FC236}">
                <a16:creationId xmlns:a16="http://schemas.microsoft.com/office/drawing/2014/main" id="{DF99A856-1B5E-49B5-9065-D6700C95BD42}"/>
              </a:ext>
            </a:extLst>
          </p:cNvPr>
          <p:cNvSpPr>
            <a:spLocks noGrp="1" noChangeArrowheads="1"/>
          </p:cNvSpPr>
          <p:nvPr>
            <p:ph type="ftr" sz="quarter" idx="3"/>
          </p:nvPr>
        </p:nvSpPr>
        <p:spPr bwMode="auto">
          <a:xfrm>
            <a:off x="3124200" y="638175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GB"/>
          </a:p>
        </p:txBody>
      </p:sp>
      <p:sp>
        <p:nvSpPr>
          <p:cNvPr id="364549" name="Rectangle 5">
            <a:extLst>
              <a:ext uri="{FF2B5EF4-FFF2-40B4-BE49-F238E27FC236}">
                <a16:creationId xmlns:a16="http://schemas.microsoft.com/office/drawing/2014/main" id="{375D93E0-6E03-41FB-AB28-B0D4D1DE8874}"/>
              </a:ext>
            </a:extLst>
          </p:cNvPr>
          <p:cNvSpPr>
            <a:spLocks noGrp="1" noChangeArrowheads="1"/>
          </p:cNvSpPr>
          <p:nvPr>
            <p:ph type="sldNum" sz="quarter" idx="4"/>
          </p:nvPr>
        </p:nvSpPr>
        <p:spPr bwMode="auto">
          <a:xfrm>
            <a:off x="6553200" y="6381750"/>
            <a:ext cx="1905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15EC1311-1B79-4A2B-BA68-226FE8372D20}" type="slidenum">
              <a:rPr lang="en-GB" altLang="en-US"/>
              <a:pPr/>
              <a:t>‹#›</a:t>
            </a:fld>
            <a:endParaRPr lang="en-GB" altLang="en-US"/>
          </a:p>
        </p:txBody>
      </p:sp>
    </p:spTree>
    <p:extLst>
      <p:ext uri="{BB962C8B-B14F-4D97-AF65-F5344CB8AC3E}">
        <p14:creationId xmlns:p14="http://schemas.microsoft.com/office/powerpoint/2010/main" val="1668684021"/>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Lst>
  <p:txStyles>
    <p:titleStyle>
      <a:lvl1pPr algn="ctr" rtl="0" eaLnBrk="0" fontAlgn="base" hangingPunct="0">
        <a:spcBef>
          <a:spcPct val="0"/>
        </a:spcBef>
        <a:spcAft>
          <a:spcPct val="0"/>
        </a:spcAft>
        <a:defRPr sz="3600">
          <a:solidFill>
            <a:srgbClr val="000000"/>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600">
          <a:solidFill>
            <a:srgbClr val="000000"/>
          </a:solidFill>
          <a:latin typeface="Arial" charset="0"/>
        </a:defRPr>
      </a:lvl6pPr>
      <a:lvl7pPr marL="914400" algn="ctr" rtl="0" eaLnBrk="0" fontAlgn="base" hangingPunct="0">
        <a:spcBef>
          <a:spcPct val="0"/>
        </a:spcBef>
        <a:spcAft>
          <a:spcPct val="0"/>
        </a:spcAft>
        <a:defRPr sz="3600">
          <a:solidFill>
            <a:srgbClr val="000000"/>
          </a:solidFill>
          <a:latin typeface="Arial" charset="0"/>
        </a:defRPr>
      </a:lvl7pPr>
      <a:lvl8pPr marL="1371600" algn="ctr" rtl="0" eaLnBrk="0" fontAlgn="base" hangingPunct="0">
        <a:spcBef>
          <a:spcPct val="0"/>
        </a:spcBef>
        <a:spcAft>
          <a:spcPct val="0"/>
        </a:spcAft>
        <a:defRPr sz="3600">
          <a:solidFill>
            <a:srgbClr val="000000"/>
          </a:solidFill>
          <a:latin typeface="Arial" charset="0"/>
        </a:defRPr>
      </a:lvl8pPr>
      <a:lvl9pPr marL="1828800" algn="ctr" rtl="0" eaLnBrk="0" fontAlgn="base" hangingPunct="0">
        <a:spcBef>
          <a:spcPct val="0"/>
        </a:spcBef>
        <a:spcAft>
          <a:spcPct val="0"/>
        </a:spcAft>
        <a:defRPr sz="3600">
          <a:solidFill>
            <a:srgbClr val="000000"/>
          </a:solidFill>
          <a:latin typeface="Arial" charset="0"/>
        </a:defRPr>
      </a:lvl9pPr>
    </p:titleStyle>
    <p:bodyStyle>
      <a:lvl1pPr marL="342900" indent="-342900" algn="l" rtl="0" eaLnBrk="0" fontAlgn="base" hangingPunct="0">
        <a:spcBef>
          <a:spcPct val="20000"/>
        </a:spcBef>
        <a:spcAft>
          <a:spcPct val="0"/>
        </a:spcAft>
        <a:buChar char="•"/>
        <a:defRPr sz="28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rgbClr val="000000"/>
          </a:solidFill>
          <a:latin typeface="+mn-lt"/>
          <a:ea typeface="ＭＳ Ｐゴシック" charset="0"/>
        </a:defRPr>
      </a:lvl2pPr>
      <a:lvl3pPr marL="1143000" indent="-228600" algn="l" rtl="0" eaLnBrk="0" fontAlgn="base" hangingPunct="0">
        <a:spcBef>
          <a:spcPct val="20000"/>
        </a:spcBef>
        <a:spcAft>
          <a:spcPct val="0"/>
        </a:spcAft>
        <a:buChar char="•"/>
        <a:defRPr sz="2000">
          <a:solidFill>
            <a:srgbClr val="000000"/>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000000"/>
          </a:solidFill>
          <a:latin typeface="+mn-lt"/>
          <a:ea typeface="ＭＳ Ｐゴシック" charset="0"/>
        </a:defRPr>
      </a:lvl4pPr>
      <a:lvl5pPr marL="2057400" indent="-228600" algn="l" rtl="0" eaLnBrk="0" fontAlgn="base" hangingPunct="0">
        <a:spcBef>
          <a:spcPct val="20000"/>
        </a:spcBef>
        <a:spcAft>
          <a:spcPct val="0"/>
        </a:spcAft>
        <a:buChar char="»"/>
        <a:defRPr sz="1600">
          <a:solidFill>
            <a:srgbClr val="000000"/>
          </a:solidFill>
          <a:latin typeface="+mn-lt"/>
          <a:ea typeface="ＭＳ Ｐゴシック" charset="0"/>
        </a:defRPr>
      </a:lvl5pPr>
      <a:lvl6pPr marL="2514600" indent="-228600" algn="l" rtl="0" eaLnBrk="0" fontAlgn="base" hangingPunct="0">
        <a:spcBef>
          <a:spcPct val="20000"/>
        </a:spcBef>
        <a:spcAft>
          <a:spcPct val="0"/>
        </a:spcAft>
        <a:buChar char="»"/>
        <a:defRPr sz="1600">
          <a:solidFill>
            <a:srgbClr val="000000"/>
          </a:solidFill>
          <a:latin typeface="+mn-lt"/>
        </a:defRPr>
      </a:lvl6pPr>
      <a:lvl7pPr marL="2971800" indent="-228600" algn="l" rtl="0" eaLnBrk="0" fontAlgn="base" hangingPunct="0">
        <a:spcBef>
          <a:spcPct val="20000"/>
        </a:spcBef>
        <a:spcAft>
          <a:spcPct val="0"/>
        </a:spcAft>
        <a:buChar char="»"/>
        <a:defRPr sz="1600">
          <a:solidFill>
            <a:srgbClr val="000000"/>
          </a:solidFill>
          <a:latin typeface="+mn-lt"/>
        </a:defRPr>
      </a:lvl7pPr>
      <a:lvl8pPr marL="3429000" indent="-228600" algn="l" rtl="0" eaLnBrk="0" fontAlgn="base" hangingPunct="0">
        <a:spcBef>
          <a:spcPct val="20000"/>
        </a:spcBef>
        <a:spcAft>
          <a:spcPct val="0"/>
        </a:spcAft>
        <a:buChar char="»"/>
        <a:defRPr sz="1600">
          <a:solidFill>
            <a:srgbClr val="000000"/>
          </a:solidFill>
          <a:latin typeface="+mn-lt"/>
        </a:defRPr>
      </a:lvl8pPr>
      <a:lvl9pPr marL="3886200" indent="-228600" algn="l" rtl="0" eaLnBrk="0" fontAlgn="base" hangingPunct="0">
        <a:spcBef>
          <a:spcPct val="20000"/>
        </a:spcBef>
        <a:spcAft>
          <a:spcPct val="0"/>
        </a:spcAft>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xbiDrzTd8f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idOQXlHVrQE" TargetMode="External"/><Relationship Id="rId1" Type="http://schemas.openxmlformats.org/officeDocument/2006/relationships/slideLayout" Target="../slideLayouts/slideLayout2.xml"/><Relationship Id="rId4" Type="http://schemas.openxmlformats.org/officeDocument/2006/relationships/hyperlink" Target="https://en.wikipedia.org/wiki/Leonardo_DiCapri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FB2ACCA-2AF2-4C3B-B3DB-99439B3A9BCD}"/>
              </a:ext>
            </a:extLst>
          </p:cNvPr>
          <p:cNvSpPr>
            <a:spLocks noGrp="1" noChangeArrowheads="1"/>
          </p:cNvSpPr>
          <p:nvPr>
            <p:ph type="ctrTitle"/>
          </p:nvPr>
        </p:nvSpPr>
        <p:spPr bwMode="auto">
          <a:xfrm>
            <a:off x="566555" y="233645"/>
            <a:ext cx="7739009" cy="1127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dirty="0">
                <a:solidFill>
                  <a:srgbClr val="000000"/>
                </a:solidFill>
                <a:ea typeface="ＭＳ Ｐゴシック" panose="020B0600070205080204" pitchFamily="34" charset="-128"/>
              </a:rPr>
              <a:t>FA265 Business Ethics and Corporate Governance</a:t>
            </a:r>
          </a:p>
        </p:txBody>
      </p:sp>
      <p:sp>
        <p:nvSpPr>
          <p:cNvPr id="6147" name="Rectangle 3">
            <a:extLst>
              <a:ext uri="{FF2B5EF4-FFF2-40B4-BE49-F238E27FC236}">
                <a16:creationId xmlns:a16="http://schemas.microsoft.com/office/drawing/2014/main" id="{2DD1ADEA-86B1-4590-9CD5-419FEDE5475C}"/>
              </a:ext>
            </a:extLst>
          </p:cNvPr>
          <p:cNvSpPr>
            <a:spLocks noGrp="1" noChangeArrowheads="1"/>
          </p:cNvSpPr>
          <p:nvPr>
            <p:ph type="subTitle" idx="1"/>
          </p:nvPr>
        </p:nvSpPr>
        <p:spPr bwMode="auto">
          <a:xfrm>
            <a:off x="1371600" y="4869160"/>
            <a:ext cx="6400800" cy="712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i="0" dirty="0">
                <a:ea typeface="ＭＳ Ｐゴシック" panose="020B0600070205080204" pitchFamily="34" charset="-128"/>
              </a:rPr>
              <a:t>Dr Solomon Akpotozor</a:t>
            </a:r>
          </a:p>
        </p:txBody>
      </p:sp>
      <p:sp>
        <p:nvSpPr>
          <p:cNvPr id="4" name="Rectangle 2">
            <a:extLst>
              <a:ext uri="{FF2B5EF4-FFF2-40B4-BE49-F238E27FC236}">
                <a16:creationId xmlns:a16="http://schemas.microsoft.com/office/drawing/2014/main" id="{3FE86BDD-0697-4FD6-8923-BB13B06DD3F3}"/>
              </a:ext>
            </a:extLst>
          </p:cNvPr>
          <p:cNvSpPr txBox="1">
            <a:spLocks noChangeArrowheads="1"/>
          </p:cNvSpPr>
          <p:nvPr/>
        </p:nvSpPr>
        <p:spPr bwMode="auto">
          <a:xfrm>
            <a:off x="685800" y="2543697"/>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rgbClr val="000000"/>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600">
                <a:solidFill>
                  <a:srgbClr val="000000"/>
                </a:solidFill>
                <a:latin typeface="Arial" charset="0"/>
              </a:defRPr>
            </a:lvl6pPr>
            <a:lvl7pPr marL="914400" algn="ctr" rtl="0" eaLnBrk="0" fontAlgn="base" hangingPunct="0">
              <a:spcBef>
                <a:spcPct val="0"/>
              </a:spcBef>
              <a:spcAft>
                <a:spcPct val="0"/>
              </a:spcAft>
              <a:defRPr sz="3600">
                <a:solidFill>
                  <a:srgbClr val="000000"/>
                </a:solidFill>
                <a:latin typeface="Arial" charset="0"/>
              </a:defRPr>
            </a:lvl7pPr>
            <a:lvl8pPr marL="1371600" algn="ctr" rtl="0" eaLnBrk="0" fontAlgn="base" hangingPunct="0">
              <a:spcBef>
                <a:spcPct val="0"/>
              </a:spcBef>
              <a:spcAft>
                <a:spcPct val="0"/>
              </a:spcAft>
              <a:defRPr sz="3600">
                <a:solidFill>
                  <a:srgbClr val="000000"/>
                </a:solidFill>
                <a:latin typeface="Arial" charset="0"/>
              </a:defRPr>
            </a:lvl8pPr>
            <a:lvl9pPr marL="1828800" algn="ctr" rtl="0" eaLnBrk="0" fontAlgn="base" hangingPunct="0">
              <a:spcBef>
                <a:spcPct val="0"/>
              </a:spcBef>
              <a:spcAft>
                <a:spcPct val="0"/>
              </a:spcAft>
              <a:defRPr sz="3600">
                <a:solidFill>
                  <a:srgbClr val="000000"/>
                </a:solidFill>
                <a:latin typeface="Arial" charset="0"/>
              </a:defRPr>
            </a:lvl9pPr>
          </a:lstStyle>
          <a:p>
            <a:pPr lvl="0"/>
            <a:r>
              <a:rPr kumimoji="0" lang="en-GB" altLang="en-US" sz="3600" b="1" i="0" u="none" strike="noStrike" kern="0" cap="none" spc="0" normalizeH="0" baseline="0" noProof="0" dirty="0">
                <a:ln>
                  <a:noFill/>
                </a:ln>
                <a:solidFill>
                  <a:srgbClr val="FFFFFF"/>
                </a:solidFill>
                <a:effectLst/>
                <a:uLnTx/>
                <a:uFillTx/>
                <a:latin typeface="Arial"/>
                <a:ea typeface="ＭＳ Ｐゴシック" panose="020B0600070205080204" pitchFamily="34" charset="-128"/>
              </a:rPr>
              <a:t>Lecture 3: </a:t>
            </a:r>
            <a:br>
              <a:rPr kumimoji="0" lang="en-GB" altLang="en-US" sz="3600" b="1" i="0" u="none" strike="noStrike" kern="0" cap="none" spc="0" normalizeH="0" baseline="0" noProof="0" dirty="0">
                <a:ln>
                  <a:noFill/>
                </a:ln>
                <a:solidFill>
                  <a:srgbClr val="FFFFFF"/>
                </a:solidFill>
                <a:effectLst/>
                <a:uLnTx/>
                <a:uFillTx/>
                <a:latin typeface="Arial"/>
                <a:ea typeface="ＭＳ Ｐゴシック" panose="020B0600070205080204" pitchFamily="34" charset="-128"/>
              </a:rPr>
            </a:br>
            <a:r>
              <a:rPr lang="en-GB" altLang="en-US" dirty="0">
                <a:ea typeface="ＭＳ Ｐゴシック" panose="020B0600070205080204" pitchFamily="34" charset="-128"/>
              </a:rPr>
              <a:t>Evaluating Business Ethics</a:t>
            </a:r>
            <a:br>
              <a:rPr lang="en-GB" altLang="en-US" dirty="0">
                <a:ea typeface="ＭＳ Ｐゴシック" panose="020B0600070205080204" pitchFamily="34" charset="-128"/>
              </a:rPr>
            </a:br>
            <a:r>
              <a:rPr lang="en-GB" altLang="en-US" sz="2000" dirty="0">
                <a:ea typeface="ＭＳ Ｐゴシック" panose="020B0600070205080204" pitchFamily="34" charset="-128"/>
              </a:rPr>
              <a:t>Normative Ethical Theories</a:t>
            </a:r>
            <a:endParaRPr kumimoji="0" lang="en-GB" altLang="en-US" sz="3600" b="1" i="0" u="none" strike="noStrike" kern="0" cap="none" spc="0" normalizeH="0" baseline="0" noProof="0" dirty="0">
              <a:ln>
                <a:noFill/>
              </a:ln>
              <a:solidFill>
                <a:srgbClr val="FFFFFF"/>
              </a:solidFill>
              <a:effectLst/>
              <a:uLnTx/>
              <a:uFillTx/>
              <a:latin typeface="Arial"/>
              <a:ea typeface="ＭＳ Ｐゴシック" panose="020B0600070205080204" pitchFamily="34" charset="-128"/>
            </a:endParaRPr>
          </a:p>
        </p:txBody>
      </p:sp>
    </p:spTree>
    <p:extLst>
      <p:ext uri="{BB962C8B-B14F-4D97-AF65-F5344CB8AC3E}">
        <p14:creationId xmlns:p14="http://schemas.microsoft.com/office/powerpoint/2010/main" val="30009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B0A95B-E512-45AE-893B-6164B0833E80}" type="slidenum">
              <a:rPr lang="en-GB" altLang="en-US" smtClean="0">
                <a:latin typeface="Times New Roman" panose="02020603050405020304" pitchFamily="18" charset="0"/>
              </a:rPr>
              <a:pPr/>
              <a:t>10</a:t>
            </a:fld>
            <a:endParaRPr lang="en-GB" altLang="en-US">
              <a:latin typeface="Times New Roman" panose="02020603050405020304" pitchFamily="18" charset="0"/>
            </a:endParaRPr>
          </a:p>
        </p:txBody>
      </p:sp>
      <p:pic>
        <p:nvPicPr>
          <p:cNvPr id="133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65" y="133653"/>
            <a:ext cx="7596188" cy="67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Traditional ethical theories</a:t>
            </a:r>
          </a:p>
        </p:txBody>
      </p:sp>
      <p:sp>
        <p:nvSpPr>
          <p:cNvPr id="14339" name="Rectangle 3"/>
          <p:cNvSpPr txBox="1">
            <a:spLocks noChangeArrowheads="1"/>
          </p:cNvSpPr>
          <p:nvPr/>
        </p:nvSpPr>
        <p:spPr bwMode="auto">
          <a:xfrm>
            <a:off x="685800" y="1600200"/>
            <a:ext cx="77724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buFontTx/>
              <a:buChar char="•"/>
            </a:pPr>
            <a:r>
              <a:rPr lang="en-GB" altLang="en-US" sz="2800">
                <a:solidFill>
                  <a:srgbClr val="000000"/>
                </a:solidFill>
              </a:rPr>
              <a:t>Generally offer a certain rule or principle which one can apply to any given situation</a:t>
            </a:r>
          </a:p>
          <a:p>
            <a:pPr>
              <a:spcBef>
                <a:spcPct val="20000"/>
              </a:spcBef>
              <a:buFontTx/>
              <a:buChar char="•"/>
            </a:pPr>
            <a:r>
              <a:rPr lang="en-GB" altLang="en-US" sz="2800">
                <a:solidFill>
                  <a:srgbClr val="000000"/>
                </a:solidFill>
              </a:rPr>
              <a:t>These theories generally can be differentiated into two groups</a:t>
            </a:r>
          </a:p>
        </p:txBody>
      </p:sp>
      <p:grpSp>
        <p:nvGrpSpPr>
          <p:cNvPr id="14340" name="Group 32"/>
          <p:cNvGrpSpPr>
            <a:grpSpLocks/>
          </p:cNvGrpSpPr>
          <p:nvPr/>
        </p:nvGrpSpPr>
        <p:grpSpPr bwMode="auto">
          <a:xfrm>
            <a:off x="1042988" y="3644900"/>
            <a:ext cx="6545262" cy="2160588"/>
            <a:chOff x="657" y="2160"/>
            <a:chExt cx="4123" cy="1361"/>
          </a:xfrm>
        </p:grpSpPr>
        <p:sp>
          <p:nvSpPr>
            <p:cNvPr id="14343" name="Oval 23"/>
            <p:cNvSpPr>
              <a:spLocks noChangeArrowheads="1"/>
            </p:cNvSpPr>
            <p:nvPr/>
          </p:nvSpPr>
          <p:spPr bwMode="auto">
            <a:xfrm>
              <a:off x="657" y="2160"/>
              <a:ext cx="907" cy="816"/>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200"/>
            </a:p>
            <a:p>
              <a:pPr algn="ctr" eaLnBrk="1" hangingPunct="1"/>
              <a:r>
                <a:rPr lang="en-GB" altLang="en-US" sz="1400"/>
                <a:t>Motivation/</a:t>
              </a:r>
            </a:p>
            <a:p>
              <a:pPr algn="ctr" eaLnBrk="1" hangingPunct="1"/>
              <a:r>
                <a:rPr lang="en-GB" altLang="en-US" sz="1400"/>
                <a:t>Principles</a:t>
              </a:r>
            </a:p>
          </p:txBody>
        </p:sp>
        <p:sp>
          <p:nvSpPr>
            <p:cNvPr id="14344" name="Oval 24"/>
            <p:cNvSpPr>
              <a:spLocks noChangeArrowheads="1"/>
            </p:cNvSpPr>
            <p:nvPr/>
          </p:nvSpPr>
          <p:spPr bwMode="auto">
            <a:xfrm>
              <a:off x="2274" y="2160"/>
              <a:ext cx="907" cy="816"/>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200"/>
            </a:p>
            <a:p>
              <a:pPr eaLnBrk="1" hangingPunct="1"/>
              <a:endParaRPr lang="en-GB" altLang="en-US" sz="1200"/>
            </a:p>
            <a:p>
              <a:pPr algn="ctr" eaLnBrk="1" hangingPunct="1"/>
              <a:r>
                <a:rPr lang="en-GB" altLang="en-US" sz="1400"/>
                <a:t>Action</a:t>
              </a:r>
            </a:p>
          </p:txBody>
        </p:sp>
        <p:sp>
          <p:nvSpPr>
            <p:cNvPr id="14345" name="Oval 25"/>
            <p:cNvSpPr>
              <a:spLocks noChangeArrowheads="1"/>
            </p:cNvSpPr>
            <p:nvPr/>
          </p:nvSpPr>
          <p:spPr bwMode="auto">
            <a:xfrm>
              <a:off x="3873" y="2160"/>
              <a:ext cx="907" cy="816"/>
            </a:xfrm>
            <a:prstGeom prst="ellipse">
              <a:avLst/>
            </a:prstGeom>
            <a:solidFill>
              <a:srgbClr val="FFFFFF"/>
            </a:solidFill>
            <a:ln w="9525">
              <a:solidFill>
                <a:srgbClr val="000000"/>
              </a:solidFill>
              <a:round/>
              <a:headEnd/>
              <a:tailEnd/>
            </a:ln>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200"/>
            </a:p>
            <a:p>
              <a:pPr eaLnBrk="1" hangingPunct="1"/>
              <a:endParaRPr lang="en-GB" altLang="en-US" sz="1200"/>
            </a:p>
            <a:p>
              <a:pPr algn="ctr" eaLnBrk="1" hangingPunct="1"/>
              <a:r>
                <a:rPr lang="en-GB" altLang="en-US" sz="1400"/>
                <a:t>Outcomes</a:t>
              </a:r>
            </a:p>
          </p:txBody>
        </p:sp>
        <p:sp>
          <p:nvSpPr>
            <p:cNvPr id="14346" name="Line 26"/>
            <p:cNvSpPr>
              <a:spLocks noChangeShapeType="1"/>
            </p:cNvSpPr>
            <p:nvPr/>
          </p:nvSpPr>
          <p:spPr bwMode="auto">
            <a:xfrm>
              <a:off x="1648" y="2568"/>
              <a:ext cx="6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347" name="Line 27"/>
            <p:cNvSpPr>
              <a:spLocks noChangeShapeType="1"/>
            </p:cNvSpPr>
            <p:nvPr/>
          </p:nvSpPr>
          <p:spPr bwMode="auto">
            <a:xfrm>
              <a:off x="3256" y="2568"/>
              <a:ext cx="6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348" name="AutoShape 28"/>
            <p:cNvSpPr>
              <a:spLocks/>
            </p:cNvSpPr>
            <p:nvPr/>
          </p:nvSpPr>
          <p:spPr bwMode="auto">
            <a:xfrm rot="-5400000">
              <a:off x="1816" y="2124"/>
              <a:ext cx="120" cy="1968"/>
            </a:xfrm>
            <a:prstGeom prst="leftBrace">
              <a:avLst>
                <a:gd name="adj1" fmla="val 13666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49" name="AutoShape 29"/>
            <p:cNvSpPr>
              <a:spLocks/>
            </p:cNvSpPr>
            <p:nvPr/>
          </p:nvSpPr>
          <p:spPr bwMode="auto">
            <a:xfrm rot="-5400000">
              <a:off x="3640" y="2268"/>
              <a:ext cx="120" cy="1968"/>
            </a:xfrm>
            <a:prstGeom prst="leftBrace">
              <a:avLst>
                <a:gd name="adj1" fmla="val 13666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0" name="Rectangle 30"/>
            <p:cNvSpPr>
              <a:spLocks noChangeArrowheads="1"/>
            </p:cNvSpPr>
            <p:nvPr/>
          </p:nvSpPr>
          <p:spPr bwMode="auto">
            <a:xfrm>
              <a:off x="2925" y="3339"/>
              <a:ext cx="1633"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1400" b="1"/>
                <a:t>Consequentialist Ethics</a:t>
              </a:r>
            </a:p>
          </p:txBody>
        </p:sp>
        <p:sp>
          <p:nvSpPr>
            <p:cNvPr id="14351" name="Rectangle 31"/>
            <p:cNvSpPr>
              <a:spLocks noChangeArrowheads="1"/>
            </p:cNvSpPr>
            <p:nvPr/>
          </p:nvSpPr>
          <p:spPr bwMode="auto">
            <a:xfrm>
              <a:off x="1020" y="3203"/>
              <a:ext cx="1633"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1400" b="1"/>
                <a:t>Non-consequentialist Ethics</a:t>
              </a:r>
            </a:p>
          </p:txBody>
        </p:sp>
      </p:grpSp>
      <p:sp>
        <p:nvSpPr>
          <p:cNvPr id="14341" name="Text Box 4"/>
          <p:cNvSpPr txBox="1">
            <a:spLocks noChangeArrowheads="1"/>
          </p:cNvSpPr>
          <p:nvPr/>
        </p:nvSpPr>
        <p:spPr bwMode="auto">
          <a:xfrm>
            <a:off x="5554663" y="6189663"/>
            <a:ext cx="2628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200"/>
              <a:t>Source: Crane et al (2019)</a:t>
            </a:r>
          </a:p>
        </p:txBody>
      </p:sp>
      <p:sp>
        <p:nvSpPr>
          <p:cNvPr id="14342"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5C2A0C-6FF7-458A-8AE0-D85B21942B1B}" type="slidenum">
              <a:rPr lang="en-GB" altLang="en-US" smtClean="0">
                <a:latin typeface="Times New Roman" panose="02020603050405020304" pitchFamily="18" charset="0"/>
              </a:rPr>
              <a:pPr/>
              <a:t>11</a:t>
            </a:fld>
            <a:endParaRPr lang="en-GB" altLang="en-US">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Egoism (Individualism)</a:t>
            </a:r>
          </a:p>
        </p:txBody>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7188" indent="-357188">
              <a:lnSpc>
                <a:spcPct val="80000"/>
              </a:lnSpc>
            </a:pPr>
            <a:r>
              <a:rPr lang="en-GB" altLang="en-US" b="1">
                <a:ea typeface="ＭＳ Ｐゴシック" panose="020B0600070205080204" pitchFamily="34" charset="-128"/>
              </a:rPr>
              <a:t>Ethical egoism </a:t>
            </a:r>
            <a:r>
              <a:rPr lang="en-GB" altLang="en-US">
                <a:ea typeface="ＭＳ Ｐゴシック" panose="020B0600070205080204" pitchFamily="34" charset="-128"/>
              </a:rPr>
              <a:t>- an action is morally right if the decision-maker freely decides an action to pursue either their (short-term) desires or their (long-term) interests.</a:t>
            </a:r>
            <a:endParaRPr lang="en-GB" altLang="en-US">
              <a:solidFill>
                <a:schemeClr val="hlink"/>
              </a:solidFill>
              <a:ea typeface="ＭＳ Ｐゴシック" panose="020B0600070205080204" pitchFamily="34" charset="-128"/>
            </a:endParaRPr>
          </a:p>
          <a:p>
            <a:pPr marL="842963" lvl="1">
              <a:lnSpc>
                <a:spcPct val="80000"/>
              </a:lnSpc>
            </a:pPr>
            <a:r>
              <a:rPr lang="en-GB" altLang="en-US">
                <a:ea typeface="ＭＳ Ｐゴシック" panose="020B0600070205080204" pitchFamily="34" charset="-128"/>
              </a:rPr>
              <a:t>Perhaps most widely known in the guise of Adam Smith’s (1793): pursuit of individual interest morally acceptable as invisible hand of market creates benefit for all</a:t>
            </a:r>
          </a:p>
          <a:p>
            <a:pPr marL="842963" lvl="1">
              <a:lnSpc>
                <a:spcPct val="80000"/>
              </a:lnSpc>
            </a:pPr>
            <a:r>
              <a:rPr lang="en-GB" altLang="en-US">
                <a:ea typeface="ＭＳ Ｐゴシック" panose="020B0600070205080204" pitchFamily="34" charset="-128"/>
              </a:rPr>
              <a:t>Friedman (see Lecture 2) promoted the idea that the responsibility of the business leader is to fulfil fiduciary duties to shareholders (maximize shareholders’ wealth, not society’s wealth).</a:t>
            </a:r>
          </a:p>
        </p:txBody>
      </p:sp>
      <p:sp>
        <p:nvSpPr>
          <p:cNvPr id="15364"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F2DC33E-0776-4B03-915A-32698FF893BC}" type="slidenum">
              <a:rPr lang="en-GB" altLang="en-US" smtClean="0">
                <a:latin typeface="Times New Roman" panose="02020603050405020304" pitchFamily="18" charset="0"/>
              </a:rPr>
              <a:pPr/>
              <a:t>12</a:t>
            </a:fld>
            <a:endParaRPr lang="en-GB" altLang="en-US">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ea typeface="ＭＳ Ｐゴシック" panose="020B0600070205080204" pitchFamily="34" charset="-128"/>
              </a:rPr>
              <a:t>Utilitarianism (Happiness vs Unhappiness)</a:t>
            </a:r>
          </a:p>
        </p:txBody>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ea typeface="ＭＳ Ｐゴシック" panose="020B0600070205080204" pitchFamily="34" charset="-128"/>
              </a:rPr>
              <a:t>According to </a:t>
            </a:r>
            <a:r>
              <a:rPr lang="en-GB" altLang="en-US" sz="2400" b="1">
                <a:ea typeface="ＭＳ Ｐゴシック" panose="020B0600070205080204" pitchFamily="34" charset="-128"/>
              </a:rPr>
              <a:t>utilitarianism</a:t>
            </a:r>
            <a:r>
              <a:rPr lang="en-GB" altLang="en-US" sz="2400">
                <a:ea typeface="ＭＳ Ｐゴシック" panose="020B0600070205080204" pitchFamily="34" charset="-128"/>
              </a:rPr>
              <a:t>, an action is morally right if it results in the greatest amount of good for the greatest number of people affected by the action</a:t>
            </a:r>
          </a:p>
          <a:p>
            <a:pPr lvl="1"/>
            <a:r>
              <a:rPr lang="en-GB" altLang="en-US" sz="2000">
                <a:ea typeface="ＭＳ Ｐゴシック" panose="020B0600070205080204" pitchFamily="34" charset="-128"/>
              </a:rPr>
              <a:t>Also called the ‘greatest happiness principle’</a:t>
            </a:r>
          </a:p>
          <a:p>
            <a:pPr lvl="1"/>
            <a:r>
              <a:rPr lang="en-GB" altLang="en-US" sz="2000">
                <a:ea typeface="ＭＳ Ｐゴシック" panose="020B0600070205080204" pitchFamily="34" charset="-128"/>
              </a:rPr>
              <a:t>Based on cost-benefit analysis</a:t>
            </a:r>
          </a:p>
          <a:p>
            <a:pPr lvl="1"/>
            <a:endParaRPr lang="en-GB" altLang="en-US" sz="2000">
              <a:ea typeface="ＭＳ Ｐゴシック" panose="020B0600070205080204" pitchFamily="34" charset="-128"/>
            </a:endParaRPr>
          </a:p>
          <a:p>
            <a:r>
              <a:rPr lang="en-GB" altLang="en-US" sz="2400">
                <a:ea typeface="ＭＳ Ｐゴシック" panose="020B0600070205080204" pitchFamily="34" charset="-128"/>
              </a:rPr>
              <a:t>Evaluate benefits (pleasure/happiness) for one group of stakeholders and costs (pain/unhappiness) for the other group</a:t>
            </a:r>
          </a:p>
          <a:p>
            <a:pPr lvl="1"/>
            <a:r>
              <a:rPr lang="en-GB" altLang="en-US" sz="2000">
                <a:ea typeface="ＭＳ Ｐゴシック" panose="020B0600070205080204" pitchFamily="34" charset="-128"/>
              </a:rPr>
              <a:t>Mining activities may benefit their companies’ shareholders and employees, but damage local community and the environment.</a:t>
            </a:r>
          </a:p>
        </p:txBody>
      </p:sp>
      <p:sp>
        <p:nvSpPr>
          <p:cNvPr id="16388"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13822B-603E-4108-AFB6-2F30B7C9BD5B}" type="slidenum">
              <a:rPr lang="en-GB" altLang="en-US" smtClean="0">
                <a:latin typeface="Times New Roman" panose="02020603050405020304" pitchFamily="18" charset="0"/>
              </a:rPr>
              <a:pPr/>
              <a:t>13</a:t>
            </a:fld>
            <a:endParaRPr lang="en-GB" altLang="en-US">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Producing toys with child labour</a:t>
            </a:r>
          </a:p>
        </p:txBody>
      </p:sp>
      <p:sp>
        <p:nvSpPr>
          <p:cNvPr id="17411" name="Slide Number Placeholder 3"/>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597E3B-8917-4EF6-9C47-60D874FD7818}" type="slidenum">
              <a:rPr lang="en-GB" altLang="en-US" smtClean="0">
                <a:latin typeface="Times New Roman" panose="02020603050405020304" pitchFamily="18" charset="0"/>
              </a:rPr>
              <a:pPr/>
              <a:t>14</a:t>
            </a:fld>
            <a:endParaRPr lang="en-GB" altLang="en-US">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88" y="1989138"/>
            <a:ext cx="8150225"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5"/>
          <p:cNvSpPr txBox="1">
            <a:spLocks noChangeArrowheads="1"/>
          </p:cNvSpPr>
          <p:nvPr/>
        </p:nvSpPr>
        <p:spPr bwMode="auto">
          <a:xfrm>
            <a:off x="466725" y="1422400"/>
            <a:ext cx="337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Ethical dilemma 3, page 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Problems with Utilitarianism</a:t>
            </a:r>
            <a:endParaRPr lang="en-GB" altLang="en-US" sz="2900">
              <a:ea typeface="ＭＳ Ｐゴシック" panose="020B0600070205080204" pitchFamily="34" charset="-128"/>
            </a:endParaRPr>
          </a:p>
        </p:txBody>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Subjectivity</a:t>
            </a:r>
          </a:p>
          <a:p>
            <a:pPr lvl="1"/>
            <a:r>
              <a:rPr lang="en-GB" altLang="en-US">
                <a:ea typeface="ＭＳ Ｐゴシック" panose="020B0600070205080204" pitchFamily="34" charset="-128"/>
              </a:rPr>
              <a:t>Depends on subjectivity of the person carrying out analysis</a:t>
            </a:r>
          </a:p>
          <a:p>
            <a:pPr lvl="2"/>
            <a:r>
              <a:rPr lang="en-GB" altLang="en-US">
                <a:ea typeface="ＭＳ Ｐゴシック" panose="020B0600070205080204" pitchFamily="34" charset="-128"/>
              </a:rPr>
              <a:t>Does the child receive an equal weighting?</a:t>
            </a:r>
          </a:p>
          <a:p>
            <a:pPr lvl="2"/>
            <a:r>
              <a:rPr lang="en-GB" altLang="en-US">
                <a:ea typeface="ＭＳ Ｐゴシック" panose="020B0600070205080204" pitchFamily="34" charset="-128"/>
              </a:rPr>
              <a:t>How to quantify children’s loss in education?</a:t>
            </a:r>
          </a:p>
          <a:p>
            <a:pPr lvl="2"/>
            <a:r>
              <a:rPr lang="en-GB" altLang="en-US">
                <a:ea typeface="ＭＳ Ｐゴシック" panose="020B0600070205080204" pitchFamily="34" charset="-128"/>
              </a:rPr>
              <a:t>Are animals included in analysis?</a:t>
            </a:r>
          </a:p>
          <a:p>
            <a:pPr lvl="2"/>
            <a:r>
              <a:rPr lang="en-GB" altLang="en-US">
                <a:ea typeface="ＭＳ Ｐゴシック" panose="020B0600070205080204" pitchFamily="34" charset="-128"/>
              </a:rPr>
              <a:t>Greta Thunberg (see Lecture 2) talked about “a stolen future”. Are future generations taken into account?</a:t>
            </a:r>
          </a:p>
          <a:p>
            <a:pPr lvl="2"/>
            <a:endParaRPr lang="en-GB" altLang="en-US">
              <a:ea typeface="ＭＳ Ｐゴシック" panose="020B0600070205080204" pitchFamily="34" charset="-128"/>
            </a:endParaRPr>
          </a:p>
          <a:p>
            <a:r>
              <a:rPr lang="en-GB" altLang="en-US">
                <a:ea typeface="ＭＳ Ｐゴシック" panose="020B0600070205080204" pitchFamily="34" charset="-128"/>
              </a:rPr>
              <a:t>This has led to refinement of theory</a:t>
            </a:r>
          </a:p>
          <a:p>
            <a:pPr lvl="1"/>
            <a:r>
              <a:rPr lang="en-GB" altLang="en-US">
                <a:ea typeface="ＭＳ Ｐゴシック" panose="020B0600070205080204" pitchFamily="34" charset="-128"/>
              </a:rPr>
              <a:t>Act utilitarianism, which looks at single action</a:t>
            </a:r>
          </a:p>
          <a:p>
            <a:pPr lvl="1"/>
            <a:r>
              <a:rPr lang="en-GB" altLang="en-US">
                <a:ea typeface="ＭＳ Ｐゴシック" panose="020B0600070205080204" pitchFamily="34" charset="-128"/>
              </a:rPr>
              <a:t>Rule utilitarianism, which looks at multiple actions</a:t>
            </a:r>
          </a:p>
        </p:txBody>
      </p:sp>
      <p:sp>
        <p:nvSpPr>
          <p:cNvPr id="18436"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8DD671F-DB63-4CDB-8425-D7E19BCECC73}" type="slidenum">
              <a:rPr lang="en-GB" altLang="en-US" smtClean="0">
                <a:latin typeface="Times New Roman" panose="02020603050405020304" pitchFamily="18" charset="0"/>
              </a:rPr>
              <a:pPr/>
              <a:t>15</a:t>
            </a:fld>
            <a:endParaRPr lang="en-GB" altLang="en-US">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Ethics of duties</a:t>
            </a:r>
          </a:p>
        </p:txBody>
      </p:sp>
      <p:sp>
        <p:nvSpPr>
          <p:cNvPr id="19459" name="Rectangle 3"/>
          <p:cNvSpPr>
            <a:spLocks noGrp="1" noChangeArrowheads="1"/>
          </p:cNvSpPr>
          <p:nvPr>
            <p:ph type="body" idx="1"/>
          </p:nvPr>
        </p:nvSpPr>
        <p:spPr bwMode="auto">
          <a:xfrm>
            <a:off x="685800" y="1600200"/>
            <a:ext cx="8458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ea typeface="ＭＳ Ｐゴシック" panose="020B0600070205080204" pitchFamily="34" charset="-128"/>
              </a:rPr>
              <a:t>Ethical theories that consist of abstract, unchangeable obligations, defined by a set of rationally deduced a priori moral rules, which should be applied to all relevant ethical problems</a:t>
            </a:r>
          </a:p>
          <a:p>
            <a:pPr>
              <a:buFontTx/>
              <a:buNone/>
            </a:pPr>
            <a:r>
              <a:rPr lang="en-GB" altLang="en-US" dirty="0">
                <a:ea typeface="ＭＳ Ｐゴシック" panose="020B0600070205080204" pitchFamily="34" charset="-128"/>
              </a:rPr>
              <a:t>	</a:t>
            </a:r>
          </a:p>
          <a:p>
            <a:r>
              <a:rPr lang="en-GB" altLang="en-US" dirty="0">
                <a:ea typeface="ＭＳ Ｐゴシック" panose="020B0600070205080204" pitchFamily="34" charset="-128"/>
              </a:rPr>
              <a:t>For instance, child labour:</a:t>
            </a:r>
          </a:p>
          <a:p>
            <a:pPr lvl="1">
              <a:buFont typeface="Courier New" panose="02070309020205020404" pitchFamily="49" charset="0"/>
              <a:buChar char="o"/>
            </a:pPr>
            <a:r>
              <a:rPr lang="en-GB" altLang="en-US" dirty="0">
                <a:ea typeface="ＭＳ Ｐゴシック" panose="020B0600070205080204" pitchFamily="34" charset="-128"/>
              </a:rPr>
              <a:t>Is it universally accepted when companies are exploring child labour?</a:t>
            </a:r>
          </a:p>
          <a:p>
            <a:pPr lvl="1">
              <a:buFont typeface="Courier New" panose="02070309020205020404" pitchFamily="49" charset="0"/>
              <a:buChar char="o"/>
            </a:pPr>
            <a:r>
              <a:rPr lang="en-GB" altLang="en-US" dirty="0">
                <a:ea typeface="ＭＳ Ｐゴシック" panose="020B0600070205080204" pitchFamily="34" charset="-128"/>
              </a:rPr>
              <a:t>Is basic human dignity fully recognized and respected?</a:t>
            </a:r>
          </a:p>
        </p:txBody>
      </p:sp>
      <p:sp>
        <p:nvSpPr>
          <p:cNvPr id="19460"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542093-443D-41A7-8627-F9B847896C6E}" type="slidenum">
              <a:rPr lang="en-GB" altLang="en-US" smtClean="0">
                <a:latin typeface="Times New Roman" panose="02020603050405020304" pitchFamily="18" charset="0"/>
              </a:rPr>
              <a:pPr/>
              <a:t>16</a:t>
            </a:fld>
            <a:endParaRPr lang="en-GB" altLang="en-US">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Problems with ethics of duties</a:t>
            </a:r>
          </a:p>
        </p:txBody>
      </p:sp>
      <p:sp>
        <p:nvSpPr>
          <p:cNvPr id="20483" name="Rectangle 3"/>
          <p:cNvSpPr>
            <a:spLocks noGrp="1" noChangeArrowheads="1"/>
          </p:cNvSpPr>
          <p:nvPr>
            <p:ph type="body" idx="1"/>
          </p:nvPr>
        </p:nvSpPr>
        <p:spPr bwMode="auto">
          <a:xfrm>
            <a:off x="685800" y="15240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ea typeface="ＭＳ Ｐゴシック" panose="020B0600070205080204" pitchFamily="34" charset="-128"/>
              </a:rPr>
              <a:t>Undervaluing outcomes </a:t>
            </a:r>
          </a:p>
          <a:p>
            <a:pPr lvl="1"/>
            <a:r>
              <a:rPr lang="en-GB" altLang="en-US" dirty="0">
                <a:ea typeface="ＭＳ Ｐゴシック" panose="020B0600070205080204" pitchFamily="34" charset="-128"/>
              </a:rPr>
              <a:t>the theory is based on duty, not outcome</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Undervaluing motivation</a:t>
            </a:r>
          </a:p>
          <a:p>
            <a:pPr lvl="1"/>
            <a:r>
              <a:rPr lang="en-GB" altLang="en-US" dirty="0">
                <a:ea typeface="ＭＳ Ｐゴシック" panose="020B0600070205080204" pitchFamily="34" charset="-128"/>
              </a:rPr>
              <a:t>Failing to motivate in circumstances when managers are willing to do or are obligated to do</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Life is more complicated than self-imposed duties</a:t>
            </a:r>
          </a:p>
        </p:txBody>
      </p:sp>
      <p:sp>
        <p:nvSpPr>
          <p:cNvPr id="20484"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1288EFB-7512-4BAB-AC54-14F419C5CC0B}" type="slidenum">
              <a:rPr lang="en-GB" altLang="en-US" smtClean="0">
                <a:latin typeface="Times New Roman" panose="02020603050405020304" pitchFamily="18" charset="0"/>
              </a:rPr>
              <a:pPr/>
              <a:t>17</a:t>
            </a:fld>
            <a:endParaRPr lang="en-GB" altLang="en-US">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Ethics of rights and justice</a:t>
            </a:r>
          </a:p>
        </p:txBody>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en-GB" altLang="en-US" b="1">
                <a:ea typeface="ＭＳ Ｐゴシック" panose="020B0600070205080204" pitchFamily="34" charset="-128"/>
              </a:rPr>
              <a:t>Human rights</a:t>
            </a:r>
            <a:r>
              <a:rPr lang="en-GB" altLang="en-US">
                <a:ea typeface="ＭＳ Ｐゴシック" panose="020B0600070205080204" pitchFamily="34" charset="-128"/>
              </a:rPr>
              <a:t> </a:t>
            </a:r>
          </a:p>
          <a:p>
            <a:pPr>
              <a:lnSpc>
                <a:spcPct val="90000"/>
              </a:lnSpc>
            </a:pPr>
            <a:r>
              <a:rPr lang="en-CA" altLang="en-US" sz="2400">
                <a:ea typeface="ＭＳ Ｐゴシック" panose="020B0600070205080204" pitchFamily="34" charset="-128"/>
              </a:rPr>
              <a:t>Basic, inalienable entitlements that are inherent to all human beings, without exception</a:t>
            </a:r>
            <a:r>
              <a:rPr lang="en-GB" altLang="en-US" sz="2400">
                <a:ea typeface="ＭＳ Ｐゴシック" panose="020B0600070205080204" pitchFamily="34" charset="-128"/>
              </a:rPr>
              <a:t>.</a:t>
            </a:r>
          </a:p>
          <a:p>
            <a:pPr lvl="1">
              <a:lnSpc>
                <a:spcPct val="90000"/>
              </a:lnSpc>
            </a:pPr>
            <a:r>
              <a:rPr lang="en-GB" altLang="en-US" sz="2000">
                <a:ea typeface="ＭＳ Ｐゴシック" panose="020B0600070205080204" pitchFamily="34" charset="-128"/>
              </a:rPr>
              <a:t>Based on consensus about nature of human dignity.</a:t>
            </a:r>
          </a:p>
          <a:p>
            <a:pPr lvl="1">
              <a:lnSpc>
                <a:spcPct val="90000"/>
              </a:lnSpc>
            </a:pPr>
            <a:r>
              <a:rPr lang="en-GB" altLang="en-US" sz="2000">
                <a:ea typeface="ＭＳ Ｐゴシック" panose="020B0600070205080204" pitchFamily="34" charset="-128"/>
              </a:rPr>
              <a:t>Increasingly important: enshrined in principles of UN Global Compact and the “Ruggie Principles”.</a:t>
            </a:r>
            <a:endParaRPr lang="en-GB" altLang="en-US" b="1">
              <a:ea typeface="ＭＳ Ｐゴシック" panose="020B0600070205080204" pitchFamily="34" charset="-128"/>
            </a:endParaRPr>
          </a:p>
          <a:p>
            <a:pPr>
              <a:lnSpc>
                <a:spcPct val="90000"/>
              </a:lnSpc>
              <a:buFontTx/>
              <a:buNone/>
            </a:pPr>
            <a:r>
              <a:rPr lang="en-GB" altLang="en-US" b="1">
                <a:ea typeface="ＭＳ Ｐゴシック" panose="020B0600070205080204" pitchFamily="34" charset="-128"/>
              </a:rPr>
              <a:t>Justice</a:t>
            </a:r>
            <a:r>
              <a:rPr lang="en-GB" altLang="en-US" sz="2200">
                <a:ea typeface="ＭＳ Ｐゴシック" panose="020B0600070205080204" pitchFamily="34" charset="-128"/>
              </a:rPr>
              <a:t> </a:t>
            </a:r>
          </a:p>
          <a:p>
            <a:pPr>
              <a:lnSpc>
                <a:spcPct val="90000"/>
              </a:lnSpc>
            </a:pPr>
            <a:r>
              <a:rPr lang="en-GB" altLang="en-US" sz="2400">
                <a:ea typeface="ＭＳ Ｐゴシック" panose="020B0600070205080204" pitchFamily="34" charset="-128"/>
              </a:rPr>
              <a:t>The simultaneously fair treatment of individuals in a given situation with the result that everybody gets what they deserve</a:t>
            </a:r>
          </a:p>
          <a:p>
            <a:pPr lvl="1">
              <a:lnSpc>
                <a:spcPct val="90000"/>
              </a:lnSpc>
            </a:pPr>
            <a:r>
              <a:rPr lang="en-GB" altLang="en-US" sz="2000">
                <a:ea typeface="ＭＳ Ｐゴシック" panose="020B0600070205080204" pitchFamily="34" charset="-128"/>
              </a:rPr>
              <a:t>Fair procedures (procedural justice)</a:t>
            </a:r>
          </a:p>
          <a:p>
            <a:pPr lvl="1">
              <a:lnSpc>
                <a:spcPct val="90000"/>
              </a:lnSpc>
            </a:pPr>
            <a:r>
              <a:rPr lang="en-GB" altLang="en-US" sz="2000">
                <a:ea typeface="ＭＳ Ｐゴシック" panose="020B0600070205080204" pitchFamily="34" charset="-128"/>
              </a:rPr>
              <a:t>Fair outcomes (distributive justice)</a:t>
            </a:r>
          </a:p>
        </p:txBody>
      </p:sp>
      <p:sp>
        <p:nvSpPr>
          <p:cNvPr id="21508"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8418A9D-AABE-4C04-8836-12634D1C0DBF}" type="slidenum">
              <a:rPr lang="en-GB" altLang="en-US" smtClean="0">
                <a:latin typeface="Times New Roman" panose="02020603050405020304" pitchFamily="18" charset="0"/>
              </a:rPr>
              <a:pPr/>
              <a:t>18</a:t>
            </a:fld>
            <a:endParaRPr lang="en-GB" altLang="en-US">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142875"/>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ea typeface="ＭＳ Ｐゴシック" panose="020B0600070205080204" pitchFamily="34" charset="-128"/>
              </a:rPr>
              <a:t>Limits of traditional Western Modernist ethical theories</a:t>
            </a:r>
          </a:p>
        </p:txBody>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ea typeface="ＭＳ Ｐゴシック" panose="020B0600070205080204" pitchFamily="34" charset="-128"/>
              </a:rPr>
              <a:t>Too abstract (that is, too general)</a:t>
            </a:r>
          </a:p>
          <a:p>
            <a:r>
              <a:rPr lang="en-GB" altLang="en-US" dirty="0">
                <a:ea typeface="ＭＳ Ｐゴシック" panose="020B0600070205080204" pitchFamily="34" charset="-128"/>
              </a:rPr>
              <a:t>Too reductionist (that is, they are more complex than presented)</a:t>
            </a:r>
          </a:p>
          <a:p>
            <a:r>
              <a:rPr lang="en-GB" altLang="en-US" dirty="0">
                <a:ea typeface="ＭＳ Ｐゴシック" panose="020B0600070205080204" pitchFamily="34" charset="-128"/>
              </a:rPr>
              <a:t>Too objective and elitist</a:t>
            </a:r>
          </a:p>
          <a:p>
            <a:r>
              <a:rPr lang="en-GB" altLang="en-US" dirty="0">
                <a:ea typeface="ＭＳ Ｐゴシック" panose="020B0600070205080204" pitchFamily="34" charset="-128"/>
              </a:rPr>
              <a:t>Too impersonal</a:t>
            </a:r>
          </a:p>
          <a:p>
            <a:r>
              <a:rPr lang="en-GB" altLang="en-US" dirty="0">
                <a:ea typeface="ＭＳ Ｐゴシック" panose="020B0600070205080204" pitchFamily="34" charset="-128"/>
              </a:rPr>
              <a:t>Too rational and codified</a:t>
            </a:r>
          </a:p>
          <a:p>
            <a:r>
              <a:rPr lang="en-GB" altLang="en-US" dirty="0">
                <a:ea typeface="ＭＳ Ｐゴシック" panose="020B0600070205080204" pitchFamily="34" charset="-128"/>
              </a:rPr>
              <a:t>Too imperialist</a:t>
            </a:r>
          </a:p>
        </p:txBody>
      </p:sp>
      <p:sp>
        <p:nvSpPr>
          <p:cNvPr id="22532"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88CAFB-3B25-4CD3-AE55-732C667ABE0D}" type="slidenum">
              <a:rPr lang="en-GB" altLang="en-US" smtClean="0">
                <a:latin typeface="Times New Roman" panose="02020603050405020304" pitchFamily="18" charset="0"/>
              </a:rPr>
              <a:pPr/>
              <a:t>19</a:t>
            </a:fld>
            <a:endParaRPr lang="en-GB" altLang="en-US">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9E9EFC2-3F7A-4B97-8936-8F3A10184028}"/>
              </a:ext>
            </a:extLst>
          </p:cNvPr>
          <p:cNvSpPr txBox="1"/>
          <p:nvPr/>
        </p:nvSpPr>
        <p:spPr>
          <a:xfrm>
            <a:off x="679067" y="2708920"/>
            <a:ext cx="7785865" cy="261610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Pre-lecture reading: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lvl="0" algn="ctr" defTabSz="457200" eaLnBrk="1" fontAlgn="auto" hangingPunct="1">
              <a:spcBef>
                <a:spcPts val="0"/>
              </a:spcBef>
              <a:spcAft>
                <a:spcPts val="0"/>
              </a:spcAf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Chapter 3, </a:t>
            </a:r>
            <a:r>
              <a:rPr lang="en-GB" sz="2800" b="1" kern="0" dirty="0">
                <a:solidFill>
                  <a:srgbClr val="FFFFFF"/>
                </a:solidFill>
                <a:cs typeface="Arial" panose="020B0604020202020204" pitchFamily="34" charset="0"/>
              </a:rPr>
              <a:t>Evaluating Business Ethics:</a:t>
            </a:r>
            <a:br>
              <a:rPr lang="en-GB" sz="2800" b="1" kern="0" dirty="0">
                <a:solidFill>
                  <a:srgbClr val="FFFFFF"/>
                </a:solidFill>
                <a:cs typeface="Arial" panose="020B0604020202020204" pitchFamily="34" charset="0"/>
              </a:rPr>
            </a:br>
            <a:r>
              <a:rPr lang="en-GB" sz="2400" b="1" kern="0" dirty="0">
                <a:solidFill>
                  <a:srgbClr val="FFFFFF"/>
                </a:solidFill>
                <a:cs typeface="Arial" panose="020B0604020202020204" pitchFamily="34" charset="0"/>
              </a:rPr>
              <a:t>Normative Ethical Theories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(in Business Ethics, 5</a:t>
            </a:r>
            <a:r>
              <a:rPr kumimoji="0" lang="en-US" sz="2800" b="1" i="0" u="none" strike="noStrike" kern="0" cap="none" spc="0" normalizeH="0" baseline="3000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th</a:t>
            </a: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 Ed. by Crane et al., 2019)</a:t>
            </a:r>
            <a:endParaRPr kumimoji="0" lang="en-GB"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7632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txBox="1">
            <a:spLocks noChangeArrowheads="1"/>
          </p:cNvSpPr>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3600">
                <a:solidFill>
                  <a:srgbClr val="000000"/>
                </a:solidFill>
              </a:rPr>
              <a:t>Alternative perspectives on ethical theory</a:t>
            </a:r>
          </a:p>
        </p:txBody>
      </p:sp>
      <p:sp>
        <p:nvSpPr>
          <p:cNvPr id="23555"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AEB2CD-B002-4FBA-B469-BCB2125917D7}" type="slidenum">
              <a:rPr lang="en-GB" altLang="en-US" smtClean="0">
                <a:latin typeface="Times New Roman" panose="02020603050405020304" pitchFamily="18" charset="0"/>
              </a:rPr>
              <a:pPr/>
              <a:t>20</a:t>
            </a:fld>
            <a:endParaRPr lang="en-GB" altLang="en-US">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noChangeArrowheads="1"/>
          </p:cNvSpPr>
          <p:nvPr>
            <p:ph idx="1"/>
          </p:nvPr>
        </p:nvSpPr>
        <p:spPr bwMode="auto">
          <a:xfrm>
            <a:off x="206375" y="6399213"/>
            <a:ext cx="7772400"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GB" altLang="en-US" sz="2000">
                <a:ea typeface="ＭＳ Ｐゴシック" panose="020B0600070205080204" pitchFamily="34" charset="-128"/>
                <a:hlinkClick r:id="rId2"/>
              </a:rPr>
              <a:t>https://www.youtube.com/watch?v=xbiDrzTd8fE</a:t>
            </a:r>
            <a:endParaRPr lang="en-GB" altLang="en-US" sz="2000">
              <a:ea typeface="ＭＳ Ｐゴシック" panose="020B0600070205080204" pitchFamily="34" charset="-128"/>
            </a:endParaRPr>
          </a:p>
        </p:txBody>
      </p:sp>
      <p:sp>
        <p:nvSpPr>
          <p:cNvPr id="24579" name="Title 2"/>
          <p:cNvSpPr>
            <a:spLocks noGrp="1" noChangeArrowheads="1"/>
          </p:cNvSpPr>
          <p:nvPr>
            <p:ph type="title"/>
          </p:nvPr>
        </p:nvSpPr>
        <p:spPr bwMode="auto">
          <a:xfrm>
            <a:off x="457200" y="123825"/>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dirty="0">
                <a:ea typeface="ＭＳ Ｐゴシック" panose="020B0600070205080204" pitchFamily="34" charset="-128"/>
              </a:rPr>
              <a:t>Is making money on financial crash ethical?</a:t>
            </a:r>
          </a:p>
        </p:txBody>
      </p:sp>
      <p:sp>
        <p:nvSpPr>
          <p:cNvPr id="24580" name="Slide Number Placeholder 3"/>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772160-92BA-483F-BAA2-7AC42B5A1ED5}" type="slidenum">
              <a:rPr lang="en-GB" altLang="en-US" smtClean="0">
                <a:latin typeface="Times New Roman" panose="02020603050405020304" pitchFamily="18" charset="0"/>
              </a:rPr>
              <a:pPr/>
              <a:t>21</a:t>
            </a:fld>
            <a:endParaRPr lang="en-GB" altLang="en-US">
              <a:latin typeface="Times New Roman" panose="02020603050405020304" pitchFamily="18" charset="0"/>
            </a:endParaRPr>
          </a:p>
        </p:txBody>
      </p:sp>
      <p:pic>
        <p:nvPicPr>
          <p:cNvPr id="245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406525"/>
            <a:ext cx="3097213"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8"/>
          <p:cNvSpPr>
            <a:spLocks noChangeArrowheads="1"/>
          </p:cNvSpPr>
          <p:nvPr/>
        </p:nvSpPr>
        <p:spPr bwMode="auto">
          <a:xfrm>
            <a:off x="3716338" y="1438275"/>
            <a:ext cx="5221287"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1600" i="1" dirty="0">
                <a:cs typeface="Times New Roman" panose="02020603050405020304" pitchFamily="18" charset="0"/>
              </a:rPr>
              <a:t>The Big Short</a:t>
            </a:r>
            <a:r>
              <a:rPr lang="en-GB" altLang="en-US" sz="1600" dirty="0">
                <a:cs typeface="Times New Roman" panose="02020603050405020304" pitchFamily="18" charset="0"/>
              </a:rPr>
              <a:t>, released in 2015, is a Hollywood drama which provides shocking insight into the 2008 financial crash and the handful of individuals who not only saw it coming, but profited immensely from it. It follows the discovery of the fragility of the market by a hedge fund manager, and his creation of the infamous credit default swap, as well as those who stumbled on what he had discovered and, as a result, bet against the market. These stories are told in the context of the apparently thriving US financial system that is in fact cracking beneath the surface, which is gradually revealed during film, and culminates in the widespread financial devastation of the 2008 crash. The film both implicitly and explicitly deals with a number of ethical dilemmas and issues, such as the amorality of Wall Street and the world of finance, the human consequences of corporate and individual greed and the consequences of regulatory failure, as well as that of other bodies, for example ratings agencies. </a:t>
            </a:r>
            <a:endParaRPr lang="en-GB" altLang="en-US" sz="11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57225" y="53975"/>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Alternative perspectives on ethical theory</a:t>
            </a:r>
          </a:p>
        </p:txBody>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en-GB" altLang="en-US" b="1">
                <a:ea typeface="ＭＳ Ｐゴシック" panose="020B0600070205080204" pitchFamily="34" charset="-128"/>
              </a:rPr>
              <a:t>Virtue ethics</a:t>
            </a:r>
            <a:r>
              <a:rPr lang="en-GB" altLang="en-US">
                <a:ea typeface="ＭＳ Ｐゴシック" panose="020B0600070205080204" pitchFamily="34" charset="-128"/>
              </a:rPr>
              <a:t> </a:t>
            </a:r>
          </a:p>
          <a:p>
            <a:pPr>
              <a:lnSpc>
                <a:spcPct val="90000"/>
              </a:lnSpc>
            </a:pPr>
            <a:r>
              <a:rPr lang="en-GB" altLang="en-US" sz="2400">
                <a:ea typeface="ＭＳ Ｐゴシック" panose="020B0600070205080204" pitchFamily="34" charset="-128"/>
              </a:rPr>
              <a:t>Based on character and integrity</a:t>
            </a:r>
          </a:p>
          <a:p>
            <a:pPr>
              <a:lnSpc>
                <a:spcPct val="90000"/>
              </a:lnSpc>
            </a:pPr>
            <a:r>
              <a:rPr lang="en-GB" altLang="en-US" sz="2400">
                <a:ea typeface="ＭＳ Ｐゴシック" panose="020B0600070205080204" pitchFamily="34" charset="-128"/>
              </a:rPr>
              <a:t>An approach to ethics which focuses on the idea that possessing excellent traits of characters, or virtues, is required to be a good person. </a:t>
            </a:r>
          </a:p>
          <a:p>
            <a:pPr>
              <a:lnSpc>
                <a:spcPct val="90000"/>
              </a:lnSpc>
            </a:pPr>
            <a:r>
              <a:rPr lang="en-GB" altLang="en-US" sz="2400">
                <a:ea typeface="ＭＳ Ｐゴシック" panose="020B0600070205080204" pitchFamily="34" charset="-128"/>
              </a:rPr>
              <a:t>A virtuous person is a morally good and wise person</a:t>
            </a:r>
          </a:p>
          <a:p>
            <a:pPr>
              <a:lnSpc>
                <a:spcPct val="90000"/>
              </a:lnSpc>
            </a:pPr>
            <a:endParaRPr lang="en-GB" altLang="en-US" sz="2400">
              <a:ea typeface="ＭＳ Ｐゴシック" panose="020B0600070205080204" pitchFamily="34" charset="-128"/>
            </a:endParaRPr>
          </a:p>
          <a:p>
            <a:pPr>
              <a:buFontTx/>
              <a:buNone/>
            </a:pPr>
            <a:r>
              <a:rPr lang="en-GB" altLang="en-US" sz="2400" b="1">
                <a:ea typeface="ＭＳ Ｐゴシック" panose="020B0600070205080204" pitchFamily="34" charset="-128"/>
              </a:rPr>
              <a:t>Feminist ethics</a:t>
            </a:r>
            <a:endParaRPr lang="en-GB" altLang="en-US" sz="2400">
              <a:ea typeface="ＭＳ Ｐゴシック" panose="020B0600070205080204" pitchFamily="34" charset="-128"/>
            </a:endParaRPr>
          </a:p>
          <a:p>
            <a:r>
              <a:rPr lang="en-GB" altLang="en-US" sz="2400">
                <a:ea typeface="ＭＳ Ｐゴシック" panose="020B0600070205080204" pitchFamily="34" charset="-128"/>
              </a:rPr>
              <a:t>Based on ethics and responsibility</a:t>
            </a:r>
          </a:p>
          <a:p>
            <a:r>
              <a:rPr lang="en-GB" altLang="en-US" sz="2400">
                <a:ea typeface="ＭＳ Ｐゴシック" panose="020B0600070205080204" pitchFamily="34" charset="-128"/>
              </a:rPr>
              <a:t>An approach that prioritizes empathy, harmonious and healthy social relationships, care for one another, and avoidance of harm above abstract principles</a:t>
            </a:r>
          </a:p>
          <a:p>
            <a:pPr>
              <a:lnSpc>
                <a:spcPct val="90000"/>
              </a:lnSpc>
            </a:pPr>
            <a:endParaRPr lang="en-GB" altLang="en-US" sz="2400">
              <a:ea typeface="ＭＳ Ｐゴシック" panose="020B0600070205080204" pitchFamily="34" charset="-128"/>
            </a:endParaRPr>
          </a:p>
          <a:p>
            <a:pPr>
              <a:lnSpc>
                <a:spcPct val="90000"/>
              </a:lnSpc>
            </a:pPr>
            <a:endParaRPr lang="en-GB" altLang="en-US" sz="2400">
              <a:ea typeface="ＭＳ Ｐゴシック" panose="020B0600070205080204" pitchFamily="34" charset="-128"/>
            </a:endParaRPr>
          </a:p>
          <a:p>
            <a:pPr>
              <a:lnSpc>
                <a:spcPct val="90000"/>
              </a:lnSpc>
            </a:pPr>
            <a:endParaRPr lang="en-GB" altLang="en-US" sz="2400">
              <a:ea typeface="ＭＳ Ｐゴシック" panose="020B0600070205080204" pitchFamily="34" charset="-128"/>
            </a:endParaRPr>
          </a:p>
          <a:p>
            <a:pPr>
              <a:lnSpc>
                <a:spcPct val="90000"/>
              </a:lnSpc>
            </a:pPr>
            <a:endParaRPr lang="en-GB" altLang="en-US" sz="2400">
              <a:ea typeface="ＭＳ Ｐゴシック" panose="020B0600070205080204" pitchFamily="34" charset="-128"/>
            </a:endParaRPr>
          </a:p>
        </p:txBody>
      </p:sp>
      <p:sp>
        <p:nvSpPr>
          <p:cNvPr id="25604"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6838B4-CCD1-4B8B-BA3A-D92F44DEE697}" type="slidenum">
              <a:rPr lang="en-GB" altLang="en-US" smtClean="0">
                <a:latin typeface="Times New Roman" panose="02020603050405020304" pitchFamily="18" charset="0"/>
              </a:rPr>
              <a:pPr/>
              <a:t>22</a:t>
            </a:fld>
            <a:endParaRPr lang="en-GB" altLang="en-US">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en-GB" altLang="en-US" b="1">
                <a:ea typeface="ＭＳ Ｐゴシック" panose="020B0600070205080204" pitchFamily="34" charset="-128"/>
              </a:rPr>
              <a:t>Discourse ethics</a:t>
            </a:r>
            <a:r>
              <a:rPr lang="en-GB" altLang="en-US">
                <a:ea typeface="ＭＳ Ｐゴシック" panose="020B0600070205080204" pitchFamily="34" charset="-128"/>
              </a:rPr>
              <a:t> </a:t>
            </a:r>
          </a:p>
          <a:p>
            <a:pPr>
              <a:lnSpc>
                <a:spcPct val="90000"/>
              </a:lnSpc>
            </a:pPr>
            <a:r>
              <a:rPr lang="en-GB" altLang="en-US" sz="2400">
                <a:ea typeface="ＭＳ Ｐゴシック" panose="020B0600070205080204" pitchFamily="34" charset="-128"/>
              </a:rPr>
              <a:t>Based on procedures of norm generation</a:t>
            </a:r>
          </a:p>
          <a:p>
            <a:pPr>
              <a:lnSpc>
                <a:spcPct val="90000"/>
              </a:lnSpc>
            </a:pPr>
            <a:r>
              <a:rPr lang="en-GB" altLang="en-US" sz="2400">
                <a:ea typeface="ＭＳ Ｐゴシック" panose="020B0600070205080204" pitchFamily="34" charset="-128"/>
              </a:rPr>
              <a:t>Aims to solve ethical conflicts by providing a process of norm generation through rational reflection on the real-life experiences of all relevant participants</a:t>
            </a:r>
          </a:p>
          <a:p>
            <a:pPr>
              <a:lnSpc>
                <a:spcPct val="90000"/>
              </a:lnSpc>
            </a:pPr>
            <a:endParaRPr lang="en-GB" altLang="en-US" sz="2400">
              <a:ea typeface="ＭＳ Ｐゴシック" panose="020B0600070205080204" pitchFamily="34" charset="-128"/>
            </a:endParaRPr>
          </a:p>
          <a:p>
            <a:pPr>
              <a:lnSpc>
                <a:spcPct val="90000"/>
              </a:lnSpc>
            </a:pPr>
            <a:endParaRPr lang="en-GB" altLang="en-US" sz="2400">
              <a:ea typeface="ＭＳ Ｐゴシック" panose="020B0600070205080204" pitchFamily="34" charset="-128"/>
            </a:endParaRPr>
          </a:p>
        </p:txBody>
      </p:sp>
      <p:sp>
        <p:nvSpPr>
          <p:cNvPr id="26627" name="Rectangle 5"/>
          <p:cNvSpPr>
            <a:spLocks noGrp="1" noChangeArrowheads="1"/>
          </p:cNvSpPr>
          <p:nvPr>
            <p:ph type="title"/>
          </p:nvPr>
        </p:nvSpPr>
        <p:spPr bwMode="auto">
          <a:xfrm>
            <a:off x="657225" y="98425"/>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Alternative perspectives on ethical theory</a:t>
            </a:r>
          </a:p>
        </p:txBody>
      </p:sp>
      <p:sp>
        <p:nvSpPr>
          <p:cNvPr id="26628"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88D730-C784-4E49-BA67-B5E9F659D52F}" type="slidenum">
              <a:rPr lang="en-GB" altLang="en-US" smtClean="0">
                <a:latin typeface="Times New Roman" panose="02020603050405020304" pitchFamily="18" charset="0"/>
              </a:rPr>
              <a:pPr/>
              <a:t>23</a:t>
            </a:fld>
            <a:endParaRPr lang="en-GB" altLang="en-US">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GB" altLang="en-US" b="1">
                <a:ea typeface="ＭＳ Ｐゴシック" panose="020B0600070205080204" pitchFamily="34" charset="-128"/>
              </a:rPr>
              <a:t>Postmodern ethics</a:t>
            </a:r>
            <a:endParaRPr lang="en-GB" altLang="en-US">
              <a:ea typeface="ＭＳ Ｐゴシック" panose="020B0600070205080204" pitchFamily="34" charset="-128"/>
            </a:endParaRPr>
          </a:p>
          <a:p>
            <a:r>
              <a:rPr lang="en-GB" altLang="en-US" sz="2400">
                <a:ea typeface="ＭＳ Ｐゴシック" panose="020B0600070205080204" pitchFamily="34" charset="-128"/>
              </a:rPr>
              <a:t>Based on empathy and moral impulse</a:t>
            </a:r>
          </a:p>
          <a:p>
            <a:r>
              <a:rPr lang="en-GB" altLang="en-US" sz="2400">
                <a:ea typeface="ＭＳ Ｐゴシック" panose="020B0600070205080204" pitchFamily="34" charset="-128"/>
              </a:rPr>
              <a:t>An approach that locates morality beyond the sphere of rationality in an emotional ‘moral impulse’ towards others.  It encourages individual actors to question everyday practices and rules, and to listen to and follow their emotions, inner convictions and ‘gut feelings’ about what they think is right and wrong in a particular incident of decision-making.</a:t>
            </a:r>
          </a:p>
        </p:txBody>
      </p:sp>
      <p:sp>
        <p:nvSpPr>
          <p:cNvPr id="27651" name="Rectangle 5"/>
          <p:cNvSpPr>
            <a:spLocks noGrp="1" noChangeArrowheads="1"/>
          </p:cNvSpPr>
          <p:nvPr>
            <p:ph type="title"/>
          </p:nvPr>
        </p:nvSpPr>
        <p:spPr bwMode="auto">
          <a:xfrm>
            <a:off x="657225" y="98425"/>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Alternative perspectives on ethical theory</a:t>
            </a:r>
          </a:p>
        </p:txBody>
      </p:sp>
      <p:sp>
        <p:nvSpPr>
          <p:cNvPr id="27652"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ECA6D54-300F-4AD3-80D5-3A27E9057B99}" type="slidenum">
              <a:rPr lang="en-GB" altLang="en-US" smtClean="0">
                <a:latin typeface="Times New Roman" panose="02020603050405020304" pitchFamily="18" charset="0"/>
              </a:rPr>
              <a:pPr/>
              <a:t>24</a:t>
            </a:fld>
            <a:endParaRPr lang="en-GB" altLang="en-US">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Pluralism?</a:t>
            </a:r>
          </a:p>
        </p:txBody>
      </p:sp>
      <p:sp>
        <p:nvSpPr>
          <p:cNvPr id="76803" name="Rectangle 3">
            <a:extLst>
              <a:ext uri="{FF2B5EF4-FFF2-40B4-BE49-F238E27FC236}">
                <a16:creationId xmlns:a16="http://schemas.microsoft.com/office/drawing/2014/main" id="{FF5D41D5-B157-42D4-914E-7F09BCD4C5E4}"/>
              </a:ext>
            </a:extLst>
          </p:cNvPr>
          <p:cNvSpPr>
            <a:spLocks noGrp="1" noChangeArrowheads="1"/>
          </p:cNvSpPr>
          <p:nvPr>
            <p:ph type="body" idx="1"/>
          </p:nvPr>
        </p:nvSpPr>
        <p:spPr>
          <a:xfrm>
            <a:off x="685800" y="1628775"/>
            <a:ext cx="7772400" cy="4545530"/>
          </a:xfrm>
        </p:spPr>
        <p:txBody>
          <a:bodyPr/>
          <a:lstStyle/>
          <a:p>
            <a:pPr>
              <a:buFontTx/>
              <a:buNone/>
              <a:defRPr/>
            </a:pPr>
            <a:r>
              <a:rPr lang="en-GB" dirty="0"/>
              <a:t>Crane et al (2019) argue that for the practical purpose of making effective decisions in business:</a:t>
            </a:r>
          </a:p>
          <a:p>
            <a:pPr>
              <a:defRPr/>
            </a:pPr>
            <a:r>
              <a:rPr lang="en-GB" sz="2400" dirty="0"/>
              <a:t>There should be no suggestion of one theory or one approach as the best or true view of a moral dilemma</a:t>
            </a:r>
          </a:p>
          <a:p>
            <a:pPr>
              <a:defRPr/>
            </a:pPr>
            <a:r>
              <a:rPr lang="en-GB" sz="2400" dirty="0"/>
              <a:t>Suggest that </a:t>
            </a:r>
            <a:r>
              <a:rPr lang="en-GB" sz="2400" u="sng" dirty="0"/>
              <a:t>all</a:t>
            </a:r>
            <a:r>
              <a:rPr lang="en-GB" sz="2400" dirty="0"/>
              <a:t> these theoretical approaches throw light from different angles on one and same problem</a:t>
            </a:r>
          </a:p>
          <a:p>
            <a:pPr>
              <a:defRPr/>
            </a:pPr>
            <a:r>
              <a:rPr lang="en-GB" sz="2400" dirty="0"/>
              <a:t>Complementary rather than mutually exclusive</a:t>
            </a:r>
          </a:p>
          <a:p>
            <a:pPr>
              <a:buFontTx/>
              <a:buNone/>
              <a:defRPr/>
            </a:pPr>
            <a:r>
              <a:rPr lang="en-GB" dirty="0"/>
              <a:t>Advocate position of </a:t>
            </a:r>
            <a:r>
              <a:rPr lang="en-GB" i="1" dirty="0">
                <a:effectLst>
                  <a:outerShdw blurRad="38100" dist="38100" dir="2700000" algn="tl">
                    <a:srgbClr val="000000"/>
                  </a:outerShdw>
                </a:effectLst>
              </a:rPr>
              <a:t>pluralism</a:t>
            </a:r>
          </a:p>
          <a:p>
            <a:pPr>
              <a:defRPr/>
            </a:pPr>
            <a:r>
              <a:rPr lang="en-GB" sz="2400" dirty="0"/>
              <a:t>Middle ground between absolutism and relativism </a:t>
            </a:r>
            <a:endParaRPr lang="en-GB" sz="2400" b="1" dirty="0"/>
          </a:p>
        </p:txBody>
      </p:sp>
      <p:sp>
        <p:nvSpPr>
          <p:cNvPr id="28676"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8F2DB34-104B-47F1-A73F-C127033D99F1}" type="slidenum">
              <a:rPr lang="en-GB" altLang="en-US" smtClean="0">
                <a:latin typeface="Times New Roman" panose="02020603050405020304" pitchFamily="18" charset="0"/>
              </a:rPr>
              <a:pPr/>
              <a:t>25</a:t>
            </a:fld>
            <a:endParaRPr lang="en-GB" altLang="en-US">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300">
                <a:ea typeface="ＭＳ Ｐゴシック" panose="020B0600070205080204" pitchFamily="34" charset="-128"/>
              </a:rPr>
              <a:t>Typical Perspective</a:t>
            </a:r>
          </a:p>
        </p:txBody>
      </p:sp>
      <p:grpSp>
        <p:nvGrpSpPr>
          <p:cNvPr id="29699" name="Group 17"/>
          <p:cNvGrpSpPr>
            <a:grpSpLocks/>
          </p:cNvGrpSpPr>
          <p:nvPr/>
        </p:nvGrpSpPr>
        <p:grpSpPr bwMode="auto">
          <a:xfrm>
            <a:off x="852488" y="1828800"/>
            <a:ext cx="7169150" cy="3749675"/>
            <a:chOff x="480" y="1248"/>
            <a:chExt cx="4515" cy="2362"/>
          </a:xfrm>
        </p:grpSpPr>
        <p:sp>
          <p:nvSpPr>
            <p:cNvPr id="29701" name="AutoShape 4"/>
            <p:cNvSpPr>
              <a:spLocks noChangeArrowheads="1"/>
            </p:cNvSpPr>
            <p:nvPr/>
          </p:nvSpPr>
          <p:spPr bwMode="auto">
            <a:xfrm>
              <a:off x="521" y="2024"/>
              <a:ext cx="864" cy="432"/>
            </a:xfrm>
            <a:prstGeom prst="homePlate">
              <a:avLst>
                <a:gd name="adj" fmla="val 50000"/>
              </a:avLst>
            </a:prstGeom>
            <a:solidFill>
              <a:srgbClr val="FFFFFF"/>
            </a:solidFill>
            <a:ln w="9525">
              <a:miter lim="800000"/>
              <a:headEnd/>
              <a:tailEnd/>
            </a:ln>
            <a:effectLst/>
            <a:scene3d>
              <a:camera prst="legacyPerspectiveFront">
                <a:rot lat="1500000" lon="1500000" rev="0"/>
              </a:camera>
              <a:lightRig rig="legacyFlat2" dir="b"/>
            </a:scene3d>
            <a:sp3d extrusionH="4302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37160">
              <a:flatTx/>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a:p>
          </p:txBody>
        </p:sp>
        <p:sp>
          <p:nvSpPr>
            <p:cNvPr id="29702" name="Line 5"/>
            <p:cNvSpPr>
              <a:spLocks noChangeShapeType="1"/>
            </p:cNvSpPr>
            <p:nvPr/>
          </p:nvSpPr>
          <p:spPr bwMode="auto">
            <a:xfrm rot="21175813" flipV="1">
              <a:off x="2477" y="2405"/>
              <a:ext cx="624" cy="0"/>
            </a:xfrm>
            <a:prstGeom prst="line">
              <a:avLst/>
            </a:prstGeom>
            <a:noFill/>
            <a:ln w="57150">
              <a:solidFill>
                <a:srgbClr val="FFFFFF"/>
              </a:solidFill>
              <a:round/>
              <a:headEnd/>
              <a:tailEnd type="triangle" w="med" len="med"/>
            </a:ln>
            <a:effectLst/>
            <a:scene3d>
              <a:camera prst="legacyPerspectiveFront">
                <a:rot lat="1500000" lon="1500000" rev="0"/>
              </a:camera>
              <a:lightRig rig="legacyFlat2" dir="b"/>
            </a:scene3d>
            <a:sp3d extrusionH="430200" prstMaterial="legacyMatte">
              <a:bevelT w="13500" h="13500" prst="angle"/>
              <a:bevelB w="13500" h="13500" prst="angle"/>
              <a:extrusionClr>
                <a:srgbClr val="FFFFFF"/>
              </a:extrusionClr>
              <a:contourClr>
                <a:srgbClr val="FFFFFF"/>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GB"/>
            </a:p>
          </p:txBody>
        </p:sp>
        <p:sp>
          <p:nvSpPr>
            <p:cNvPr id="29703" name="Line 6"/>
            <p:cNvSpPr>
              <a:spLocks noChangeShapeType="1"/>
            </p:cNvSpPr>
            <p:nvPr/>
          </p:nvSpPr>
          <p:spPr bwMode="auto">
            <a:xfrm rot="1370490" flipV="1">
              <a:off x="2549" y="1973"/>
              <a:ext cx="624" cy="0"/>
            </a:xfrm>
            <a:prstGeom prst="line">
              <a:avLst/>
            </a:prstGeom>
            <a:noFill/>
            <a:ln w="57150">
              <a:solidFill>
                <a:srgbClr val="FFFFFF"/>
              </a:solidFill>
              <a:round/>
              <a:headEnd/>
              <a:tailEnd type="triangle" w="med" len="med"/>
            </a:ln>
            <a:effectLst/>
            <a:scene3d>
              <a:camera prst="legacyPerspectiveFront">
                <a:rot lat="1500000" lon="1500000" rev="0"/>
              </a:camera>
              <a:lightRig rig="legacyFlat2" dir="b"/>
            </a:scene3d>
            <a:sp3d extrusionH="430200" prstMaterial="legacyMatte">
              <a:bevelT w="13500" h="13500" prst="angle"/>
              <a:bevelB w="13500" h="13500" prst="angle"/>
              <a:extrusionClr>
                <a:srgbClr val="FFFFFF"/>
              </a:extrusionClr>
              <a:contourClr>
                <a:srgbClr val="FFFFFF"/>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GB"/>
            </a:p>
          </p:txBody>
        </p:sp>
        <p:sp>
          <p:nvSpPr>
            <p:cNvPr id="29704" name="Line 7"/>
            <p:cNvSpPr>
              <a:spLocks noChangeShapeType="1"/>
            </p:cNvSpPr>
            <p:nvPr/>
          </p:nvSpPr>
          <p:spPr bwMode="auto">
            <a:xfrm rot="19763988" flipV="1">
              <a:off x="2477" y="2837"/>
              <a:ext cx="624" cy="0"/>
            </a:xfrm>
            <a:prstGeom prst="line">
              <a:avLst/>
            </a:prstGeom>
            <a:noFill/>
            <a:ln w="57150">
              <a:solidFill>
                <a:srgbClr val="FFFFFF"/>
              </a:solidFill>
              <a:round/>
              <a:headEnd/>
              <a:tailEnd type="triangle" w="med" len="med"/>
            </a:ln>
            <a:effectLst/>
            <a:scene3d>
              <a:camera prst="legacyPerspectiveFront">
                <a:rot lat="1500000" lon="1500000" rev="0"/>
              </a:camera>
              <a:lightRig rig="legacyFlat2" dir="b"/>
            </a:scene3d>
            <a:sp3d extrusionH="430200" prstMaterial="legacyMatte">
              <a:bevelT w="13500" h="13500" prst="angle"/>
              <a:bevelB w="13500" h="13500" prst="angle"/>
              <a:extrusionClr>
                <a:srgbClr val="FFFFFF"/>
              </a:extrusionClr>
              <a:contourClr>
                <a:srgbClr val="FFFFFF"/>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GB"/>
            </a:p>
          </p:txBody>
        </p:sp>
        <p:sp>
          <p:nvSpPr>
            <p:cNvPr id="29705" name="AutoShape 8"/>
            <p:cNvSpPr>
              <a:spLocks noChangeArrowheads="1"/>
            </p:cNvSpPr>
            <p:nvPr/>
          </p:nvSpPr>
          <p:spPr bwMode="auto">
            <a:xfrm>
              <a:off x="3341" y="2117"/>
              <a:ext cx="432" cy="504"/>
            </a:xfrm>
            <a:prstGeom prst="diamond">
              <a:avLst/>
            </a:prstGeom>
            <a:solidFill>
              <a:srgbClr val="3366FF"/>
            </a:solidFill>
            <a:ln w="9525">
              <a:miter lim="800000"/>
              <a:headEnd/>
              <a:tailEnd/>
            </a:ln>
            <a:effectLst/>
            <a:scene3d>
              <a:camera prst="legacyPerspectiveFront">
                <a:rot lat="1500000" lon="1500000" rev="0"/>
              </a:camera>
              <a:lightRig rig="legacyFlat2" dir="b"/>
            </a:scene3d>
            <a:sp3d extrusionH="430200" prstMaterial="legacyMatte">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06" name="Oval 9"/>
            <p:cNvSpPr>
              <a:spLocks noChangeArrowheads="1"/>
            </p:cNvSpPr>
            <p:nvPr/>
          </p:nvSpPr>
          <p:spPr bwMode="auto">
            <a:xfrm>
              <a:off x="1728" y="1248"/>
              <a:ext cx="635" cy="2232"/>
            </a:xfrm>
            <a:prstGeom prst="ellipse">
              <a:avLst/>
            </a:prstGeom>
            <a:solidFill>
              <a:srgbClr val="99CCFF"/>
            </a:solidFill>
            <a:ln w="9525">
              <a:round/>
              <a:headEnd/>
              <a:tailEnd/>
            </a:ln>
            <a:effectLst/>
            <a:scene3d>
              <a:camera prst="legacyPerspectiveFront">
                <a:rot lat="1500000" lon="20099968" rev="0"/>
              </a:camera>
              <a:lightRig rig="legacyFlat4" dir="t"/>
            </a:scene3d>
            <a:sp3d extrusionH="430200" prstMaterial="legacyMatte">
              <a:bevelT w="13500" h="13500" prst="angle"/>
              <a:bevelB w="13500" h="13500" prst="angle"/>
              <a:extrusionClr>
                <a:srgbClr val="99CCFF"/>
              </a:extrusionClr>
              <a:contourClr>
                <a:srgbClr val="99CC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a:p>
          </p:txBody>
        </p:sp>
        <p:sp>
          <p:nvSpPr>
            <p:cNvPr id="29707" name="Rectangle 13"/>
            <p:cNvSpPr>
              <a:spLocks noChangeArrowheads="1"/>
            </p:cNvSpPr>
            <p:nvPr/>
          </p:nvSpPr>
          <p:spPr bwMode="auto">
            <a:xfrm>
              <a:off x="3408" y="2832"/>
              <a:ext cx="1587"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000"/>
                <a:t>Single normative consideration </a:t>
              </a:r>
            </a:p>
            <a:p>
              <a:pPr algn="ctr" eaLnBrk="1" hangingPunct="1"/>
              <a:r>
                <a:rPr lang="en-GB" altLang="en-US" sz="2000"/>
                <a:t>for solving the ethical dilemma</a:t>
              </a:r>
            </a:p>
          </p:txBody>
        </p:sp>
        <p:sp>
          <p:nvSpPr>
            <p:cNvPr id="29708" name="Text Box 14"/>
            <p:cNvSpPr txBox="1">
              <a:spLocks noChangeArrowheads="1"/>
            </p:cNvSpPr>
            <p:nvPr/>
          </p:nvSpPr>
          <p:spPr bwMode="auto">
            <a:xfrm>
              <a:off x="480" y="2640"/>
              <a:ext cx="9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2000"/>
                <a:t>Ethical Dilemma</a:t>
              </a:r>
            </a:p>
          </p:txBody>
        </p:sp>
        <p:sp>
          <p:nvSpPr>
            <p:cNvPr id="29709" name="Text Box 16"/>
            <p:cNvSpPr txBox="1">
              <a:spLocks noChangeArrowheads="1"/>
            </p:cNvSpPr>
            <p:nvPr/>
          </p:nvSpPr>
          <p:spPr bwMode="auto">
            <a:xfrm>
              <a:off x="1056" y="3360"/>
              <a:ext cx="18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000"/>
                <a:t>‘Lens’ of ethical theory</a:t>
              </a:r>
              <a:endParaRPr lang="en-GB" altLang="en-US" sz="2800"/>
            </a:p>
          </p:txBody>
        </p:sp>
      </p:grpSp>
      <p:sp>
        <p:nvSpPr>
          <p:cNvPr id="29700"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6BF275-071F-42D9-A97E-E83FDF26C2A9}" type="slidenum">
              <a:rPr lang="en-GB" altLang="en-US" smtClean="0">
                <a:latin typeface="Times New Roman" panose="02020603050405020304" pitchFamily="18" charset="0"/>
              </a:rPr>
              <a:pPr/>
              <a:t>26</a:t>
            </a:fld>
            <a:endParaRPr lang="en-GB" altLang="en-US">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4572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300">
                <a:ea typeface="ＭＳ Ｐゴシック" panose="020B0600070205080204" pitchFamily="34" charset="-128"/>
              </a:rPr>
              <a:t>Pluralistic Perspective</a:t>
            </a:r>
          </a:p>
        </p:txBody>
      </p:sp>
      <p:graphicFrame>
        <p:nvGraphicFramePr>
          <p:cNvPr id="30723" name="Object 26"/>
          <p:cNvGraphicFramePr>
            <a:graphicFrameLocks noChangeAspect="1"/>
          </p:cNvGraphicFramePr>
          <p:nvPr/>
        </p:nvGraphicFramePr>
        <p:xfrm>
          <a:off x="685800" y="1447800"/>
          <a:ext cx="8151813" cy="4789488"/>
        </p:xfrm>
        <a:graphic>
          <a:graphicData uri="http://schemas.openxmlformats.org/presentationml/2006/ole">
            <mc:AlternateContent xmlns:mc="http://schemas.openxmlformats.org/markup-compatibility/2006">
              <mc:Choice xmlns:v="urn:schemas-microsoft-com:vml" Requires="v">
                <p:oleObj spid="_x0000_s1026" name="Document" r:id="rId3" imgW="8458200" imgH="7620000" progId="Word.Document.8">
                  <p:embed/>
                </p:oleObj>
              </mc:Choice>
              <mc:Fallback>
                <p:oleObj name="Document" r:id="rId3" imgW="8458200" imgH="7620000" progId="Word.Document.8">
                  <p:embed/>
                  <p:pic>
                    <p:nvPicPr>
                      <p:cNvPr id="30723" name="Object 26"/>
                      <p:cNvPicPr>
                        <a:picLocks noChangeAspect="1" noChangeArrowheads="1"/>
                      </p:cNvPicPr>
                      <p:nvPr/>
                    </p:nvPicPr>
                    <p:blipFill>
                      <a:blip r:embed="rId4">
                        <a:extLst>
                          <a:ext uri="{28A0092B-C50C-407E-A947-70E740481C1C}">
                            <a14:useLocalDpi xmlns:a14="http://schemas.microsoft.com/office/drawing/2010/main" val="0"/>
                          </a:ext>
                        </a:extLst>
                      </a:blip>
                      <a:srcRect b="35658"/>
                      <a:stretch>
                        <a:fillRect/>
                      </a:stretch>
                    </p:blipFill>
                    <p:spPr bwMode="auto">
                      <a:xfrm>
                        <a:off x="685800" y="1447800"/>
                        <a:ext cx="8151813"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1120FF-082F-4821-97C7-E44DA8B2C4E2}" type="slidenum">
              <a:rPr lang="en-GB" altLang="en-US" smtClean="0">
                <a:latin typeface="Times New Roman" panose="02020603050405020304" pitchFamily="18" charset="0"/>
              </a:rPr>
              <a:pPr/>
              <a:t>27</a:t>
            </a:fld>
            <a:endParaRPr lang="en-GB" altLang="en-US">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bwMode="auto">
          <a:xfrm>
            <a:off x="685800" y="1600200"/>
            <a:ext cx="7772400" cy="33139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dirty="0">
                <a:ea typeface="ＭＳ Ｐゴシック" panose="020B0600070205080204" pitchFamily="34" charset="-128"/>
              </a:rPr>
              <a:t>Ethical theories are the rules and principles that determine right and wrong for any given situation</a:t>
            </a:r>
          </a:p>
          <a:p>
            <a:r>
              <a:rPr lang="en-GB" altLang="en-US" sz="2400" dirty="0">
                <a:ea typeface="ＭＳ Ｐゴシック" panose="020B0600070205080204" pitchFamily="34" charset="-128"/>
              </a:rPr>
              <a:t>A variety of different ethical theories exist which all have their individual strengths and weaknesses</a:t>
            </a:r>
          </a:p>
          <a:p>
            <a:r>
              <a:rPr lang="en-GB" altLang="en-US" sz="2400" dirty="0">
                <a:ea typeface="ＭＳ Ｐゴシック" panose="020B0600070205080204" pitchFamily="34" charset="-128"/>
              </a:rPr>
              <a:t>Ethical theories can serve as a prism for viewing ethical problems</a:t>
            </a:r>
          </a:p>
          <a:p>
            <a:r>
              <a:rPr lang="en-GB" altLang="en-US" sz="2400" dirty="0">
                <a:ea typeface="ＭＳ Ｐゴシック" panose="020B0600070205080204" pitchFamily="34" charset="-128"/>
              </a:rPr>
              <a:t>Ethical pluralism is the middle ground between absolutism and relativism </a:t>
            </a:r>
          </a:p>
          <a:p>
            <a:endParaRPr lang="en-US" altLang="en-US" sz="2400" dirty="0">
              <a:ea typeface="ＭＳ Ｐゴシック" panose="020B0600070205080204" pitchFamily="34" charset="-128"/>
            </a:endParaRPr>
          </a:p>
        </p:txBody>
      </p:sp>
      <p:sp>
        <p:nvSpPr>
          <p:cNvPr id="31747" name="Title 2"/>
          <p:cNvSpPr>
            <a:spLocks noGrp="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Summary</a:t>
            </a:r>
            <a:endParaRPr lang="en-US" altLang="en-US">
              <a:ea typeface="ＭＳ Ｐゴシック" panose="020B0600070205080204" pitchFamily="34" charset="-128"/>
            </a:endParaRPr>
          </a:p>
        </p:txBody>
      </p:sp>
      <p:sp>
        <p:nvSpPr>
          <p:cNvPr id="31748"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BA5F25-C630-47BE-AF90-F5291D62D515}" type="slidenum">
              <a:rPr lang="en-GB" altLang="en-US" smtClean="0">
                <a:latin typeface="Times New Roman" panose="02020603050405020304" pitchFamily="18" charset="0"/>
              </a:rPr>
              <a:pPr/>
              <a:t>28</a:t>
            </a:fld>
            <a:endParaRPr lang="en-GB" altLang="en-US">
              <a:latin typeface="Times New Roman" panose="02020603050405020304" pitchFamily="18" charset="0"/>
            </a:endParaRPr>
          </a:p>
        </p:txBody>
      </p:sp>
      <p:sp>
        <p:nvSpPr>
          <p:cNvPr id="5" name="TextBox 4">
            <a:extLst>
              <a:ext uri="{FF2B5EF4-FFF2-40B4-BE49-F238E27FC236}">
                <a16:creationId xmlns:a16="http://schemas.microsoft.com/office/drawing/2014/main" id="{48F7551D-AB97-4210-AE21-E31DD82B4585}"/>
              </a:ext>
            </a:extLst>
          </p:cNvPr>
          <p:cNvSpPr txBox="1"/>
          <p:nvPr/>
        </p:nvSpPr>
        <p:spPr>
          <a:xfrm flipH="1">
            <a:off x="336826" y="5094185"/>
            <a:ext cx="8470347" cy="1538883"/>
          </a:xfrm>
          <a:prstGeom prst="rect">
            <a:avLst/>
          </a:prstGeom>
          <a:solidFill>
            <a:sysClr val="window" lastClr="FFFFFF"/>
          </a:solidFill>
          <a:ln>
            <a:solidFill>
              <a:srgbClr val="5B9BD5">
                <a:shade val="50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prstClr val="black"/>
                </a:solidFill>
                <a:ea typeface="+mn-ea"/>
                <a:cs typeface="Arial" panose="020B0604020202020204" pitchFamily="34" charset="0"/>
              </a:rPr>
              <a:t>Next </a:t>
            </a:r>
            <a:r>
              <a:rPr kumimoji="0" lang="en-US" sz="2000" b="0" i="0" u="none" strike="noStrike" kern="0" cap="none" spc="0" normalizeH="0" baseline="0" noProof="0" dirty="0">
                <a:ln>
                  <a:noFill/>
                </a:ln>
                <a:solidFill>
                  <a:prstClr val="black"/>
                </a:solidFill>
                <a:effectLst/>
                <a:uLnTx/>
                <a:uFillTx/>
                <a:ea typeface="+mn-ea"/>
                <a:cs typeface="Arial" panose="020B0604020202020204" pitchFamily="34" charset="0"/>
              </a:rPr>
              <a:t>lecture reading:</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ea typeface="+mn-ea"/>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ea typeface="+mn-ea"/>
                <a:cs typeface="Arial" panose="020B0604020202020204" pitchFamily="34" charset="0"/>
              </a:rPr>
              <a:t>Chapter </a:t>
            </a:r>
            <a:r>
              <a:rPr lang="en-US" sz="2000" kern="0" dirty="0">
                <a:solidFill>
                  <a:prstClr val="black"/>
                </a:solidFill>
                <a:ea typeface="+mn-ea"/>
                <a:cs typeface="Arial" panose="020B0604020202020204" pitchFamily="34" charset="0"/>
              </a:rPr>
              <a:t>4</a:t>
            </a:r>
            <a:r>
              <a:rPr kumimoji="0" lang="en-US" sz="2000" b="0" i="0" u="none" strike="noStrike" kern="0" cap="none" spc="0" normalizeH="0" baseline="0" noProof="0" dirty="0">
                <a:ln>
                  <a:noFill/>
                </a:ln>
                <a:solidFill>
                  <a:prstClr val="black"/>
                </a:solidFill>
                <a:effectLst/>
                <a:uLnTx/>
                <a:uFillTx/>
                <a:ea typeface="+mn-ea"/>
                <a:cs typeface="Arial" panose="020B0604020202020204" pitchFamily="34" charset="0"/>
              </a:rPr>
              <a:t>, </a:t>
            </a:r>
            <a:r>
              <a:rPr lang="en-GB" sz="2000" kern="0" dirty="0">
                <a:solidFill>
                  <a:prstClr val="black"/>
                </a:solidFill>
                <a:ea typeface="+mn-ea"/>
                <a:cs typeface="Arial" panose="020B0604020202020204" pitchFamily="34" charset="0"/>
              </a:rPr>
              <a:t>Making Decisions in Business Ethics</a:t>
            </a:r>
            <a:br>
              <a:rPr lang="en-GB" sz="2000" kern="0" dirty="0">
                <a:solidFill>
                  <a:prstClr val="black"/>
                </a:solidFill>
                <a:ea typeface="+mn-ea"/>
                <a:cs typeface="Arial" panose="020B0604020202020204" pitchFamily="34" charset="0"/>
              </a:rPr>
            </a:br>
            <a:r>
              <a:rPr lang="en-GB" sz="2000" kern="0" dirty="0">
                <a:solidFill>
                  <a:prstClr val="black"/>
                </a:solidFill>
                <a:ea typeface="+mn-ea"/>
                <a:cs typeface="Arial" panose="020B0604020202020204" pitchFamily="34" charset="0"/>
              </a:rPr>
              <a:t>Descriptive Ethical Theories</a:t>
            </a:r>
          </a:p>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prstClr val="black"/>
                </a:solidFill>
                <a:ea typeface="+mn-ea"/>
                <a:cs typeface="Arial" panose="020B0604020202020204" pitchFamily="34" charset="0"/>
              </a:rPr>
              <a:t>(in Business Ethics, 5</a:t>
            </a:r>
            <a:r>
              <a:rPr lang="en-US" sz="2000" kern="0" baseline="30000" dirty="0">
                <a:solidFill>
                  <a:prstClr val="black"/>
                </a:solidFill>
                <a:ea typeface="+mn-ea"/>
                <a:cs typeface="Arial" panose="020B0604020202020204" pitchFamily="34" charset="0"/>
              </a:rPr>
              <a:t>th</a:t>
            </a:r>
            <a:r>
              <a:rPr lang="en-US" sz="2000" kern="0" dirty="0">
                <a:solidFill>
                  <a:prstClr val="black"/>
                </a:solidFill>
                <a:ea typeface="+mn-ea"/>
                <a:cs typeface="Arial" panose="020B0604020202020204" pitchFamily="34" charset="0"/>
              </a:rPr>
              <a:t> Ed. by Crane et al., 2019)</a:t>
            </a:r>
            <a:endParaRPr kumimoji="0" lang="en-GB" sz="2000" b="0" i="0" u="none" strike="noStrike" kern="0" cap="none" spc="0" normalizeH="0" baseline="0" noProof="0" dirty="0">
              <a:ln>
                <a:noFill/>
              </a:ln>
              <a:solidFill>
                <a:prstClr val="black"/>
              </a:solidFill>
              <a:effectLst/>
              <a:uLnTx/>
              <a:uFillTx/>
              <a:ea typeface="+mn-ea"/>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7628C73-2434-4F83-8143-336D8D258A31}"/>
              </a:ext>
            </a:extLst>
          </p:cNvPr>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b="1" dirty="0">
                <a:ea typeface="ＭＳ Ｐゴシック" panose="020B0600070205080204" pitchFamily="34" charset="-128"/>
              </a:rPr>
              <a:t>Learning Objectives</a:t>
            </a:r>
          </a:p>
        </p:txBody>
      </p:sp>
      <p:sp>
        <p:nvSpPr>
          <p:cNvPr id="8195" name="Rectangle 3">
            <a:extLst>
              <a:ext uri="{FF2B5EF4-FFF2-40B4-BE49-F238E27FC236}">
                <a16:creationId xmlns:a16="http://schemas.microsoft.com/office/drawing/2014/main" id="{FFED54C6-F1AA-4016-B8C3-BE35A12A9BB9}"/>
              </a:ext>
            </a:extLst>
          </p:cNvPr>
          <p:cNvSpPr>
            <a:spLocks noGrp="1" noChangeArrowheads="1"/>
          </p:cNvSpPr>
          <p:nvPr>
            <p:ph type="body" idx="1"/>
          </p:nvPr>
        </p:nvSpPr>
        <p:spPr bwMode="auto">
          <a:xfrm>
            <a:off x="636998" y="1643865"/>
            <a:ext cx="7821202" cy="45159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200" dirty="0">
                <a:ea typeface="ＭＳ Ｐゴシック" panose="020B0600070205080204" pitchFamily="34" charset="-128"/>
              </a:rPr>
              <a:t>At the end of the lecture, you should be able to</a:t>
            </a:r>
          </a:p>
          <a:p>
            <a:r>
              <a:rPr lang="en-GB" altLang="en-US" sz="2200" dirty="0">
                <a:ea typeface="ＭＳ Ｐゴシック" panose="020B0600070205080204" pitchFamily="34" charset="-128"/>
              </a:rPr>
              <a:t>Explain the role of normative ethical theory for ethical decision-making in business.</a:t>
            </a:r>
          </a:p>
          <a:p>
            <a:r>
              <a:rPr lang="en-GB" altLang="en-US" sz="2200" dirty="0">
                <a:ea typeface="ＭＳ Ｐゴシック" panose="020B0600070205080204" pitchFamily="34" charset="-128"/>
              </a:rPr>
              <a:t>Understand and apply Western modernist ethical theories, i.e. utilitarianism, ethics of duty, rights and justice, and social contract theory.</a:t>
            </a:r>
          </a:p>
          <a:p>
            <a:r>
              <a:rPr lang="en-GB" altLang="en-US" sz="2200" dirty="0">
                <a:ea typeface="ＭＳ Ｐゴシック" panose="020B0600070205080204" pitchFamily="34" charset="-128"/>
              </a:rPr>
              <a:t>Understand and apply alternative ethical theories, i.e. virtue ethics, ethic of care, discourse ethics, and postmodernism.</a:t>
            </a:r>
          </a:p>
          <a:p>
            <a:r>
              <a:rPr lang="en-GB" altLang="en-US" sz="2200" dirty="0">
                <a:ea typeface="ＭＳ Ｐゴシック" panose="020B0600070205080204" pitchFamily="34" charset="-128"/>
              </a:rPr>
              <a:t>Conduct a pluralist business ethics evaluation.</a:t>
            </a:r>
          </a:p>
        </p:txBody>
      </p:sp>
    </p:spTree>
    <p:extLst>
      <p:ext uri="{BB962C8B-B14F-4D97-AF65-F5344CB8AC3E}">
        <p14:creationId xmlns:p14="http://schemas.microsoft.com/office/powerpoint/2010/main" val="400522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36538"/>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Overview</a:t>
            </a:r>
          </a:p>
        </p:txBody>
      </p:sp>
      <p:sp>
        <p:nvSpPr>
          <p:cNvPr id="8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Locate the role of ethical theory</a:t>
            </a:r>
          </a:p>
          <a:p>
            <a:r>
              <a:rPr lang="en-GB" altLang="en-US">
                <a:ea typeface="ＭＳ Ｐゴシック" panose="020B0600070205080204" pitchFamily="34" charset="-128"/>
              </a:rPr>
              <a:t>Highlight international differences in perspectives</a:t>
            </a:r>
          </a:p>
          <a:p>
            <a:r>
              <a:rPr lang="en-GB" altLang="en-US">
                <a:ea typeface="ＭＳ Ｐゴシック" panose="020B0600070205080204" pitchFamily="34" charset="-128"/>
              </a:rPr>
              <a:t>Provide critical overview of traditional ethical theories</a:t>
            </a:r>
          </a:p>
          <a:p>
            <a:r>
              <a:rPr lang="en-GB" altLang="en-US">
                <a:ea typeface="ＭＳ Ｐゴシック" panose="020B0600070205080204" pitchFamily="34" charset="-128"/>
              </a:rPr>
              <a:t>Explore contemporary ethical theories</a:t>
            </a:r>
          </a:p>
        </p:txBody>
      </p:sp>
      <p:sp>
        <p:nvSpPr>
          <p:cNvPr id="8196"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11F6BC-8BB1-417E-98E1-2222F06ADE82}" type="slidenum">
              <a:rPr lang="en-GB" altLang="en-US" smtClean="0">
                <a:latin typeface="Times New Roman" panose="02020603050405020304" pitchFamily="18" charset="0"/>
              </a:rPr>
              <a:pPr/>
              <a:t>4</a:t>
            </a:fld>
            <a:endParaRPr lang="en-GB" altLang="en-US">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noChangeArrowheads="1"/>
          </p:cNvSpPr>
          <p:nvPr>
            <p:ph idx="1"/>
          </p:nvPr>
        </p:nvSpPr>
        <p:spPr bwMode="auto">
          <a:xfrm>
            <a:off x="98425" y="6329363"/>
            <a:ext cx="6880225" cy="64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GB" altLang="en-US" sz="1600">
                <a:ea typeface="ＭＳ Ｐゴシック" panose="020B0600070205080204" pitchFamily="34" charset="-128"/>
                <a:hlinkClick r:id="rId2"/>
              </a:rPr>
              <a:t>https://www.youtube.com/watch?v=idOQXlHVrQE</a:t>
            </a:r>
            <a:endParaRPr lang="en-GB" altLang="en-US" sz="1600">
              <a:ea typeface="ＭＳ Ｐゴシック" panose="020B0600070205080204" pitchFamily="34" charset="-128"/>
            </a:endParaRPr>
          </a:p>
        </p:txBody>
      </p:sp>
      <p:sp>
        <p:nvSpPr>
          <p:cNvPr id="9219" name="Title 2"/>
          <p:cNvSpPr>
            <a:spLocks noGrp="1" noChangeArrowheads="1"/>
          </p:cNvSpPr>
          <p:nvPr>
            <p:ph type="title"/>
          </p:nvPr>
        </p:nvSpPr>
        <p:spPr bwMode="auto">
          <a:xfrm>
            <a:off x="71438" y="330200"/>
            <a:ext cx="9001125" cy="68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ea typeface="ＭＳ Ｐゴシック" panose="020B0600070205080204" pitchFamily="34" charset="-128"/>
              </a:rPr>
              <a:t>How to evaluate business ethics?</a:t>
            </a:r>
          </a:p>
        </p:txBody>
      </p:sp>
      <p:sp>
        <p:nvSpPr>
          <p:cNvPr id="9220" name="Slide Number Placeholder 3"/>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249381-B160-4B9D-9E6C-EB3A295317D1}" type="slidenum">
              <a:rPr lang="en-GB" altLang="en-US" smtClean="0">
                <a:latin typeface="Times New Roman" panose="02020603050405020304" pitchFamily="18" charset="0"/>
              </a:rPr>
              <a:pPr/>
              <a:t>5</a:t>
            </a:fld>
            <a:endParaRPr lang="en-GB" altLang="en-US">
              <a:latin typeface="Times New Roman" panose="02020603050405020304" pitchFamily="18" charset="0"/>
            </a:endParaRPr>
          </a:p>
        </p:txBody>
      </p:sp>
      <p:pic>
        <p:nvPicPr>
          <p:cNvPr id="92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366838"/>
            <a:ext cx="32067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0"/>
          <p:cNvSpPr>
            <a:spLocks noChangeArrowheads="1"/>
          </p:cNvSpPr>
          <p:nvPr/>
        </p:nvSpPr>
        <p:spPr bwMode="auto">
          <a:xfrm>
            <a:off x="3716338" y="1643063"/>
            <a:ext cx="50101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i="1">
                <a:solidFill>
                  <a:srgbClr val="000000"/>
                </a:solidFill>
              </a:rPr>
              <a:t>The Wolf of Wall Street</a:t>
            </a:r>
            <a:r>
              <a:rPr lang="en-US" altLang="en-US">
                <a:solidFill>
                  <a:srgbClr val="000000"/>
                </a:solidFill>
              </a:rPr>
              <a:t> is a 2013 American biographical black comedy crime film directed by Martin Scorsese and written by Terence Winter, based on the memoir of the same name by Jordan Belfort. </a:t>
            </a:r>
          </a:p>
          <a:p>
            <a:endParaRPr lang="en-US" altLang="en-US">
              <a:solidFill>
                <a:srgbClr val="000000"/>
              </a:solidFill>
            </a:endParaRPr>
          </a:p>
          <a:p>
            <a:r>
              <a:rPr lang="en-US" altLang="en-US">
                <a:solidFill>
                  <a:srgbClr val="000000"/>
                </a:solidFill>
              </a:rPr>
              <a:t>In 1987, Jordan Belfort (</a:t>
            </a:r>
            <a:r>
              <a:rPr lang="en-GB" altLang="en-US">
                <a:hlinkClick r:id="rId4"/>
              </a:rPr>
              <a:t>Leonardo DiCaprio</a:t>
            </a:r>
            <a:r>
              <a:rPr lang="en-US" altLang="en-US">
                <a:solidFill>
                  <a:srgbClr val="000000"/>
                </a:solidFill>
              </a:rPr>
              <a:t>) procures a job as a Wall Street stockbroker for L.F. Rothschild, employed under Mark Hanna, who quickly entices him with the careless sex and drugs fueled stockbroker culture and passes on his idea that a stockbroker's only goal is to make money for himself… (Wikipedia)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2"/>
          <p:cNvSpPr>
            <a:spLocks noGrp="1" noChangeArrowheads="1"/>
          </p:cNvSpPr>
          <p:nvPr>
            <p:ph type="title"/>
          </p:nvPr>
        </p:nvSpPr>
        <p:spPr bwMode="auto">
          <a:xfrm>
            <a:off x="71438" y="330200"/>
            <a:ext cx="9001125" cy="68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dirty="0">
                <a:ea typeface="ＭＳ Ｐゴシック" panose="020B0600070205080204" pitchFamily="34" charset="-128"/>
              </a:rPr>
              <a:t>THE ROLE OF ETHICAL THEORY</a:t>
            </a:r>
            <a:br>
              <a:rPr lang="en-GB" altLang="en-US" sz="3200" dirty="0">
                <a:ea typeface="ＭＳ Ｐゴシック" panose="020B0600070205080204" pitchFamily="34" charset="-128"/>
              </a:rPr>
            </a:br>
            <a:br>
              <a:rPr lang="en-GB" altLang="en-US" sz="3200" dirty="0">
                <a:ea typeface="ＭＳ Ｐゴシック" panose="020B0600070205080204" pitchFamily="34" charset="-128"/>
              </a:rPr>
            </a:br>
            <a:r>
              <a:rPr lang="en-GB" altLang="en-US" sz="3200" dirty="0">
                <a:ea typeface="ＭＳ Ｐゴシック" panose="020B0600070205080204" pitchFamily="34" charset="-128"/>
              </a:rPr>
              <a:t>[Crane, Andrew/Matten, Dirk/</a:t>
            </a:r>
            <a:r>
              <a:rPr lang="en-GB" altLang="en-US" sz="3200" dirty="0" err="1">
                <a:ea typeface="ＭＳ Ｐゴシック" panose="020B0600070205080204" pitchFamily="34" charset="-128"/>
              </a:rPr>
              <a:t>Glozer</a:t>
            </a:r>
            <a:r>
              <a:rPr lang="en-GB" altLang="en-US" sz="3200" dirty="0">
                <a:ea typeface="ＭＳ Ｐゴシック" panose="020B0600070205080204" pitchFamily="34" charset="-128"/>
              </a:rPr>
              <a:t>, Sarah. Business Ethics]</a:t>
            </a:r>
          </a:p>
        </p:txBody>
      </p:sp>
      <p:sp>
        <p:nvSpPr>
          <p:cNvPr id="9220" name="Slide Number Placeholder 3"/>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249381-B160-4B9D-9E6C-EB3A295317D1}" type="slidenum">
              <a:rPr lang="en-GB" altLang="en-US" smtClean="0">
                <a:latin typeface="Times New Roman" panose="02020603050405020304" pitchFamily="18" charset="0"/>
              </a:rPr>
              <a:pPr/>
              <a:t>6</a:t>
            </a:fld>
            <a:endParaRPr lang="en-GB" altLang="en-US">
              <a:latin typeface="Times New Roman" panose="02020603050405020304" pitchFamily="18" charset="0"/>
            </a:endParaRPr>
          </a:p>
        </p:txBody>
      </p:sp>
      <p:sp>
        <p:nvSpPr>
          <p:cNvPr id="9222" name="Rectangle 10"/>
          <p:cNvSpPr>
            <a:spLocks noChangeArrowheads="1"/>
          </p:cNvSpPr>
          <p:nvPr/>
        </p:nvSpPr>
        <p:spPr bwMode="auto">
          <a:xfrm>
            <a:off x="356872" y="1448780"/>
            <a:ext cx="826557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a:buFont typeface="Arial" panose="020B0604020202020204" pitchFamily="34" charset="0"/>
              <a:buChar char="•"/>
            </a:pPr>
            <a:r>
              <a:rPr lang="en-GB" altLang="en-US" sz="2400" b="1" dirty="0">
                <a:solidFill>
                  <a:srgbClr val="000000"/>
                </a:solidFill>
              </a:rPr>
              <a:t>Ethical absolutism: </a:t>
            </a:r>
            <a:r>
              <a:rPr lang="en-GB" altLang="en-US" sz="2400" dirty="0">
                <a:solidFill>
                  <a:srgbClr val="000000"/>
                </a:solidFill>
              </a:rPr>
              <a:t>on one side of the spectrum, ethical absolutism claims that there are eternal, universally applicable moral principles. </a:t>
            </a:r>
          </a:p>
          <a:p>
            <a:pPr marL="1028700" lvl="1">
              <a:buFont typeface="Arial" panose="020B0604020202020204" pitchFamily="34" charset="0"/>
              <a:buChar char="•"/>
            </a:pPr>
            <a:r>
              <a:rPr lang="en-GB" altLang="en-US" sz="2000" dirty="0">
                <a:solidFill>
                  <a:srgbClr val="000000"/>
                </a:solidFill>
              </a:rPr>
              <a:t>This means right and wrong are objective qualities that can be rationally determined, irrespective of the circumstances.</a:t>
            </a:r>
          </a:p>
          <a:p>
            <a:pPr lvl="1" indent="0"/>
            <a:endParaRPr lang="en-GB" altLang="en-US" sz="2400" dirty="0">
              <a:solidFill>
                <a:srgbClr val="000000"/>
              </a:solidFill>
            </a:endParaRPr>
          </a:p>
          <a:p>
            <a:pPr marL="285750" indent="-285750">
              <a:buFont typeface="Arial" panose="020B0604020202020204" pitchFamily="34" charset="0"/>
              <a:buChar char="•"/>
            </a:pPr>
            <a:r>
              <a:rPr lang="en-GB" altLang="en-US" sz="2400" b="1" dirty="0">
                <a:solidFill>
                  <a:srgbClr val="000000"/>
                </a:solidFill>
              </a:rPr>
              <a:t>Ethical relativism: </a:t>
            </a:r>
            <a:r>
              <a:rPr lang="en-GB" altLang="en-US" sz="2400" dirty="0">
                <a:solidFill>
                  <a:srgbClr val="000000"/>
                </a:solidFill>
              </a:rPr>
              <a:t>on the other side of the spectrum, ethical relativism claims that morality is context-dependent and subjective, e.g. due to cultural differences. </a:t>
            </a:r>
          </a:p>
          <a:p>
            <a:pPr marL="1028700" lvl="1">
              <a:buFont typeface="Arial" panose="020B0604020202020204" pitchFamily="34" charset="0"/>
              <a:buChar char="•"/>
            </a:pPr>
            <a:r>
              <a:rPr lang="en-GB" altLang="en-US" sz="2000" dirty="0">
                <a:solidFill>
                  <a:srgbClr val="000000"/>
                </a:solidFill>
              </a:rPr>
              <a:t>relativists tend to believe that there are no universal right and wrongs that can be rationally determined - it simply depends on the traditions, convictions, or practices of those making the decision. </a:t>
            </a:r>
          </a:p>
        </p:txBody>
      </p:sp>
    </p:spTree>
    <p:extLst>
      <p:ext uri="{BB962C8B-B14F-4D97-AF65-F5344CB8AC3E}">
        <p14:creationId xmlns:p14="http://schemas.microsoft.com/office/powerpoint/2010/main" val="388245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txBox="1">
            <a:spLocks noChangeArrowheads="1"/>
          </p:cNvSpPr>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3600">
                <a:solidFill>
                  <a:srgbClr val="000000"/>
                </a:solidFill>
              </a:rPr>
              <a:t>Normative ethical theories</a:t>
            </a:r>
          </a:p>
        </p:txBody>
      </p:sp>
      <p:sp>
        <p:nvSpPr>
          <p:cNvPr id="10243"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872F075-4988-4DA4-ADBD-DA2880E27619}" type="slidenum">
              <a:rPr lang="en-GB" altLang="en-US" smtClean="0">
                <a:latin typeface="Times New Roman" panose="02020603050405020304" pitchFamily="18" charset="0"/>
              </a:rPr>
              <a:pPr/>
              <a:t>7</a:t>
            </a:fld>
            <a:endParaRPr lang="en-GB" altLang="en-US">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01675" y="368300"/>
            <a:ext cx="777240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What are normative ethical theories?</a:t>
            </a:r>
            <a:endParaRPr lang="en-GB" altLang="en-US" sz="4000">
              <a:ea typeface="ＭＳ Ｐゴシック" panose="020B0600070205080204" pitchFamily="34" charset="-128"/>
            </a:endParaRPr>
          </a:p>
        </p:txBody>
      </p:sp>
      <p:sp>
        <p:nvSpPr>
          <p:cNvPr id="6147" name="Rectangle 3">
            <a:extLst>
              <a:ext uri="{FF2B5EF4-FFF2-40B4-BE49-F238E27FC236}">
                <a16:creationId xmlns:a16="http://schemas.microsoft.com/office/drawing/2014/main" id="{4EA8DA6E-1278-4968-BEBF-104E484C796F}"/>
              </a:ext>
            </a:extLst>
          </p:cNvPr>
          <p:cNvSpPr>
            <a:spLocks noGrp="1" noChangeArrowheads="1"/>
          </p:cNvSpPr>
          <p:nvPr>
            <p:ph type="body" idx="1"/>
          </p:nvPr>
        </p:nvSpPr>
        <p:spPr bwMode="auto">
          <a:xfrm>
            <a:off x="685800" y="1600200"/>
            <a:ext cx="820737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4175" indent="-384175">
              <a:lnSpc>
                <a:spcPct val="80000"/>
              </a:lnSpc>
              <a:defRPr/>
            </a:pPr>
            <a:r>
              <a:rPr lang="en-GB" altLang="en-US" b="1" dirty="0">
                <a:ea typeface="ＭＳ Ｐゴシック" panose="020B0600070205080204" pitchFamily="34" charset="-128"/>
              </a:rPr>
              <a:t>Ethical theories are the rules and principles that determine right and wrong for any given situation	</a:t>
            </a:r>
          </a:p>
          <a:p>
            <a:pPr marL="0" indent="0">
              <a:lnSpc>
                <a:spcPct val="80000"/>
              </a:lnSpc>
              <a:buFontTx/>
              <a:buNone/>
              <a:defRPr/>
            </a:pPr>
            <a:endParaRPr lang="en-GB" altLang="en-US" sz="2200" dirty="0">
              <a:ea typeface="ＭＳ Ｐゴシック" panose="020B0600070205080204" pitchFamily="34" charset="-128"/>
            </a:endParaRPr>
          </a:p>
          <a:p>
            <a:pPr marL="384175" indent="-384175">
              <a:lnSpc>
                <a:spcPct val="80000"/>
              </a:lnSpc>
              <a:defRPr/>
            </a:pPr>
            <a:r>
              <a:rPr lang="en-GB" altLang="en-US" b="1" dirty="0">
                <a:ea typeface="ＭＳ Ｐゴシック" panose="020B0600070205080204" pitchFamily="34" charset="-128"/>
              </a:rPr>
              <a:t>Normative ethical theories</a:t>
            </a:r>
            <a:r>
              <a:rPr lang="en-GB" altLang="en-US" dirty="0">
                <a:ea typeface="ＭＳ Ｐゴシック" panose="020B0600070205080204" pitchFamily="34" charset="-128"/>
              </a:rPr>
              <a:t> are those that propose to prescribe the morally correct way of acting</a:t>
            </a:r>
          </a:p>
          <a:p>
            <a:pPr marL="384175" indent="-384175">
              <a:lnSpc>
                <a:spcPct val="80000"/>
              </a:lnSpc>
              <a:buFontTx/>
              <a:buNone/>
              <a:defRPr/>
            </a:pPr>
            <a:endParaRPr lang="en-GB" altLang="en-US" dirty="0">
              <a:ea typeface="ＭＳ Ｐゴシック" panose="020B0600070205080204" pitchFamily="34" charset="-128"/>
            </a:endParaRPr>
          </a:p>
          <a:p>
            <a:pPr marL="384175" indent="-384175">
              <a:lnSpc>
                <a:spcPct val="80000"/>
              </a:lnSpc>
              <a:defRPr/>
            </a:pPr>
            <a:r>
              <a:rPr lang="en-GB" altLang="en-US" dirty="0">
                <a:ea typeface="ＭＳ Ｐゴシック" panose="020B0600070205080204" pitchFamily="34" charset="-128"/>
              </a:rPr>
              <a:t>As opposed to </a:t>
            </a:r>
            <a:r>
              <a:rPr lang="en-GB" altLang="en-US" b="1" dirty="0">
                <a:ea typeface="ＭＳ Ｐゴシック" panose="020B0600070205080204" pitchFamily="34" charset="-128"/>
              </a:rPr>
              <a:t>descriptive ethical theories </a:t>
            </a:r>
            <a:r>
              <a:rPr lang="en-GB" altLang="en-US" dirty="0">
                <a:ea typeface="ＭＳ Ｐゴシック" panose="020B0600070205080204" pitchFamily="34" charset="-128"/>
              </a:rPr>
              <a:t>which seek to describe how ethics decisions are actually made in business</a:t>
            </a:r>
          </a:p>
        </p:txBody>
      </p:sp>
      <p:sp>
        <p:nvSpPr>
          <p:cNvPr id="11268" name="Slide Number Placeholder 1"/>
          <p:cNvSpPr>
            <a:spLocks noGrp="1"/>
          </p:cNvSpPr>
          <p:nvPr>
            <p:ph type="sldNum" sz="quarter" idx="11"/>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CC8C98-2D5B-4272-B349-811F5243AC52}" type="slidenum">
              <a:rPr lang="en-GB" altLang="en-US" smtClean="0">
                <a:latin typeface="Times New Roman" panose="02020603050405020304" pitchFamily="18" charset="0"/>
              </a:rPr>
              <a:pPr/>
              <a:t>8</a:t>
            </a:fld>
            <a:endParaRPr lang="en-GB" altLang="en-US">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bwMode="auto">
          <a:xfrm>
            <a:off x="685800" y="2286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Western modernist ethical theories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c7eba75-42c7-4978-9ee5-983ebf62f21b"/>
</p:tagLst>
</file>

<file path=ppt/theme/theme1.xml><?xml version="1.0" encoding="utf-8"?>
<a:theme xmlns:a="http://schemas.openxmlformats.org/drawingml/2006/main" name="1_Default Design">
  <a:themeElements>
    <a:clrScheme name="">
      <a:dk1>
        <a:srgbClr val="0033CC"/>
      </a:dk1>
      <a:lt1>
        <a:srgbClr val="3399FF"/>
      </a:lt1>
      <a:dk2>
        <a:srgbClr val="FFFFFF"/>
      </a:dk2>
      <a:lt2>
        <a:srgbClr val="808080"/>
      </a:lt2>
      <a:accent1>
        <a:srgbClr val="00CC99"/>
      </a:accent1>
      <a:accent2>
        <a:srgbClr val="3333CC"/>
      </a:accent2>
      <a:accent3>
        <a:srgbClr val="ADCAFF"/>
      </a:accent3>
      <a:accent4>
        <a:srgbClr val="002AAE"/>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33CC"/>
        </a:dk1>
        <a:lt1>
          <a:srgbClr val="3399FF"/>
        </a:lt1>
        <a:dk2>
          <a:srgbClr val="FFFFFF"/>
        </a:dk2>
        <a:lt2>
          <a:srgbClr val="808080"/>
        </a:lt2>
        <a:accent1>
          <a:srgbClr val="00CC99"/>
        </a:accent1>
        <a:accent2>
          <a:srgbClr val="3333CC"/>
        </a:accent2>
        <a:accent3>
          <a:srgbClr val="ADCAFF"/>
        </a:accent3>
        <a:accent4>
          <a:srgbClr val="002AAE"/>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1_Default Design 9">
        <a:dk1>
          <a:srgbClr val="0033CC"/>
        </a:dk1>
        <a:lt1>
          <a:srgbClr val="3399FF"/>
        </a:lt1>
        <a:dk2>
          <a:srgbClr val="FFFFFF"/>
        </a:dk2>
        <a:lt2>
          <a:srgbClr val="808080"/>
        </a:lt2>
        <a:accent1>
          <a:srgbClr val="00CC99"/>
        </a:accent1>
        <a:accent2>
          <a:srgbClr val="3333CC"/>
        </a:accent2>
        <a:accent3>
          <a:srgbClr val="ADCAFF"/>
        </a:accent3>
        <a:accent4>
          <a:srgbClr val="002AAE"/>
        </a:accent4>
        <a:accent5>
          <a:srgbClr val="AAE2CA"/>
        </a:accent5>
        <a:accent6>
          <a:srgbClr val="2D2DB9"/>
        </a:accent6>
        <a:hlink>
          <a:srgbClr val="CC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0033CC"/>
      </a:dk1>
      <a:lt1>
        <a:srgbClr val="3399FF"/>
      </a:lt1>
      <a:dk2>
        <a:srgbClr val="FFFFFF"/>
      </a:dk2>
      <a:lt2>
        <a:srgbClr val="808080"/>
      </a:lt2>
      <a:accent1>
        <a:srgbClr val="00CC99"/>
      </a:accent1>
      <a:accent2>
        <a:srgbClr val="3333CC"/>
      </a:accent2>
      <a:accent3>
        <a:srgbClr val="ADCAFF"/>
      </a:accent3>
      <a:accent4>
        <a:srgbClr val="002AAE"/>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33CC"/>
        </a:dk1>
        <a:lt1>
          <a:srgbClr val="3399FF"/>
        </a:lt1>
        <a:dk2>
          <a:srgbClr val="FFFFFF"/>
        </a:dk2>
        <a:lt2>
          <a:srgbClr val="808080"/>
        </a:lt2>
        <a:accent1>
          <a:srgbClr val="00CC99"/>
        </a:accent1>
        <a:accent2>
          <a:srgbClr val="3333CC"/>
        </a:accent2>
        <a:accent3>
          <a:srgbClr val="ADCAFF"/>
        </a:accent3>
        <a:accent4>
          <a:srgbClr val="002AAE"/>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1_Default Design 9">
        <a:dk1>
          <a:srgbClr val="0033CC"/>
        </a:dk1>
        <a:lt1>
          <a:srgbClr val="3399FF"/>
        </a:lt1>
        <a:dk2>
          <a:srgbClr val="FFFFFF"/>
        </a:dk2>
        <a:lt2>
          <a:srgbClr val="808080"/>
        </a:lt2>
        <a:accent1>
          <a:srgbClr val="00CC99"/>
        </a:accent1>
        <a:accent2>
          <a:srgbClr val="3333CC"/>
        </a:accent2>
        <a:accent3>
          <a:srgbClr val="ADCAFF"/>
        </a:accent3>
        <a:accent4>
          <a:srgbClr val="002AAE"/>
        </a:accent4>
        <a:accent5>
          <a:srgbClr val="AAE2CA"/>
        </a:accent5>
        <a:accent6>
          <a:srgbClr val="2D2DB9"/>
        </a:accent6>
        <a:hlink>
          <a:srgbClr val="CC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
      <a:dk1>
        <a:srgbClr val="0033CC"/>
      </a:dk1>
      <a:lt1>
        <a:srgbClr val="3399FF"/>
      </a:lt1>
      <a:dk2>
        <a:srgbClr val="FFFFFF"/>
      </a:dk2>
      <a:lt2>
        <a:srgbClr val="808080"/>
      </a:lt2>
      <a:accent1>
        <a:srgbClr val="00CC99"/>
      </a:accent1>
      <a:accent2>
        <a:srgbClr val="3333CC"/>
      </a:accent2>
      <a:accent3>
        <a:srgbClr val="ADCAFF"/>
      </a:accent3>
      <a:accent4>
        <a:srgbClr val="002AAE"/>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33CC"/>
        </a:dk1>
        <a:lt1>
          <a:srgbClr val="3399FF"/>
        </a:lt1>
        <a:dk2>
          <a:srgbClr val="FFFFFF"/>
        </a:dk2>
        <a:lt2>
          <a:srgbClr val="808080"/>
        </a:lt2>
        <a:accent1>
          <a:srgbClr val="00CC99"/>
        </a:accent1>
        <a:accent2>
          <a:srgbClr val="3333CC"/>
        </a:accent2>
        <a:accent3>
          <a:srgbClr val="ADCAFF"/>
        </a:accent3>
        <a:accent4>
          <a:srgbClr val="002AAE"/>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1_Default Design 9">
        <a:dk1>
          <a:srgbClr val="0033CC"/>
        </a:dk1>
        <a:lt1>
          <a:srgbClr val="3399FF"/>
        </a:lt1>
        <a:dk2>
          <a:srgbClr val="FFFFFF"/>
        </a:dk2>
        <a:lt2>
          <a:srgbClr val="808080"/>
        </a:lt2>
        <a:accent1>
          <a:srgbClr val="00CC99"/>
        </a:accent1>
        <a:accent2>
          <a:srgbClr val="3333CC"/>
        </a:accent2>
        <a:accent3>
          <a:srgbClr val="ADCAFF"/>
        </a:accent3>
        <a:accent4>
          <a:srgbClr val="002AAE"/>
        </a:accent4>
        <a:accent5>
          <a:srgbClr val="AAE2CA"/>
        </a:accent5>
        <a:accent6>
          <a:srgbClr val="2D2DB9"/>
        </a:accent6>
        <a:hlink>
          <a:srgbClr val="CC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8D8B46174F4542B1DBCD68E040C3BC" ma:contentTypeVersion="12" ma:contentTypeDescription="Create a new document." ma:contentTypeScope="" ma:versionID="64ccf0266776695eaca9c020609df283">
  <xsd:schema xmlns:xsd="http://www.w3.org/2001/XMLSchema" xmlns:xs="http://www.w3.org/2001/XMLSchema" xmlns:p="http://schemas.microsoft.com/office/2006/metadata/properties" xmlns:ns3="7474ff3d-818e-4307-b99d-1f971d0d96d9" xmlns:ns4="5d8cf7f9-6b68-4b9e-aaeb-edb9136d2ed2" targetNamespace="http://schemas.microsoft.com/office/2006/metadata/properties" ma:root="true" ma:fieldsID="a8da16557e1174d64ab436dc248d8c0e" ns3:_="" ns4:_="">
    <xsd:import namespace="7474ff3d-818e-4307-b99d-1f971d0d96d9"/>
    <xsd:import namespace="5d8cf7f9-6b68-4b9e-aaeb-edb9136d2e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74ff3d-818e-4307-b99d-1f971d0d9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8cf7f9-6b68-4b9e-aaeb-edb9136d2e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2CE80F-6E35-4D5C-A1F0-B4BF601E0235}">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5d8cf7f9-6b68-4b9e-aaeb-edb9136d2ed2"/>
    <ds:schemaRef ds:uri="http://purl.org/dc/dcmitype/"/>
    <ds:schemaRef ds:uri="http://schemas.microsoft.com/office/infopath/2007/PartnerControls"/>
    <ds:schemaRef ds:uri="http://purl.org/dc/elements/1.1/"/>
    <ds:schemaRef ds:uri="7474ff3d-818e-4307-b99d-1f971d0d96d9"/>
    <ds:schemaRef ds:uri="http://www.w3.org/XML/1998/namespace"/>
  </ds:schemaRefs>
</ds:datastoreItem>
</file>

<file path=customXml/itemProps2.xml><?xml version="1.0" encoding="utf-8"?>
<ds:datastoreItem xmlns:ds="http://schemas.openxmlformats.org/officeDocument/2006/customXml" ds:itemID="{777CFB27-4873-424F-B446-A5FE8FD809E5}">
  <ds:schemaRefs>
    <ds:schemaRef ds:uri="http://schemas.microsoft.com/sharepoint/v3/contenttype/forms"/>
  </ds:schemaRefs>
</ds:datastoreItem>
</file>

<file path=customXml/itemProps3.xml><?xml version="1.0" encoding="utf-8"?>
<ds:datastoreItem xmlns:ds="http://schemas.openxmlformats.org/officeDocument/2006/customXml" ds:itemID="{07AB1216-D977-40CA-9BC3-CDEC0C0C7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74ff3d-818e-4307-b99d-1f971d0d96d9"/>
    <ds:schemaRef ds:uri="5d8cf7f9-6b68-4b9e-aaeb-edb9136d2e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3137</TotalTime>
  <Words>1610</Words>
  <Application>Microsoft Office PowerPoint</Application>
  <PresentationFormat>On-screen Show (4:3)</PresentationFormat>
  <Paragraphs>175</Paragraphs>
  <Slides>28</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Courier New</vt:lpstr>
      <vt:lpstr>Times New Roman</vt:lpstr>
      <vt:lpstr>1_Default Design</vt:lpstr>
      <vt:lpstr>2_Default Design</vt:lpstr>
      <vt:lpstr>3_Default Design</vt:lpstr>
      <vt:lpstr>Document</vt:lpstr>
      <vt:lpstr>FA265 Business Ethics and Corporate Governance</vt:lpstr>
      <vt:lpstr>PowerPoint Presentation</vt:lpstr>
      <vt:lpstr>Learning Objectives</vt:lpstr>
      <vt:lpstr>Overview</vt:lpstr>
      <vt:lpstr>How to evaluate business ethics?</vt:lpstr>
      <vt:lpstr>THE ROLE OF ETHICAL THEORY  [Crane, Andrew/Matten, Dirk/Glozer, Sarah. Business Ethics]</vt:lpstr>
      <vt:lpstr>PowerPoint Presentation</vt:lpstr>
      <vt:lpstr>What are normative ethical theories?</vt:lpstr>
      <vt:lpstr>Western modernist ethical theories</vt:lpstr>
      <vt:lpstr>PowerPoint Presentation</vt:lpstr>
      <vt:lpstr>Traditional ethical theories</vt:lpstr>
      <vt:lpstr>Egoism (Individualism)</vt:lpstr>
      <vt:lpstr>Utilitarianism (Happiness vs Unhappiness)</vt:lpstr>
      <vt:lpstr>Producing toys with child labour</vt:lpstr>
      <vt:lpstr>Problems with Utilitarianism</vt:lpstr>
      <vt:lpstr>Ethics of duties</vt:lpstr>
      <vt:lpstr>Problems with ethics of duties</vt:lpstr>
      <vt:lpstr>Ethics of rights and justice</vt:lpstr>
      <vt:lpstr>Limits of traditional Western Modernist ethical theories</vt:lpstr>
      <vt:lpstr>PowerPoint Presentation</vt:lpstr>
      <vt:lpstr>Is making money on financial crash ethical?</vt:lpstr>
      <vt:lpstr>Alternative perspectives on ethical theory</vt:lpstr>
      <vt:lpstr>Alternative perspectives on ethical theory</vt:lpstr>
      <vt:lpstr>Alternative perspectives on ethical theory</vt:lpstr>
      <vt:lpstr>Pluralism?</vt:lpstr>
      <vt:lpstr>Typical Perspective</vt:lpstr>
      <vt:lpstr>Pluralistic Perspective</vt:lpstr>
      <vt:lpstr>Summary</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Kate Hilton</dc:creator>
  <cp:lastModifiedBy>Solomon Akpotozor</cp:lastModifiedBy>
  <cp:revision>266</cp:revision>
  <cp:lastPrinted>2001-09-10T07:46:38Z</cp:lastPrinted>
  <dcterms:created xsi:type="dcterms:W3CDTF">2004-05-24T13:26:03Z</dcterms:created>
  <dcterms:modified xsi:type="dcterms:W3CDTF">2020-10-16T09:19:55Z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0x010100F28D8B46174F4542B1DBCD68E040C3BC</vt:lpwstr>
  </property>
</Properties>
</file>