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4"/>
  </p:notesMasterIdLst>
  <p:sldIdLst>
    <p:sldId id="265" r:id="rId2"/>
    <p:sldId id="272" r:id="rId3"/>
    <p:sldId id="273" r:id="rId4"/>
    <p:sldId id="274" r:id="rId5"/>
    <p:sldId id="275" r:id="rId6"/>
    <p:sldId id="281" r:id="rId7"/>
    <p:sldId id="280" r:id="rId8"/>
    <p:sldId id="279" r:id="rId9"/>
    <p:sldId id="278" r:id="rId10"/>
    <p:sldId id="277" r:id="rId11"/>
    <p:sldId id="276" r:id="rId12"/>
    <p:sldId id="282" r:id="rId13"/>
    <p:sldId id="283" r:id="rId14"/>
    <p:sldId id="284" r:id="rId15"/>
    <p:sldId id="285" r:id="rId16"/>
    <p:sldId id="286" r:id="rId17"/>
    <p:sldId id="287" r:id="rId18"/>
    <p:sldId id="288" r:id="rId19"/>
    <p:sldId id="289" r:id="rId20"/>
    <p:sldId id="290" r:id="rId21"/>
    <p:sldId id="291" r:id="rId22"/>
    <p:sldId id="29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20"/>
    <p:restoredTop sz="91927" autoAdjust="0"/>
  </p:normalViewPr>
  <p:slideViewPr>
    <p:cSldViewPr snapToGrid="0" snapToObjects="1">
      <p:cViewPr>
        <p:scale>
          <a:sx n="77" d="100"/>
          <a:sy n="77" d="100"/>
        </p:scale>
        <p:origin x="-198" y="198"/>
      </p:cViewPr>
      <p:guideLst>
        <p:guide orient="horz" pos="2160"/>
        <p:guide pos="3840"/>
      </p:guideLst>
    </p:cSldViewPr>
  </p:slideViewPr>
  <p:notesTextViewPr>
    <p:cViewPr>
      <p:scale>
        <a:sx n="170" d="100"/>
        <a:sy n="17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ADB07-13CA-474E-9BC0-162FC9B0D937}" type="datetimeFigureOut">
              <a:rPr lang="en-US" smtClean="0"/>
              <a:t>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A7419-D2E8-0142-86B4-F7132051884E}" type="slidenum">
              <a:rPr lang="en-US" smtClean="0"/>
              <a:t>‹#›</a:t>
            </a:fld>
            <a:endParaRPr lang="en-US"/>
          </a:p>
        </p:txBody>
      </p:sp>
    </p:spTree>
    <p:extLst>
      <p:ext uri="{BB962C8B-B14F-4D97-AF65-F5344CB8AC3E}">
        <p14:creationId xmlns:p14="http://schemas.microsoft.com/office/powerpoint/2010/main" val="6442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2</a:t>
            </a:fld>
            <a:endParaRPr lang="en-US"/>
          </a:p>
        </p:txBody>
      </p:sp>
    </p:spTree>
    <p:extLst>
      <p:ext uri="{BB962C8B-B14F-4D97-AF65-F5344CB8AC3E}">
        <p14:creationId xmlns:p14="http://schemas.microsoft.com/office/powerpoint/2010/main" val="1438225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About 19.6 % of the patients discharged from the hospital are readmitted after 30 days, and another 34 percent is readmitted after 90 days. Through quality diagnosing and evaluation skills, DNAP nurses should work with students to improve graduate and undergraduate education to promote the clinical practice and advance the practice. </a:t>
            </a:r>
          </a:p>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13</a:t>
            </a:fld>
            <a:endParaRPr lang="en-US"/>
          </a:p>
        </p:txBody>
      </p:sp>
    </p:spTree>
    <p:extLst>
      <p:ext uri="{BB962C8B-B14F-4D97-AF65-F5344CB8AC3E}">
        <p14:creationId xmlns:p14="http://schemas.microsoft.com/office/powerpoint/2010/main" val="2930208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DNP nurses also word with policy administrators to ensure that healthcare policies are well organized, paid for, and finally, it is delivered accordingly by the information technology department.  </a:t>
            </a:r>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14</a:t>
            </a:fld>
            <a:endParaRPr lang="en-US"/>
          </a:p>
        </p:txBody>
      </p:sp>
    </p:spTree>
    <p:extLst>
      <p:ext uri="{BB962C8B-B14F-4D97-AF65-F5344CB8AC3E}">
        <p14:creationId xmlns:p14="http://schemas.microsoft.com/office/powerpoint/2010/main" val="2985525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DNP essential, therefore, puts the nurses in a better position to offer Leadership on behalf of the public and nursing profession to ensure that there are safety and efficacy in healthcare systems. </a:t>
            </a:r>
          </a:p>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15</a:t>
            </a:fld>
            <a:endParaRPr lang="en-US"/>
          </a:p>
        </p:txBody>
      </p:sp>
    </p:spTree>
    <p:extLst>
      <p:ext uri="{BB962C8B-B14F-4D97-AF65-F5344CB8AC3E}">
        <p14:creationId xmlns:p14="http://schemas.microsoft.com/office/powerpoint/2010/main" val="2565800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18</a:t>
            </a:fld>
            <a:endParaRPr lang="en-US"/>
          </a:p>
        </p:txBody>
      </p:sp>
    </p:spTree>
    <p:extLst>
      <p:ext uri="{BB962C8B-B14F-4D97-AF65-F5344CB8AC3E}">
        <p14:creationId xmlns:p14="http://schemas.microsoft.com/office/powerpoint/2010/main" val="38333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According to this program, the DNP graduate is expected to engage in the formation of healthcare policies actively. This will only happen if the DNP graduate learns how to spearhead legislation or identify healthcare system issues by building consensus and negotiation. The DNP essential focuses on healthcare policy to promote social justice and the nursing profession.</a:t>
            </a:r>
          </a:p>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3</a:t>
            </a:fld>
            <a:endParaRPr lang="en-US"/>
          </a:p>
        </p:txBody>
      </p:sp>
    </p:spTree>
    <p:extLst>
      <p:ext uri="{BB962C8B-B14F-4D97-AF65-F5344CB8AC3E}">
        <p14:creationId xmlns:p14="http://schemas.microsoft.com/office/powerpoint/2010/main" val="393616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4</a:t>
            </a:fld>
            <a:endParaRPr lang="en-US"/>
          </a:p>
        </p:txBody>
      </p:sp>
    </p:spTree>
    <p:extLst>
      <p:ext uri="{BB962C8B-B14F-4D97-AF65-F5344CB8AC3E}">
        <p14:creationId xmlns:p14="http://schemas.microsoft.com/office/powerpoint/2010/main" val="2322206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With the evidence-based knowledge, change theories, and clinical practice knowledge, the DNP nurses, are prepared as new professionals for dynamic healthcare. They are equipped with the knowledge on the essence of understanding how to access evidence guiding healthcare practice and to recognize the effect of quality improvement due to the successes of having DNP in the faculty. </a:t>
            </a:r>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5</a:t>
            </a:fld>
            <a:endParaRPr lang="en-US"/>
          </a:p>
        </p:txBody>
      </p:sp>
    </p:spTree>
    <p:extLst>
      <p:ext uri="{BB962C8B-B14F-4D97-AF65-F5344CB8AC3E}">
        <p14:creationId xmlns:p14="http://schemas.microsoft.com/office/powerpoint/2010/main" val="1365984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7</a:t>
            </a:fld>
            <a:endParaRPr lang="en-US"/>
          </a:p>
        </p:txBody>
      </p:sp>
    </p:spTree>
    <p:extLst>
      <p:ext uri="{BB962C8B-B14F-4D97-AF65-F5344CB8AC3E}">
        <p14:creationId xmlns:p14="http://schemas.microsoft.com/office/powerpoint/2010/main" val="856209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Nurses should also air their voices in commission, boards, and advisory committees to improve patient care and policy advocacy. To realize public improvements in policy advocacy, the DNP graduates should collaborate with the elected officials, clinicians, philanthropists, and business owners to promote the course of advocacy especially those which aims at addressing leadership issues and complex healthcare finance.  </a:t>
            </a:r>
          </a:p>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8</a:t>
            </a:fld>
            <a:endParaRPr lang="en-US"/>
          </a:p>
        </p:txBody>
      </p:sp>
    </p:spTree>
    <p:extLst>
      <p:ext uri="{BB962C8B-B14F-4D97-AF65-F5344CB8AC3E}">
        <p14:creationId xmlns:p14="http://schemas.microsoft.com/office/powerpoint/2010/main" val="102042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knowledge that the DNPs has is crucial in designing electronic medical records and the redesigning system of care to reduce patient wait times and improve work flow. </a:t>
            </a:r>
          </a:p>
        </p:txBody>
      </p:sp>
      <p:sp>
        <p:nvSpPr>
          <p:cNvPr id="4" name="Slide Number Placeholder 3"/>
          <p:cNvSpPr>
            <a:spLocks noGrp="1"/>
          </p:cNvSpPr>
          <p:nvPr>
            <p:ph type="sldNum" sz="quarter" idx="10"/>
          </p:nvPr>
        </p:nvSpPr>
        <p:spPr/>
        <p:txBody>
          <a:bodyPr/>
          <a:lstStyle/>
          <a:p>
            <a:fld id="{111A7419-D2E8-0142-86B4-F7132051884E}" type="slidenum">
              <a:rPr lang="en-US" smtClean="0"/>
              <a:t>9</a:t>
            </a:fld>
            <a:endParaRPr lang="en-US"/>
          </a:p>
        </p:txBody>
      </p:sp>
    </p:spTree>
    <p:extLst>
      <p:ext uri="{BB962C8B-B14F-4D97-AF65-F5344CB8AC3E}">
        <p14:creationId xmlns:p14="http://schemas.microsoft.com/office/powerpoint/2010/main" val="2219955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Through the DNP knowledge and expertise, there will be a reduction in wastages and variability due to lack of standardization in healthcare services hence enhancing quality. DNP nurses are trained to handle chronic diseases, which consumes 75 % of the total funds allocated to healthcare annually ($ 2.5 trillion) hence saving on expenses and lives. </a:t>
            </a:r>
          </a:p>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10</a:t>
            </a:fld>
            <a:endParaRPr lang="en-US"/>
          </a:p>
        </p:txBody>
      </p:sp>
    </p:spTree>
    <p:extLst>
      <p:ext uri="{BB962C8B-B14F-4D97-AF65-F5344CB8AC3E}">
        <p14:creationId xmlns:p14="http://schemas.microsoft.com/office/powerpoint/2010/main" val="3472880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DNP nurses are also taught how to design the healthcare system hence saving on wastages due to inflated prices, fraud, administrative costs, and unnecessary services. </a:t>
            </a:r>
          </a:p>
          <a:p>
            <a:r>
              <a:rPr lang="en-US" dirty="0"/>
              <a:t>Due to duplication and delays in services, about 30 cents on every dollar spent is wasted or lost, which amounts to $ 750 billion every year. </a:t>
            </a:r>
          </a:p>
          <a:p>
            <a:endParaRPr lang="en-US" dirty="0"/>
          </a:p>
        </p:txBody>
      </p:sp>
      <p:sp>
        <p:nvSpPr>
          <p:cNvPr id="4" name="Slide Number Placeholder 3"/>
          <p:cNvSpPr>
            <a:spLocks noGrp="1"/>
          </p:cNvSpPr>
          <p:nvPr>
            <p:ph type="sldNum" sz="quarter" idx="10"/>
          </p:nvPr>
        </p:nvSpPr>
        <p:spPr/>
        <p:txBody>
          <a:bodyPr/>
          <a:lstStyle/>
          <a:p>
            <a:fld id="{111A7419-D2E8-0142-86B4-F7132051884E}" type="slidenum">
              <a:rPr lang="en-US" smtClean="0"/>
              <a:t>11</a:t>
            </a:fld>
            <a:endParaRPr lang="en-US"/>
          </a:p>
        </p:txBody>
      </p:sp>
    </p:spTree>
    <p:extLst>
      <p:ext uri="{BB962C8B-B14F-4D97-AF65-F5344CB8AC3E}">
        <p14:creationId xmlns:p14="http://schemas.microsoft.com/office/powerpoint/2010/main" val="329105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0A8062-4E0B-0F4C-BC21-00DFC9B24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82475-684D-0047-AC27-F754AFBDB4F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152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0A8062-4E0B-0F4C-BC21-00DFC9B24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262545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0A8062-4E0B-0F4C-BC21-00DFC9B24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235366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0A8062-4E0B-0F4C-BC21-00DFC9B24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3685233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A8062-4E0B-0F4C-BC21-00DFC9B24D1F}" type="datetimeFigureOut">
              <a:rPr lang="en-US" smtClean="0"/>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82475-684D-0047-AC27-F754AFBDB4F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18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0A8062-4E0B-0F4C-BC21-00DFC9B24D1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314850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0A8062-4E0B-0F4C-BC21-00DFC9B24D1F}" type="datetimeFigureOut">
              <a:rPr lang="en-US" smtClean="0"/>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132094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0A8062-4E0B-0F4C-BC21-00DFC9B24D1F}" type="datetimeFigureOut">
              <a:rPr lang="en-US" smtClean="0"/>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368687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F0A8062-4E0B-0F4C-BC21-00DFC9B24D1F}" type="datetimeFigureOut">
              <a:rPr lang="en-US" smtClean="0"/>
              <a:t>11/2/2020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3584505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F0A8062-4E0B-0F4C-BC21-00DFC9B24D1F}" type="datetimeFigureOut">
              <a:rPr lang="en-US" smtClean="0"/>
              <a:t>11/2/2020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882475-684D-0047-AC27-F754AFBDB4F6}" type="slidenum">
              <a:rPr lang="en-US" smtClean="0"/>
              <a:t>‹#›</a:t>
            </a:fld>
            <a:endParaRPr lang="en-US"/>
          </a:p>
        </p:txBody>
      </p:sp>
    </p:spTree>
    <p:extLst>
      <p:ext uri="{BB962C8B-B14F-4D97-AF65-F5344CB8AC3E}">
        <p14:creationId xmlns:p14="http://schemas.microsoft.com/office/powerpoint/2010/main" val="296710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A8062-4E0B-0F4C-BC21-00DFC9B24D1F}" type="datetimeFigureOut">
              <a:rPr lang="en-US" smtClean="0"/>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82475-684D-0047-AC27-F754AFBDB4F6}" type="slidenum">
              <a:rPr lang="en-US" smtClean="0"/>
              <a:t>‹#›</a:t>
            </a:fld>
            <a:endParaRPr lang="en-US"/>
          </a:p>
        </p:txBody>
      </p:sp>
    </p:spTree>
    <p:extLst>
      <p:ext uri="{BB962C8B-B14F-4D97-AF65-F5344CB8AC3E}">
        <p14:creationId xmlns:p14="http://schemas.microsoft.com/office/powerpoint/2010/main" val="413360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F0A8062-4E0B-0F4C-BC21-00DFC9B24D1F}" type="datetimeFigureOut">
              <a:rPr lang="en-US" smtClean="0"/>
              <a:t>11/2/2020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882475-684D-0047-AC27-F754AFBDB4F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311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cbi.nlm.nih.gov/books/NBK221522/" TargetMode="External"/><Relationship Id="rId2" Type="http://schemas.openxmlformats.org/officeDocument/2006/relationships/hyperlink" Target="https://www.ncbi.nlm.nih.gov/books/NBK20986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561703"/>
            <a:ext cx="10058400" cy="3763409"/>
          </a:xfrm>
        </p:spPr>
        <p:txBody>
          <a:bodyPr anchor="ctr">
            <a:normAutofit/>
          </a:bodyPr>
          <a:lstStyle/>
          <a:p>
            <a:r>
              <a:rPr lang="en-US" sz="4800" dirty="0">
                <a:latin typeface="Times New Roman" panose="02020603050405020304" pitchFamily="18" charset="0"/>
                <a:cs typeface="Times New Roman" panose="02020603050405020304" pitchFamily="18" charset="0"/>
              </a:rPr>
              <a:t>Strategic Planning and Financial Management: </a:t>
            </a:r>
            <a:r>
              <a:rPr lang="en-US" sz="3600" dirty="0">
                <a:latin typeface="Times New Roman" panose="02020603050405020304" pitchFamily="18" charset="0"/>
                <a:cs typeface="Times New Roman" panose="02020603050405020304" pitchFamily="18" charset="0"/>
              </a:rPr>
              <a:t>Healthcare Policy for Advocacy in Health Care.</a:t>
            </a:r>
          </a:p>
        </p:txBody>
      </p:sp>
      <p:sp>
        <p:nvSpPr>
          <p:cNvPr id="3" name="Subtitle 2"/>
          <p:cNvSpPr>
            <a:spLocks noGrp="1"/>
          </p:cNvSpPr>
          <p:nvPr>
            <p:ph type="subTitle" idx="1"/>
          </p:nvPr>
        </p:nvSpPr>
        <p:spPr/>
        <p:txBody>
          <a:bodyPr/>
          <a:lstStyle/>
          <a:p>
            <a:endParaRPr lang="en-US"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7161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r>
              <a:rPr lang="en-US" dirty="0">
                <a:latin typeface="Times New Roman" panose="02020603050405020304" pitchFamily="18" charset="0"/>
                <a:cs typeface="Times New Roman" panose="02020603050405020304" pitchFamily="18" charset="0"/>
              </a:rPr>
              <a:t>How does enhanced knowledge help to improve nursing practice and patient outcomes fiscally?</a:t>
            </a:r>
            <a:endParaRPr lang="en-US" dirty="0"/>
          </a:p>
        </p:txBody>
      </p:sp>
      <p:sp>
        <p:nvSpPr>
          <p:cNvPr id="3" name="Content Placeholder 2"/>
          <p:cNvSpPr>
            <a:spLocks noGrp="1"/>
          </p:cNvSpPr>
          <p:nvPr>
            <p:ph idx="1"/>
          </p:nvPr>
        </p:nvSpPr>
        <p:spPr/>
        <p:txBody>
          <a:bodyPr anchor="ct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Growing healthcare costs without quality services at the federal and state budgets is another target for the DNP graduates. Through excellence service by the DNP nurses, there will be ease on the patients who cannot afford their bills.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U.S. spends a lot of money (up to $ 9 523 per person) on healthcare through Medicaid and Medicare services (Institute of Medicine (U.S.) Committee, 2003). Hospital care takes about 32 % of the expenses, followed by physician and clinician fees at 26 % and finally the drugs (10%). </a:t>
            </a:r>
          </a:p>
          <a:p>
            <a:endParaRPr lang="en-US" dirty="0"/>
          </a:p>
        </p:txBody>
      </p:sp>
    </p:spTree>
    <p:extLst>
      <p:ext uri="{BB962C8B-B14F-4D97-AF65-F5344CB8AC3E}">
        <p14:creationId xmlns:p14="http://schemas.microsoft.com/office/powerpoint/2010/main" val="363156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r>
              <a:rPr lang="en-US" dirty="0">
                <a:latin typeface="Times New Roman" panose="02020603050405020304" pitchFamily="18" charset="0"/>
                <a:cs typeface="Times New Roman" panose="02020603050405020304" pitchFamily="18" charset="0"/>
              </a:rPr>
              <a:t>How does enhanced knowledge help to improve nursing practice and patient outcomes fiscally?</a:t>
            </a:r>
            <a:endParaRPr lang="en-US" dirty="0"/>
          </a:p>
        </p:txBody>
      </p:sp>
      <p:sp>
        <p:nvSpPr>
          <p:cNvPr id="3" name="Content Placeholder 2"/>
          <p:cNvSpPr>
            <a:spLocks noGrp="1"/>
          </p:cNvSpPr>
          <p:nvPr>
            <p:ph idx="1"/>
          </p:nvPr>
        </p:nvSpPr>
        <p:spPr/>
        <p:txBody>
          <a:bodyPr anchor="ctr">
            <a:normAutofit/>
          </a:bodyP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DNP nurses are also responsible for evaluating the healthcare modes to ensure that all operations are standardized, hence providing stable patterns and cost of healthcare services in the country.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Usually, people get charged different amounts depending on their geographical location, condition, and insurance coverage.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For instance, in Dallas, knee replacement services have a variation of 267%, as it costs between $ 16,772-$ 61,585. </a:t>
            </a:r>
          </a:p>
          <a:p>
            <a:endParaRPr lang="en-US" dirty="0"/>
          </a:p>
        </p:txBody>
      </p:sp>
    </p:spTree>
    <p:extLst>
      <p:ext uri="{BB962C8B-B14F-4D97-AF65-F5344CB8AC3E}">
        <p14:creationId xmlns:p14="http://schemas.microsoft.com/office/powerpoint/2010/main" val="2734440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chor="ctr">
            <a:normAutofit fontScale="90000"/>
          </a:bodyPr>
          <a:lstStyle/>
          <a:p>
            <a:pPr algn="just"/>
            <a:r>
              <a:rPr lang="en-US" dirty="0">
                <a:latin typeface="Times New Roman" panose="02020603050405020304" pitchFamily="18" charset="0"/>
                <a:cs typeface="Times New Roman" panose="02020603050405020304" pitchFamily="18" charset="0"/>
              </a:rPr>
              <a:t>How does the advanced practice nurse lead inter-professional teams in the analysis of complex financial concepts?</a:t>
            </a:r>
          </a:p>
        </p:txBody>
      </p:sp>
      <p:sp>
        <p:nvSpPr>
          <p:cNvPr id="3" name="Content Placeholder 2"/>
          <p:cNvSpPr>
            <a:spLocks noGrp="1"/>
          </p:cNvSpPr>
          <p:nvPr>
            <p:ph idx="1"/>
          </p:nvPr>
        </p:nvSpPr>
        <p:spPr/>
        <p:txBody>
          <a:bodyPr anchor="ct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complexity of the healthcare system, the driving forces of the policy, new best practices, and new healthcare financing models are needed to ensure that nurses can meet their mandate as per the Institute of Medicine, which requires that inter-professional approach to improve the health of a nation.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AACN is focusing on the need to prepare the NDP graduates for complex organizations or systems while preparing to enhance health outcomes across all areas of healthcare delivery. </a:t>
            </a:r>
          </a:p>
          <a:p>
            <a:pPr algn="just">
              <a:lnSpc>
                <a:spcPct val="15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67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r>
              <a:rPr lang="en-US" dirty="0">
                <a:latin typeface="Times New Roman" panose="02020603050405020304" pitchFamily="18" charset="0"/>
                <a:cs typeface="Times New Roman" panose="02020603050405020304" pitchFamily="18" charset="0"/>
              </a:rPr>
              <a:t>How does the advanced practice nurse lead inter-professional teams in the analysis of complex financial concepts? Cont..</a:t>
            </a:r>
            <a:endParaRPr lang="en-US" dirty="0"/>
          </a:p>
        </p:txBody>
      </p:sp>
      <p:sp>
        <p:nvSpPr>
          <p:cNvPr id="3" name="Content Placeholder 2"/>
          <p:cNvSpPr>
            <a:spLocks noGrp="1"/>
          </p:cNvSpPr>
          <p:nvPr>
            <p:ph idx="1"/>
          </p:nvPr>
        </p:nvSpPr>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Using innovative patient care models, DNP nurses may work together with the clinicians to identify repeatedly occurring communication failures and unacceptable risk errors, which increases healthcare costs.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Using modern technology, nurses will be critical in reducing redundancy in testing services through professional diagnosis skills. </a:t>
            </a:r>
          </a:p>
        </p:txBody>
      </p:sp>
    </p:spTree>
    <p:extLst>
      <p:ext uri="{BB962C8B-B14F-4D97-AF65-F5344CB8AC3E}">
        <p14:creationId xmlns:p14="http://schemas.microsoft.com/office/powerpoint/2010/main" val="1181952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r>
              <a:rPr lang="en-US" dirty="0">
                <a:latin typeface="Times New Roman" panose="02020603050405020304" pitchFamily="18" charset="0"/>
                <a:cs typeface="Times New Roman" panose="02020603050405020304" pitchFamily="18" charset="0"/>
              </a:rPr>
              <a:t>How does the advanced practice nurse lead inter-professional teams in the analysis of complex financial concepts? </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DNP nurses are well trained to support healthcare policy development (Williams, Phillips &amp; Koyama, 2018) and the subsequent revision. Therefore, they engage in coalition-building with other professionals like clinicians, policy evaluation, and intervention.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They also serve as an expert witness during policy formulation, develop policy agendas, serve as content experts and finally rally support the legislators to ensure its' success among healthcare insurance providers and healthcare economists who check on costs. </a:t>
            </a:r>
          </a:p>
        </p:txBody>
      </p:sp>
    </p:spTree>
    <p:extLst>
      <p:ext uri="{BB962C8B-B14F-4D97-AF65-F5344CB8AC3E}">
        <p14:creationId xmlns:p14="http://schemas.microsoft.com/office/powerpoint/2010/main" val="1616484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pPr algn="just"/>
            <a:r>
              <a:rPr lang="en-US" dirty="0">
                <a:latin typeface="Times New Roman" panose="02020603050405020304" pitchFamily="18" charset="0"/>
                <a:cs typeface="Times New Roman" panose="02020603050405020304" pitchFamily="18" charset="0"/>
              </a:rPr>
              <a:t>How does the advanced practice nurse integrate considerations of fiscal responsibility into professional practice? </a:t>
            </a:r>
          </a:p>
        </p:txBody>
      </p:sp>
      <p:sp>
        <p:nvSpPr>
          <p:cNvPr id="3" name="Content Placeholder 2"/>
          <p:cNvSpPr>
            <a:spLocks noGrp="1"/>
          </p:cNvSpPr>
          <p:nvPr>
            <p:ph idx="1"/>
          </p:nvPr>
        </p:nvSpPr>
        <p:spPr/>
        <p:txBody>
          <a:bodyPr anchor="ct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Two-thirds of funds spent on Medicare services account for more than three-fourths the total amount of money spent on Medicare spending.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Since the incidences of chronic illnesses such as stroke, diabetes, and cancer are projected to increase with old age (&gt;65 years and above), the DNP nurses have a task to ensure that there is no healthcare disparity among the vulnerable groups, ethnic and racial minorities whose cost of healthcare was $3.9 billion in 2009 and is projected to rise to $50 billion in 2050.</a:t>
            </a:r>
          </a:p>
        </p:txBody>
      </p:sp>
    </p:spTree>
    <p:extLst>
      <p:ext uri="{BB962C8B-B14F-4D97-AF65-F5344CB8AC3E}">
        <p14:creationId xmlns:p14="http://schemas.microsoft.com/office/powerpoint/2010/main" val="1731119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r>
              <a:rPr lang="en-US" dirty="0">
                <a:latin typeface="Times New Roman" panose="02020603050405020304" pitchFamily="18" charset="0"/>
                <a:cs typeface="Times New Roman" panose="02020603050405020304" pitchFamily="18" charset="0"/>
              </a:rPr>
              <a:t>How does the advanced practice nurse integrate considerations of fiscal responsibility into professional practice? </a:t>
            </a:r>
            <a:endParaRPr lang="en-US" dirty="0"/>
          </a:p>
        </p:txBody>
      </p:sp>
      <p:sp>
        <p:nvSpPr>
          <p:cNvPr id="3" name="Content Placeholder 2"/>
          <p:cNvSpPr>
            <a:spLocks noGrp="1"/>
          </p:cNvSpPr>
          <p:nvPr>
            <p:ph idx="1"/>
          </p:nvPr>
        </p:nvSpPr>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With the knowledge of political activism, cultural sensitivity, and international healthcare concerns, the DNP new nurses have the responsibility to ensure proper healthcare financing, practice regulation, and quality to avoid healthcare disparities and issues of equity hence promoting quality and access to care among patients. </a:t>
            </a:r>
            <a:r>
              <a:rPr lang="en-US" dirty="0"/>
              <a:t> </a:t>
            </a:r>
          </a:p>
          <a:p>
            <a:endParaRPr lang="en-US" dirty="0"/>
          </a:p>
        </p:txBody>
      </p:sp>
    </p:spTree>
    <p:extLst>
      <p:ext uri="{BB962C8B-B14F-4D97-AF65-F5344CB8AC3E}">
        <p14:creationId xmlns:p14="http://schemas.microsoft.com/office/powerpoint/2010/main" val="55488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chor="ctr">
            <a:normAutofit fontScale="90000"/>
          </a:bodyPr>
          <a:lstStyle/>
          <a:p>
            <a:pPr algn="just"/>
            <a:r>
              <a:rPr lang="en-US" dirty="0">
                <a:latin typeface="Times New Roman" panose="02020603050405020304" pitchFamily="18" charset="0"/>
                <a:cs typeface="Times New Roman" panose="02020603050405020304" pitchFamily="18" charset="0"/>
              </a:rPr>
              <a:t>As you reflect on being an advanced practice nurse, how will this role enhance global nursing practice?</a:t>
            </a:r>
          </a:p>
        </p:txBody>
      </p:sp>
      <p:sp>
        <p:nvSpPr>
          <p:cNvPr id="3" name="Content Placeholder 2"/>
          <p:cNvSpPr>
            <a:spLocks noGrp="1"/>
          </p:cNvSpPr>
          <p:nvPr>
            <p:ph idx="1"/>
          </p:nvPr>
        </p:nvSpPr>
        <p:spPr>
          <a:xfrm>
            <a:off x="535577" y="1845734"/>
            <a:ext cx="11403873" cy="4023360"/>
          </a:xfrm>
        </p:spPr>
        <p:txBody>
          <a:bodyPr anchor="ct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Having Care Health care policy essentials, the DNP nurses can facilitate healthcare delivery and, at the same time, engage in the practice of providing healthcare needs as they provide Leadership.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To enhance global nursing, the DNP nurses should have the required skills to design policies, implement and influence them to provide equity and social justice in delivering healthcare care.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These skills are also crucial in giving the regulations and the necessary Leadership that is needed in inter-professional responsibilities when the DNP nurses are working with the administrators and healthcare insurance providers around the globe. </a:t>
            </a:r>
          </a:p>
        </p:txBody>
      </p:sp>
    </p:spTree>
    <p:extLst>
      <p:ext uri="{BB962C8B-B14F-4D97-AF65-F5344CB8AC3E}">
        <p14:creationId xmlns:p14="http://schemas.microsoft.com/office/powerpoint/2010/main" val="351267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As you reflect on being an advanced practice nurse, how will this role enhance global nursing practice? </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p:txBody>
          <a:bodyPr anchor="ctr">
            <a:normAutofit/>
          </a:bodyP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At some moment, the advanced practice nurse will have to promote policies among business agents, politicians, and public members, and that will depend on the leadership skills that they have acquired from their training. </a:t>
            </a:r>
          </a:p>
        </p:txBody>
      </p:sp>
    </p:spTree>
    <p:extLst>
      <p:ext uri="{BB962C8B-B14F-4D97-AF65-F5344CB8AC3E}">
        <p14:creationId xmlns:p14="http://schemas.microsoft.com/office/powerpoint/2010/main" val="4150844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pPr algn="just"/>
            <a:r>
              <a:rPr lang="en-US" dirty="0">
                <a:latin typeface="Times New Roman" panose="02020603050405020304" pitchFamily="18" charset="0"/>
                <a:cs typeface="Times New Roman" panose="02020603050405020304" pitchFamily="18" charset="0"/>
              </a:rPr>
              <a:t>As you reflect on being an advanced practice nurse, how will this role enhance global nursing practice? </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With the unique skills that the DNP nurses have, they are better placed to become population managers, care coordinators, health policy advocators, and even healthcare leaders.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Nurses have to coordinate with other professionals, such as clinicians and physicians, to offer medical care to patients. </a:t>
            </a:r>
          </a:p>
        </p:txBody>
      </p:sp>
    </p:spTree>
    <p:extLst>
      <p:ext uri="{BB962C8B-B14F-4D97-AF65-F5344CB8AC3E}">
        <p14:creationId xmlns:p14="http://schemas.microsoft.com/office/powerpoint/2010/main" val="392386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Introduction </a:t>
            </a:r>
          </a:p>
        </p:txBody>
      </p:sp>
      <p:sp>
        <p:nvSpPr>
          <p:cNvPr id="3" name="Content Placeholder 2"/>
          <p:cNvSpPr>
            <a:spLocks noGrp="1"/>
          </p:cNvSpPr>
          <p:nvPr>
            <p:ph idx="1"/>
          </p:nvPr>
        </p:nvSpPr>
        <p:spPr>
          <a:xfrm>
            <a:off x="130629" y="1845734"/>
            <a:ext cx="11821885" cy="4023360"/>
          </a:xfrm>
        </p:spPr>
        <p:txBody>
          <a:bodyPr anchor="ctr">
            <a:normAutofit/>
          </a:bodyPr>
          <a:lstStyle/>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Doctor of Nursing Practice, abbreviated as DNP, refers to clinical doctorate-preparing graduates for their advanced nursing roles such as Leadership and clinical practice. </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At this level, the DNP graduates are expected to be able to add a unique skill to healthcare through their inter-professional efforts. </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This presentation will demonstrate how the DNP graduates are vital in designing, creating innovative patient care models, and evaluating them. </a:t>
            </a:r>
          </a:p>
          <a:p>
            <a:pPr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It will further show how DNP graduates are supposed to assess patient care models' cost-effectiveness and how they influence healthcare policies at various levels.</a:t>
            </a:r>
          </a:p>
          <a:p>
            <a:pPr algn="jus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62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ormAutofit fontScale="90000"/>
          </a:bodyPr>
          <a:lstStyle/>
          <a:p>
            <a:r>
              <a:rPr lang="en-US" dirty="0">
                <a:latin typeface="Times New Roman" panose="02020603050405020304" pitchFamily="18" charset="0"/>
                <a:cs typeface="Times New Roman" panose="02020603050405020304" pitchFamily="18" charset="0"/>
              </a:rPr>
              <a:t>As you reflect on being an advanced practice nurse, how will this role enhance global nursing practice?</a:t>
            </a:r>
            <a:endParaRPr lang="en-US" dirty="0"/>
          </a:p>
        </p:txBody>
      </p:sp>
      <p:sp>
        <p:nvSpPr>
          <p:cNvPr id="3" name="Content Placeholder 2"/>
          <p:cNvSpPr>
            <a:spLocks noGrp="1"/>
          </p:cNvSpPr>
          <p:nvPr>
            <p:ph idx="1"/>
          </p:nvPr>
        </p:nvSpPr>
        <p:spPr>
          <a:xfrm>
            <a:off x="378823" y="1845734"/>
            <a:ext cx="11247120" cy="4023360"/>
          </a:xfrm>
        </p:spPr>
        <p:txBody>
          <a:bodyPr anchor="ctr">
            <a:normAutofit lnSpcReduction="10000"/>
          </a:bodyP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knowledge of diagnosing diseases using modern technology and using robotics at the workplace enables the nurses to deal with dangerous conditions, which requires specialty care.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At the same time, Healthcare policy Care knowledge among the nurses is also essential in organizational Leadership hence ensuring that there is quality improvement in healthcare.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other benefit of having proper healthcare services is to reduce hospital readmission, thus reducing healthcare costs among patients.</a:t>
            </a:r>
          </a:p>
        </p:txBody>
      </p:sp>
    </p:spTree>
    <p:extLst>
      <p:ext uri="{BB962C8B-B14F-4D97-AF65-F5344CB8AC3E}">
        <p14:creationId xmlns:p14="http://schemas.microsoft.com/office/powerpoint/2010/main" val="2089913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As you reflect on being an advanced practice nurse, how will this role enhance global nursing practice? </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In critical practice, the healthcare policy would be essential in addressing acute diseases through evidence-based protocols, therefore decreasing medical errors.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knowledge of Leadership among nurses will be necessary in designing the healthcare operations such that wait times are limited to few minutes and, in the end, increase patient flow and reduce the need to construct other examination rooms. </a:t>
            </a:r>
          </a:p>
        </p:txBody>
      </p:sp>
    </p:spTree>
    <p:extLst>
      <p:ext uri="{BB962C8B-B14F-4D97-AF65-F5344CB8AC3E}">
        <p14:creationId xmlns:p14="http://schemas.microsoft.com/office/powerpoint/2010/main" val="1911519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References </a:t>
            </a:r>
          </a:p>
        </p:txBody>
      </p:sp>
      <p:sp>
        <p:nvSpPr>
          <p:cNvPr id="3" name="Content Placeholder 2"/>
          <p:cNvSpPr>
            <a:spLocks noGrp="1"/>
          </p:cNvSpPr>
          <p:nvPr>
            <p:ph idx="1"/>
          </p:nvPr>
        </p:nvSpPr>
        <p:spPr/>
        <p:txBody>
          <a:bodyPr anchor="ctr">
            <a:normAutofit fontScale="85000" lnSpcReduction="10000"/>
          </a:bodyPr>
          <a:lstStyle/>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Edwards, N. E., </a:t>
            </a:r>
            <a:r>
              <a:rPr lang="en-US" sz="2200" dirty="0" err="1">
                <a:latin typeface="Times New Roman" panose="02020603050405020304" pitchFamily="18" charset="0"/>
                <a:cs typeface="Times New Roman" panose="02020603050405020304" pitchFamily="18" charset="0"/>
              </a:rPr>
              <a:t>Coddington</a:t>
            </a:r>
            <a:r>
              <a:rPr lang="en-US" sz="2200" dirty="0">
                <a:latin typeface="Times New Roman" panose="02020603050405020304" pitchFamily="18" charset="0"/>
                <a:cs typeface="Times New Roman" panose="02020603050405020304" pitchFamily="18" charset="0"/>
              </a:rPr>
              <a:t>, J., </a:t>
            </a:r>
            <a:r>
              <a:rPr lang="en-US" sz="2200" dirty="0" err="1">
                <a:latin typeface="Times New Roman" panose="02020603050405020304" pitchFamily="18" charset="0"/>
                <a:cs typeface="Times New Roman" panose="02020603050405020304" pitchFamily="18" charset="0"/>
              </a:rPr>
              <a:t>Erler</a:t>
            </a:r>
            <a:r>
              <a:rPr lang="en-US" sz="2200" dirty="0">
                <a:latin typeface="Times New Roman" panose="02020603050405020304" pitchFamily="18" charset="0"/>
                <a:cs typeface="Times New Roman" panose="02020603050405020304" pitchFamily="18" charset="0"/>
              </a:rPr>
              <a:t>, C., &amp; Kirkpatrick, J. (2018). The Impact of the Role of Doctor of Nursing </a:t>
            </a:r>
            <a:r>
              <a:rPr lang="en-US" sz="2200" dirty="0" err="1">
                <a:latin typeface="Times New Roman" panose="02020603050405020304" pitchFamily="18" charset="0"/>
                <a:cs typeface="Times New Roman" panose="02020603050405020304" pitchFamily="18" charset="0"/>
              </a:rPr>
              <a:t>PracticeNurses</a:t>
            </a:r>
            <a:r>
              <a:rPr lang="en-US" sz="2200" dirty="0">
                <a:latin typeface="Times New Roman" panose="02020603050405020304" pitchFamily="18" charset="0"/>
                <a:cs typeface="Times New Roman" panose="02020603050405020304" pitchFamily="18" charset="0"/>
              </a:rPr>
              <a:t> on Healthcare and Leadership. </a:t>
            </a:r>
            <a:r>
              <a:rPr lang="en-US" sz="2200" i="1" dirty="0">
                <a:latin typeface="Times New Roman" panose="02020603050405020304" pitchFamily="18" charset="0"/>
                <a:cs typeface="Times New Roman" panose="02020603050405020304" pitchFamily="18" charset="0"/>
              </a:rPr>
              <a:t>Medical Research Archives</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6</a:t>
            </a:r>
            <a:r>
              <a:rPr lang="en-US" sz="2200" dirty="0">
                <a:latin typeface="Times New Roman" panose="02020603050405020304" pitchFamily="18" charset="0"/>
                <a:cs typeface="Times New Roman" panose="02020603050405020304" pitchFamily="18" charset="0"/>
              </a:rPr>
              <a:t>(4).	</a:t>
            </a:r>
          </a:p>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Institute of Medicine (U.S.) Committee on the Robert Wood Johnson Foundation Initiative on the Future of Nursing, at the Institute of Medicine. The Future of Nursing: Leading Change, Advancing Health. Washington (D.C.): National Academies Press (U.S.); 2011. 5: Transforming Leadership. Available from: </a:t>
            </a:r>
            <a:r>
              <a:rPr lang="en-US" sz="2200" u="sng" dirty="0">
                <a:latin typeface="Times New Roman" panose="02020603050405020304" pitchFamily="18" charset="0"/>
                <a:cs typeface="Times New Roman" panose="02020603050405020304" pitchFamily="18" charset="0"/>
                <a:hlinkClick r:id="rId2"/>
              </a:rPr>
              <a:t>https://www.ncbi.nlm.nih.gov/books/NBK209867/</a:t>
            </a:r>
            <a:endParaRPr lang="en-US" sz="22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 Institute of Medicine (U.S.) Committee on the Health Professions Education Summit; Greiner AC, </a:t>
            </a:r>
            <a:r>
              <a:rPr lang="en-US" sz="2200" dirty="0" err="1">
                <a:latin typeface="Times New Roman" panose="02020603050405020304" pitchFamily="18" charset="0"/>
                <a:cs typeface="Times New Roman" panose="02020603050405020304" pitchFamily="18" charset="0"/>
              </a:rPr>
              <a:t>Knebel</a:t>
            </a:r>
            <a:r>
              <a:rPr lang="en-US" sz="2200" dirty="0">
                <a:latin typeface="Times New Roman" panose="02020603050405020304" pitchFamily="18" charset="0"/>
                <a:cs typeface="Times New Roman" panose="02020603050405020304" pitchFamily="18" charset="0"/>
              </a:rPr>
              <a:t> E, editors. Health Professions Education: A Bridge to Quality. Washington (D.C.): National Academies Press (U.S.); 2003. Chapter 2, Challenges Facing the Health System and Implications for Educational Reform. Available from: </a:t>
            </a:r>
            <a:r>
              <a:rPr lang="en-US" sz="2200" u="sng" dirty="0">
                <a:latin typeface="Times New Roman" panose="02020603050405020304" pitchFamily="18" charset="0"/>
                <a:cs typeface="Times New Roman" panose="02020603050405020304" pitchFamily="18" charset="0"/>
                <a:hlinkClick r:id="rId3"/>
              </a:rPr>
              <a:t>https://www.ncbi.nlm.nih.gov/books/NBK221522/</a:t>
            </a:r>
            <a:endParaRPr lang="en-US" sz="22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 Williams, S. D., Phillips, J. M., &amp; Koyama, K. (2018). Nurse advocacy: adopting health in all policies approach. </a:t>
            </a:r>
            <a:r>
              <a:rPr lang="en-US" sz="2200" i="1" dirty="0">
                <a:latin typeface="Times New Roman" panose="02020603050405020304" pitchFamily="18" charset="0"/>
                <a:cs typeface="Times New Roman" panose="02020603050405020304" pitchFamily="18" charset="0"/>
              </a:rPr>
              <a:t>Online J Issues </a:t>
            </a:r>
            <a:r>
              <a:rPr lang="en-US" sz="2200" i="1" dirty="0" err="1">
                <a:latin typeface="Times New Roman" panose="02020603050405020304" pitchFamily="18" charset="0"/>
                <a:cs typeface="Times New Roman" panose="02020603050405020304" pitchFamily="18" charset="0"/>
              </a:rPr>
              <a:t>Nurs</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23</a:t>
            </a:r>
            <a:r>
              <a:rPr lang="en-US" sz="2200" dirty="0">
                <a:latin typeface="Times New Roman" panose="02020603050405020304" pitchFamily="18" charset="0"/>
                <a:cs typeface="Times New Roman" panose="02020603050405020304" pitchFamily="18" charset="0"/>
              </a:rPr>
              <a:t>(3).</a:t>
            </a:r>
          </a:p>
          <a:p>
            <a:pPr marL="0" indent="0" algn="just">
              <a:buNone/>
            </a:pPr>
            <a:r>
              <a:rPr lang="en-US" sz="22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67003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a:latin typeface="Times New Roman" panose="02020603050405020304" pitchFamily="18" charset="0"/>
                <a:cs typeface="Times New Roman" panose="02020603050405020304" pitchFamily="18" charset="0"/>
              </a:rPr>
              <a:t>Healthcare Policy for Advocacy in Health Care.</a:t>
            </a:r>
            <a:endParaRPr lang="en-US" dirty="0"/>
          </a:p>
        </p:txBody>
      </p:sp>
      <p:sp>
        <p:nvSpPr>
          <p:cNvPr id="3" name="Content Placeholder 2"/>
          <p:cNvSpPr>
            <a:spLocks noGrp="1"/>
          </p:cNvSpPr>
          <p:nvPr>
            <p:ph idx="1"/>
          </p:nvPr>
        </p:nvSpPr>
        <p:spPr>
          <a:xfrm>
            <a:off x="627017" y="1845734"/>
            <a:ext cx="10528663" cy="4023360"/>
          </a:xfrm>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According to the American Association of Colleges of Nursing, there are certain curricular competencies or elements that DNP graduates should have regardless of their specialty as the entry-level for advanced nursing practice.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While there are several DNP essentials, this presentation will be considering the fifth one: </a:t>
            </a:r>
            <a:r>
              <a:rPr lang="en-US" b="1" dirty="0">
                <a:latin typeface="Times New Roman" panose="02020603050405020304" pitchFamily="18" charset="0"/>
                <a:cs typeface="Times New Roman" panose="02020603050405020304" pitchFamily="18" charset="0"/>
              </a:rPr>
              <a:t>Healthcare Policy for Advocacy in Health Care.</a:t>
            </a:r>
          </a:p>
        </p:txBody>
      </p:sp>
    </p:spTree>
    <p:extLst>
      <p:ext uri="{BB962C8B-B14F-4D97-AF65-F5344CB8AC3E}">
        <p14:creationId xmlns:p14="http://schemas.microsoft.com/office/powerpoint/2010/main" val="1954675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Complex Practice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4949" y="1845734"/>
            <a:ext cx="11025051" cy="4023360"/>
          </a:xfrm>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From the academic experience and knowledge from ongoing practice, DNP graduates can evaluate procedures or develop clinical trial guidelines (Edwards </a:t>
            </a:r>
            <a:r>
              <a:rPr lang="en-US" i="1" dirty="0">
                <a:latin typeface="Times New Roman" panose="02020603050405020304" pitchFamily="18" charset="0"/>
                <a:cs typeface="Times New Roman" panose="02020603050405020304" pitchFamily="18" charset="0"/>
              </a:rPr>
              <a:t>et al</a:t>
            </a:r>
            <a:r>
              <a:rPr lang="en-US" dirty="0">
                <a:latin typeface="Times New Roman" panose="02020603050405020304" pitchFamily="18" charset="0"/>
                <a:cs typeface="Times New Roman" panose="02020603050405020304" pitchFamily="18" charset="0"/>
              </a:rPr>
              <a:t>.,2018), which are essential healthcare settings. Besides, it has been noted that human memory is having natural limitations considering the complexity of modern medicine and techniques that have emerged in diagnosis.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Thus the need for external aid, among the advances in the healthcare sector, including the use of robotics and genomics when diagnosing diseases.</a:t>
            </a:r>
          </a:p>
          <a:p>
            <a:endParaRPr lang="en-US" dirty="0"/>
          </a:p>
        </p:txBody>
      </p:sp>
    </p:spTree>
    <p:extLst>
      <p:ext uri="{BB962C8B-B14F-4D97-AF65-F5344CB8AC3E}">
        <p14:creationId xmlns:p14="http://schemas.microsoft.com/office/powerpoint/2010/main" val="3498819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Faculty</a:t>
            </a:r>
            <a:r>
              <a:rPr lang="en-US" dirty="0"/>
              <a:t/>
            </a:r>
            <a:br>
              <a:rPr lang="en-US" dirty="0"/>
            </a:br>
            <a:endParaRPr lang="en-US" dirty="0"/>
          </a:p>
        </p:txBody>
      </p:sp>
      <p:sp>
        <p:nvSpPr>
          <p:cNvPr id="3" name="Content Placeholder 2"/>
          <p:cNvSpPr>
            <a:spLocks noGrp="1"/>
          </p:cNvSpPr>
          <p:nvPr>
            <p:ph idx="1"/>
          </p:nvPr>
        </p:nvSpPr>
        <p:spPr>
          <a:xfrm>
            <a:off x="222069" y="1845734"/>
            <a:ext cx="11625942" cy="4023360"/>
          </a:xfrm>
        </p:spPr>
        <p:txBody>
          <a:bodyPr anchor="ct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In academia, the DNP has a role in strengthening graduate and undergraduate education. They should remain active in promoting clinical practice among students. </a:t>
            </a:r>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Therefore, the DNP essential seeks to ensure that faculties offering DNP degrees are having advanced education, Leadership, and administrative skills, which they need to understand the organizational culture of education, help with school budgetary plans and analyze educational programs. </a:t>
            </a:r>
          </a:p>
        </p:txBody>
      </p:sp>
    </p:spTree>
    <p:extLst>
      <p:ext uri="{BB962C8B-B14F-4D97-AF65-F5344CB8AC3E}">
        <p14:creationId xmlns:p14="http://schemas.microsoft.com/office/powerpoint/2010/main" val="249755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Faculty cont..</a:t>
            </a:r>
          </a:p>
        </p:txBody>
      </p:sp>
      <p:sp>
        <p:nvSpPr>
          <p:cNvPr id="3" name="Content Placeholder 2"/>
          <p:cNvSpPr>
            <a:spLocks noGrp="1"/>
          </p:cNvSpPr>
          <p:nvPr>
            <p:ph idx="1"/>
          </p:nvPr>
        </p:nvSpPr>
        <p:spPr>
          <a:xfrm>
            <a:off x="300446" y="1845734"/>
            <a:ext cx="11521440" cy="4023360"/>
          </a:xfrm>
        </p:spPr>
        <p:txBody>
          <a:bodyPr anchor="ct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There were more opportunities for collaboration among students when the DNP prepared faculty incorporates their clinical practice with economics, inter-professional teamwork, organizational system, and knowledge of policy into the curriculum.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essential promotes various disciplines in the healthcare sector to assume leadership roles to address issues of engagement and policy advocacy at the organizational and departmental levels.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This requires public education and engaging in other areas such as advocacy for the nursing profession. </a:t>
            </a:r>
          </a:p>
          <a:p>
            <a:endParaRPr lang="en-US" dirty="0"/>
          </a:p>
        </p:txBody>
      </p:sp>
    </p:spTree>
    <p:extLst>
      <p:ext uri="{BB962C8B-B14F-4D97-AF65-F5344CB8AC3E}">
        <p14:creationId xmlns:p14="http://schemas.microsoft.com/office/powerpoint/2010/main" val="2869565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latin typeface="Times New Roman" panose="02020603050405020304" pitchFamily="18" charset="0"/>
                <a:cs typeface="Times New Roman" panose="02020603050405020304" pitchFamily="18" charset="0"/>
              </a:rPr>
              <a:t>Addressing leadership roles related to complex healthcare finance</a:t>
            </a:r>
          </a:p>
        </p:txBody>
      </p:sp>
      <p:sp>
        <p:nvSpPr>
          <p:cNvPr id="3" name="Content Placeholder 2"/>
          <p:cNvSpPr>
            <a:spLocks noGrp="1"/>
          </p:cNvSpPr>
          <p:nvPr>
            <p:ph idx="1"/>
          </p:nvPr>
        </p:nvSpPr>
        <p:spPr>
          <a:xfrm>
            <a:off x="627017" y="1845734"/>
            <a:ext cx="10868297" cy="4023360"/>
          </a:xfrm>
        </p:spPr>
        <p:txBody>
          <a:bodyPr anchor="ctr">
            <a:normAutofit fontScale="92500" lnSpcReduction="10000"/>
          </a:bodyP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DNP graduate's role is to lead the rest of the medical professionals into the modern and advanced health system.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This requires a transformative leadership through which nurses will partner with other medical practitioners </a:t>
            </a:r>
            <a:r>
              <a:rPr lang="en-US" sz="2200" dirty="0">
                <a:latin typeface="Times New Roman" panose="02020603050405020304" pitchFamily="18" charset="0"/>
                <a:cs typeface="Times New Roman" panose="02020603050405020304" pitchFamily="18" charset="0"/>
              </a:rPr>
              <a:t>(Institute of Medicine (U.S.) Committee, 2011), </a:t>
            </a:r>
            <a:r>
              <a:rPr lang="en-US" dirty="0">
                <a:latin typeface="Times New Roman" panose="02020603050405020304" pitchFamily="18" charset="0"/>
                <a:cs typeface="Times New Roman" panose="02020603050405020304" pitchFamily="18" charset="0"/>
              </a:rPr>
              <a:t>such as physicians, to redesign the vision and healthcare providers' thoughts.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In addition to the strong Leadership, the nurses should design and implement and advocate for nursing leadership to reform the healthcare system through evidence-based practices.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It is the nurses' role to transform any clinical findings or policies into a nursing practice or policy.</a:t>
            </a:r>
          </a:p>
          <a:p>
            <a:pPr algn="just">
              <a:lnSpc>
                <a:spcPct val="15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396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Addressing leadership roles related to complex healthcare finance </a:t>
            </a:r>
            <a:r>
              <a:rPr lang="en-US" dirty="0" err="1">
                <a:latin typeface="Times New Roman" panose="02020603050405020304" pitchFamily="18" charset="0"/>
                <a:cs typeface="Times New Roman" panose="02020603050405020304" pitchFamily="18" charset="0"/>
              </a:rPr>
              <a:t>cont</a:t>
            </a:r>
            <a:r>
              <a:rPr lang="en-US" dirty="0">
                <a:latin typeface="Times New Roman" panose="02020603050405020304" pitchFamily="18" charset="0"/>
                <a:cs typeface="Times New Roman" panose="02020603050405020304" pitchFamily="18" charset="0"/>
              </a:rPr>
              <a:t>…</a:t>
            </a:r>
            <a:endParaRPr lang="en-US" dirty="0"/>
          </a:p>
        </p:txBody>
      </p:sp>
      <p:sp>
        <p:nvSpPr>
          <p:cNvPr id="3" name="Content Placeholder 2"/>
          <p:cNvSpPr>
            <a:spLocks noGrp="1"/>
          </p:cNvSpPr>
          <p:nvPr>
            <p:ph idx="1"/>
          </p:nvPr>
        </p:nvSpPr>
        <p:spPr/>
        <p:txBody>
          <a:bodyPr anchor="ctr"/>
          <a:lstStyle/>
          <a:p>
            <a:pPr algn="just">
              <a:lnSpc>
                <a:spcPct val="1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Being a full partner in nursing goes beyond just having the nursing professional training. It also requires strong or competencies and leadership skills, which can be used collaboratively with other health professionals to identify wastages and then implement the proposed plan for improvement. </a:t>
            </a:r>
          </a:p>
          <a:p>
            <a:pPr algn="just">
              <a:lnSpc>
                <a:spcPct val="1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This is then followed by the need to track improvements with time while adjusting according to the desired goals. </a:t>
            </a:r>
          </a:p>
          <a:p>
            <a:pPr algn="just">
              <a:lnSpc>
                <a:spcPct val="1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Nurses should also actively engage in the policy arena by influencing their progress at the local and national level. </a:t>
            </a:r>
          </a:p>
          <a:p>
            <a:pPr algn="just">
              <a:lnSpc>
                <a:spcPct val="1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DNP graduates should again speak policy language both at the political and professional meetings.</a:t>
            </a:r>
          </a:p>
        </p:txBody>
      </p:sp>
    </p:spTree>
    <p:extLst>
      <p:ext uri="{BB962C8B-B14F-4D97-AF65-F5344CB8AC3E}">
        <p14:creationId xmlns:p14="http://schemas.microsoft.com/office/powerpoint/2010/main" val="12837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
            <a:ext cx="10058400" cy="1737360"/>
          </a:xfrm>
        </p:spPr>
        <p:txBody>
          <a:bodyPr anchor="ctr">
            <a:normAutofit fontScale="90000"/>
          </a:bodyPr>
          <a:lstStyle/>
          <a:p>
            <a:pPr algn="just"/>
            <a:r>
              <a:rPr lang="en-US" dirty="0">
                <a:latin typeface="Times New Roman" panose="02020603050405020304" pitchFamily="18" charset="0"/>
                <a:cs typeface="Times New Roman" panose="02020603050405020304" pitchFamily="18" charset="0"/>
              </a:rPr>
              <a:t>How does enhanced knowledge help to improve nursing practice and patient outcomes fiscally?</a:t>
            </a:r>
          </a:p>
        </p:txBody>
      </p:sp>
      <p:sp>
        <p:nvSpPr>
          <p:cNvPr id="3" name="Content Placeholder 2"/>
          <p:cNvSpPr>
            <a:spLocks noGrp="1"/>
          </p:cNvSpPr>
          <p:nvPr>
            <p:ph idx="1"/>
          </p:nvPr>
        </p:nvSpPr>
        <p:spPr/>
        <p:txBody>
          <a:bodyPr anchor="ctr">
            <a:normAutofit/>
          </a:bodyPr>
          <a:lstStyle/>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DNP graduates have expertise in system thinking and cost evaluation, making them a critical component of Leadership in healthcare institutions (Williams, Phillips &amp; Koyama, 2018). The training in health economics and healthcare insurance influences patient health outcomes. </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Some DNP graduates will also hold administrative positions in the health insurance industry hence having a role in patient education on which insurance program to choose. </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This way, the hospital can reduce costs on any funds that they may need to build additional examination rooms or the additional costs necessary to improve patient satisfaction. </a:t>
            </a:r>
          </a:p>
          <a:p>
            <a:pPr>
              <a:lnSpc>
                <a:spcPct val="15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66710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7256</TotalTime>
  <Words>2313</Words>
  <Application>Microsoft Office PowerPoint</Application>
  <PresentationFormat>Custom</PresentationFormat>
  <Paragraphs>99</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Retrospect</vt:lpstr>
      <vt:lpstr>Strategic Planning and Financial Management: Healthcare Policy for Advocacy in Health Care.</vt:lpstr>
      <vt:lpstr>Introduction </vt:lpstr>
      <vt:lpstr>Healthcare Policy for Advocacy in Health Care.</vt:lpstr>
      <vt:lpstr>Complex Practice </vt:lpstr>
      <vt:lpstr>Faculty </vt:lpstr>
      <vt:lpstr>Faculty cont..</vt:lpstr>
      <vt:lpstr>Addressing leadership roles related to complex healthcare finance</vt:lpstr>
      <vt:lpstr>Addressing leadership roles related to complex healthcare finance cont…</vt:lpstr>
      <vt:lpstr>How does enhanced knowledge help to improve nursing practice and patient outcomes fiscally?</vt:lpstr>
      <vt:lpstr>How does enhanced knowledge help to improve nursing practice and patient outcomes fiscally?</vt:lpstr>
      <vt:lpstr>How does enhanced knowledge help to improve nursing practice and patient outcomes fiscally?</vt:lpstr>
      <vt:lpstr>How does the advanced practice nurse lead inter-professional teams in the analysis of complex financial concepts?</vt:lpstr>
      <vt:lpstr>How does the advanced practice nurse lead inter-professional teams in the analysis of complex financial concepts? Cont..</vt:lpstr>
      <vt:lpstr>How does the advanced practice nurse lead inter-professional teams in the analysis of complex financial concepts? Cont…</vt:lpstr>
      <vt:lpstr>How does the advanced practice nurse integrate considerations of fiscal responsibility into professional practice? </vt:lpstr>
      <vt:lpstr>How does the advanced practice nurse integrate considerations of fiscal responsibility into professional practice? </vt:lpstr>
      <vt:lpstr>As you reflect on being an advanced practice nurse, how will this role enhance global nursing practice?</vt:lpstr>
      <vt:lpstr>As you reflect on being an advanced practice nurse, how will this role enhance global nursing practice? Cont…</vt:lpstr>
      <vt:lpstr>As you reflect on being an advanced practice nurse, how will this role enhance global nursing practice? Cont…</vt:lpstr>
      <vt:lpstr>As you reflect on being an advanced practice nurse, how will this role enhance global nursing practice?</vt:lpstr>
      <vt:lpstr>As you reflect on being an advanced practice nurse, how will this role enhance global nursing practice? Cont…</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Schneider</dc:creator>
  <cp:lastModifiedBy>MYPC</cp:lastModifiedBy>
  <cp:revision>25</cp:revision>
  <cp:lastPrinted>2020-09-24T19:22:09Z</cp:lastPrinted>
  <dcterms:created xsi:type="dcterms:W3CDTF">2020-08-22T17:08:44Z</dcterms:created>
  <dcterms:modified xsi:type="dcterms:W3CDTF">2020-11-03T02:37:14Z</dcterms:modified>
</cp:coreProperties>
</file>