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100" d="100"/>
          <a:sy n="100" d="100"/>
        </p:scale>
        <p:origin x="72"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9/30/2020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9/30/2020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885950"/>
            <a:ext cx="7766936" cy="2000250"/>
          </a:xfrm>
        </p:spPr>
        <p:txBody>
          <a:bodyPr/>
          <a:lstStyle/>
          <a:p>
            <a:r>
              <a:rPr lang="en-US" dirty="0" smtClean="0"/>
              <a:t>NUR 615-ZOOM SESSION.</a:t>
            </a:r>
            <a:endParaRPr lang="en-US" dirty="0"/>
          </a:p>
        </p:txBody>
      </p:sp>
      <p:sp>
        <p:nvSpPr>
          <p:cNvPr id="3" name="Subtitle 2"/>
          <p:cNvSpPr>
            <a:spLocks noGrp="1"/>
          </p:cNvSpPr>
          <p:nvPr>
            <p:ph type="subTitle" idx="1"/>
          </p:nvPr>
        </p:nvSpPr>
        <p:spPr/>
        <p:txBody>
          <a:bodyPr/>
          <a:lstStyle/>
          <a:p>
            <a:r>
              <a:rPr lang="en-US" dirty="0" smtClean="0"/>
              <a:t>J.SALABUCO.</a:t>
            </a:r>
            <a:endParaRPr lang="en-US" dirty="0"/>
          </a:p>
        </p:txBody>
      </p:sp>
    </p:spTree>
    <p:extLst>
      <p:ext uri="{BB962C8B-B14F-4D97-AF65-F5344CB8AC3E}">
        <p14:creationId xmlns:p14="http://schemas.microsoft.com/office/powerpoint/2010/main" val="3608360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HOLIDAY SEGAR METHOD:</a:t>
            </a:r>
            <a:br>
              <a:rPr lang="en-US" dirty="0" smtClean="0"/>
            </a:br>
            <a:r>
              <a:rPr lang="en-US" dirty="0" smtClean="0"/>
              <a:t> FLUID CALCULATION FORMULA</a:t>
            </a:r>
            <a:endParaRPr lang="en-US" dirty="0"/>
          </a:p>
        </p:txBody>
      </p:sp>
      <p:sp>
        <p:nvSpPr>
          <p:cNvPr id="3" name="Content Placeholder 2"/>
          <p:cNvSpPr>
            <a:spLocks noGrp="1"/>
          </p:cNvSpPr>
          <p:nvPr>
            <p:ph idx="1"/>
          </p:nvPr>
        </p:nvSpPr>
        <p:spPr/>
        <p:txBody>
          <a:bodyPr/>
          <a:lstStyle/>
          <a:p>
            <a:r>
              <a:rPr lang="en-US" dirty="0" smtClean="0"/>
              <a:t>0-10KG   = 100MLS/KG              </a:t>
            </a:r>
          </a:p>
          <a:p>
            <a:r>
              <a:rPr lang="en-US" dirty="0" smtClean="0"/>
              <a:t>10-20KG =  50MLS/KG</a:t>
            </a:r>
          </a:p>
          <a:p>
            <a:r>
              <a:rPr lang="en-US" dirty="0" smtClean="0"/>
              <a:t>20-30KG = 20MLS/KG</a:t>
            </a:r>
          </a:p>
          <a:p>
            <a:r>
              <a:rPr lang="en-US" dirty="0" smtClean="0"/>
              <a:t>&gt;30KG    = 10MLS/KG</a:t>
            </a:r>
            <a:endParaRPr lang="en-US" dirty="0"/>
          </a:p>
        </p:txBody>
      </p:sp>
    </p:spTree>
    <p:extLst>
      <p:ext uri="{BB962C8B-B14F-4D97-AF65-F5344CB8AC3E}">
        <p14:creationId xmlns:p14="http://schemas.microsoft.com/office/powerpoint/2010/main" val="3513832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 ACTIVITIES.</a:t>
            </a:r>
            <a:endParaRPr lang="en-US" dirty="0"/>
          </a:p>
        </p:txBody>
      </p:sp>
      <p:sp>
        <p:nvSpPr>
          <p:cNvPr id="3" name="Content Placeholder 2"/>
          <p:cNvSpPr>
            <a:spLocks noGrp="1"/>
          </p:cNvSpPr>
          <p:nvPr>
            <p:ph idx="1"/>
          </p:nvPr>
        </p:nvSpPr>
        <p:spPr/>
        <p:txBody>
          <a:bodyPr/>
          <a:lstStyle/>
          <a:p>
            <a:pPr marL="0" indent="0">
              <a:buNone/>
            </a:pPr>
            <a:r>
              <a:rPr lang="en-US" dirty="0" smtClean="0">
                <a:solidFill>
                  <a:srgbClr val="FF0000"/>
                </a:solidFill>
              </a:rPr>
              <a:t>1.CASE SCENARIO</a:t>
            </a:r>
          </a:p>
          <a:p>
            <a:pPr marL="0" indent="0">
              <a:buNone/>
            </a:pPr>
            <a:r>
              <a:rPr lang="en-US" dirty="0" smtClean="0"/>
              <a:t>Rosie a 9 year old girl is admitted to </a:t>
            </a:r>
            <a:r>
              <a:rPr lang="en-US" dirty="0" err="1" smtClean="0"/>
              <a:t>Childrens</a:t>
            </a:r>
            <a:r>
              <a:rPr lang="en-US" dirty="0" smtClean="0"/>
              <a:t> Ward 2 with history of vomiting from home and not able to tolerate feeds. She is 36kg.</a:t>
            </a:r>
          </a:p>
          <a:p>
            <a:pPr marL="0" indent="0">
              <a:buNone/>
            </a:pPr>
            <a:r>
              <a:rPr lang="en-US" dirty="0" smtClean="0"/>
              <a:t>Calculate her fluid requirement in 24hours using Holliday Segar Method.</a:t>
            </a:r>
          </a:p>
          <a:p>
            <a:pPr marL="0" indent="0">
              <a:buNone/>
            </a:pPr>
            <a:r>
              <a:rPr lang="en-US" dirty="0" smtClean="0"/>
              <a:t>Calculate her fluid requirement in 1hour</a:t>
            </a:r>
          </a:p>
          <a:p>
            <a:pPr marL="0" indent="0">
              <a:buNone/>
            </a:pPr>
            <a:r>
              <a:rPr lang="en-US" dirty="0" smtClean="0">
                <a:solidFill>
                  <a:srgbClr val="FF0000"/>
                </a:solidFill>
              </a:rPr>
              <a:t>2.CASE SCENARIO</a:t>
            </a:r>
          </a:p>
          <a:p>
            <a:pPr marL="0" indent="0">
              <a:buNone/>
            </a:pPr>
            <a:r>
              <a:rPr lang="en-US" dirty="0" smtClean="0"/>
              <a:t> Albert is a 2 months old infant who is a known case of VSD on NBM to go to theatre for closure of defect. His weight is 4.8kg.</a:t>
            </a:r>
          </a:p>
          <a:p>
            <a:pPr marL="0" indent="0">
              <a:buNone/>
            </a:pPr>
            <a:r>
              <a:rPr lang="en-US" dirty="0"/>
              <a:t>Calculate </a:t>
            </a:r>
            <a:r>
              <a:rPr lang="en-US" dirty="0" smtClean="0"/>
              <a:t>his </a:t>
            </a:r>
            <a:r>
              <a:rPr lang="en-US" dirty="0"/>
              <a:t>fluid requirement in 24hours using Holliday Segar Method</a:t>
            </a:r>
            <a:r>
              <a:rPr lang="en-US" dirty="0" smtClean="0"/>
              <a:t>.</a:t>
            </a:r>
          </a:p>
          <a:p>
            <a:pPr marL="0" indent="0">
              <a:buNone/>
            </a:pPr>
            <a:r>
              <a:rPr lang="en-US" dirty="0" smtClean="0"/>
              <a:t>Calculate his fluid requirement in 1hour.</a:t>
            </a:r>
            <a:endParaRPr lang="en-US" dirty="0"/>
          </a:p>
          <a:p>
            <a:pPr marL="0" indent="0">
              <a:buNone/>
            </a:pPr>
            <a:endParaRPr lang="en-US" dirty="0"/>
          </a:p>
        </p:txBody>
      </p:sp>
    </p:spTree>
    <p:extLst>
      <p:ext uri="{BB962C8B-B14F-4D97-AF65-F5344CB8AC3E}">
        <p14:creationId xmlns:p14="http://schemas.microsoft.com/office/powerpoint/2010/main" val="924827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THEORIES OF DEVELOPMENT.</a:t>
            </a:r>
            <a:endParaRPr lang="en-US" dirty="0"/>
          </a:p>
        </p:txBody>
      </p:sp>
      <p:sp>
        <p:nvSpPr>
          <p:cNvPr id="3" name="Content Placeholder 2"/>
          <p:cNvSpPr>
            <a:spLocks noGrp="1"/>
          </p:cNvSpPr>
          <p:nvPr>
            <p:ph idx="1"/>
          </p:nvPr>
        </p:nvSpPr>
        <p:spPr/>
        <p:txBody>
          <a:bodyPr/>
          <a:lstStyle/>
          <a:p>
            <a:pPr marL="45720" indent="0">
              <a:buNone/>
            </a:pPr>
            <a:r>
              <a:rPr lang="en-US" dirty="0"/>
              <a:t> </a:t>
            </a:r>
            <a:r>
              <a:rPr lang="en-US" b="1" dirty="0">
                <a:solidFill>
                  <a:srgbClr val="FF0000"/>
                </a:solidFill>
              </a:rPr>
              <a:t>20</a:t>
            </a:r>
            <a:r>
              <a:rPr lang="en-US" b="1" baseline="30000" dirty="0">
                <a:solidFill>
                  <a:srgbClr val="FF0000"/>
                </a:solidFill>
              </a:rPr>
              <a:t>TH</a:t>
            </a:r>
            <a:r>
              <a:rPr lang="en-US" b="1" dirty="0">
                <a:solidFill>
                  <a:srgbClr val="FF0000"/>
                </a:solidFill>
              </a:rPr>
              <a:t> CENTURY</a:t>
            </a:r>
          </a:p>
          <a:p>
            <a:pPr marL="45720" indent="0">
              <a:buNone/>
            </a:pPr>
            <a:endParaRPr lang="en-US" b="1" dirty="0">
              <a:solidFill>
                <a:srgbClr val="FF0000"/>
              </a:solidFill>
            </a:endParaRPr>
          </a:p>
          <a:p>
            <a:r>
              <a:rPr lang="en-US" dirty="0"/>
              <a:t>Theories about children’s development expanded around the world</a:t>
            </a:r>
          </a:p>
          <a:p>
            <a:endParaRPr lang="en-US" dirty="0"/>
          </a:p>
          <a:p>
            <a:r>
              <a:rPr lang="en-US" dirty="0"/>
              <a:t>Childhood was seen as worthy of special attention</a:t>
            </a:r>
          </a:p>
          <a:p>
            <a:endParaRPr lang="en-US" dirty="0"/>
          </a:p>
          <a:p>
            <a:r>
              <a:rPr lang="en-US" dirty="0"/>
              <a:t>Laws were passed to protect children</a:t>
            </a:r>
          </a:p>
        </p:txBody>
      </p:sp>
    </p:spTree>
    <p:extLst>
      <p:ext uri="{BB962C8B-B14F-4D97-AF65-F5344CB8AC3E}">
        <p14:creationId xmlns:p14="http://schemas.microsoft.com/office/powerpoint/2010/main" val="2653418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45720" indent="0"/>
            <a:r>
              <a:rPr lang="en-US" b="1" dirty="0">
                <a:solidFill>
                  <a:srgbClr val="FF0000"/>
                </a:solidFill>
              </a:rPr>
              <a:t>SIGMUND FREUD</a:t>
            </a:r>
            <a:br>
              <a:rPr lang="en-US" b="1" dirty="0">
                <a:solidFill>
                  <a:srgbClr val="FF0000"/>
                </a:solidFill>
              </a:rPr>
            </a:br>
            <a:r>
              <a:rPr lang="en-US" b="1" dirty="0">
                <a:solidFill>
                  <a:srgbClr val="FF0000"/>
                </a:solidFill>
              </a:rPr>
              <a:t>		      PSYCHOSEXUAL THEORY</a:t>
            </a:r>
            <a:br>
              <a:rPr lang="en-US" b="1" dirty="0">
                <a:solidFill>
                  <a:srgbClr val="FF0000"/>
                </a:solidFill>
              </a:rPr>
            </a:br>
            <a:endParaRPr lang="en-US" dirty="0"/>
          </a:p>
        </p:txBody>
      </p:sp>
      <p:sp>
        <p:nvSpPr>
          <p:cNvPr id="3" name="Content Placeholder 2"/>
          <p:cNvSpPr>
            <a:spLocks noGrp="1"/>
          </p:cNvSpPr>
          <p:nvPr>
            <p:ph idx="1"/>
          </p:nvPr>
        </p:nvSpPr>
        <p:spPr/>
        <p:txBody>
          <a:bodyPr/>
          <a:lstStyle/>
          <a:p>
            <a:pPr marL="45720" indent="0">
              <a:buNone/>
            </a:pPr>
            <a:endParaRPr lang="en-US" b="1" dirty="0">
              <a:solidFill>
                <a:srgbClr val="FF0000"/>
              </a:solidFill>
            </a:endParaRPr>
          </a:p>
          <a:p>
            <a:pPr marL="45720" indent="0">
              <a:buNone/>
            </a:pPr>
            <a:endParaRPr lang="en-US" b="1" dirty="0">
              <a:solidFill>
                <a:srgbClr val="FF0000"/>
              </a:solidFill>
            </a:endParaRPr>
          </a:p>
          <a:p>
            <a:r>
              <a:rPr lang="en-US" dirty="0"/>
              <a:t>Was based on his therapy with troubled adults</a:t>
            </a:r>
          </a:p>
          <a:p>
            <a:endParaRPr lang="en-US" dirty="0"/>
          </a:p>
          <a:p>
            <a:r>
              <a:rPr lang="en-US" dirty="0"/>
              <a:t>There are five stages of psychosexual development</a:t>
            </a:r>
          </a:p>
          <a:p>
            <a:endParaRPr lang="en-US" dirty="0"/>
          </a:p>
          <a:p>
            <a:r>
              <a:rPr lang="en-US" dirty="0"/>
              <a:t>He </a:t>
            </a:r>
            <a:r>
              <a:rPr lang="en-US" dirty="0" err="1"/>
              <a:t>emphasised</a:t>
            </a:r>
            <a:r>
              <a:rPr lang="en-US" dirty="0"/>
              <a:t> that a child’s personality is formed by the ways which his parents managed his sexual and aggressive </a:t>
            </a:r>
            <a:r>
              <a:rPr lang="en-US" dirty="0" err="1"/>
              <a:t>behaviour</a:t>
            </a:r>
            <a:endParaRPr lang="en-US" dirty="0"/>
          </a:p>
        </p:txBody>
      </p:sp>
    </p:spTree>
    <p:extLst>
      <p:ext uri="{BB962C8B-B14F-4D97-AF65-F5344CB8AC3E}">
        <p14:creationId xmlns:p14="http://schemas.microsoft.com/office/powerpoint/2010/main" val="1299589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45720" indent="0"/>
            <a:r>
              <a:rPr lang="en-US" dirty="0"/>
              <a:t> </a:t>
            </a:r>
            <a:r>
              <a:rPr lang="en-US" b="1" dirty="0">
                <a:solidFill>
                  <a:srgbClr val="FF0000"/>
                </a:solidFill>
              </a:rPr>
              <a:t>ERICK ERIKSON</a:t>
            </a:r>
            <a:br>
              <a:rPr lang="en-US" b="1" dirty="0">
                <a:solidFill>
                  <a:srgbClr val="FF0000"/>
                </a:solidFill>
              </a:rPr>
            </a:br>
            <a:r>
              <a:rPr lang="en-US" dirty="0"/>
              <a:t> </a:t>
            </a:r>
            <a:r>
              <a:rPr lang="en-US" b="1" dirty="0" smtClean="0">
                <a:solidFill>
                  <a:srgbClr val="FF0000"/>
                </a:solidFill>
              </a:rPr>
              <a:t>PSYCHOSOCIAL </a:t>
            </a:r>
            <a:r>
              <a:rPr lang="en-US" b="1" dirty="0">
                <a:solidFill>
                  <a:srgbClr val="FF0000"/>
                </a:solidFill>
              </a:rPr>
              <a:t>THEORY</a:t>
            </a:r>
          </a:p>
        </p:txBody>
      </p:sp>
      <p:sp>
        <p:nvSpPr>
          <p:cNvPr id="3" name="Content Placeholder 2"/>
          <p:cNvSpPr>
            <a:spLocks noGrp="1"/>
          </p:cNvSpPr>
          <p:nvPr>
            <p:ph idx="1"/>
          </p:nvPr>
        </p:nvSpPr>
        <p:spPr/>
        <p:txBody>
          <a:bodyPr>
            <a:normAutofit/>
          </a:bodyPr>
          <a:lstStyle/>
          <a:p>
            <a:pPr marL="45720" indent="0">
              <a:buNone/>
            </a:pPr>
            <a:endParaRPr lang="en-US" b="1" dirty="0">
              <a:solidFill>
                <a:srgbClr val="FF0000"/>
              </a:solidFill>
            </a:endParaRPr>
          </a:p>
          <a:p>
            <a:r>
              <a:rPr lang="en-US" dirty="0"/>
              <a:t>Expanded on Freud’s theories</a:t>
            </a:r>
          </a:p>
          <a:p>
            <a:endParaRPr lang="en-US" dirty="0"/>
          </a:p>
          <a:p>
            <a:r>
              <a:rPr lang="en-US" dirty="0"/>
              <a:t>Believed that development is life long</a:t>
            </a:r>
          </a:p>
          <a:p>
            <a:endParaRPr lang="en-US" dirty="0"/>
          </a:p>
          <a:p>
            <a:r>
              <a:rPr lang="en-US" dirty="0"/>
              <a:t>There are 8 stages of psychosocial development</a:t>
            </a:r>
          </a:p>
          <a:p>
            <a:endParaRPr lang="en-US" dirty="0"/>
          </a:p>
          <a:p>
            <a:r>
              <a:rPr lang="en-US" dirty="0" err="1"/>
              <a:t>Emphasised</a:t>
            </a:r>
            <a:r>
              <a:rPr lang="en-US" dirty="0"/>
              <a:t> that at each stage, the child acquires attitudes a and skills resulting from the  successful negotiation of the psychological conflict</a:t>
            </a:r>
          </a:p>
        </p:txBody>
      </p:sp>
    </p:spTree>
    <p:extLst>
      <p:ext uri="{BB962C8B-B14F-4D97-AF65-F5344CB8AC3E}">
        <p14:creationId xmlns:p14="http://schemas.microsoft.com/office/powerpoint/2010/main" val="34467665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45720" indent="0"/>
            <a:r>
              <a:rPr lang="en-US" b="1" dirty="0">
                <a:solidFill>
                  <a:srgbClr val="FF0000"/>
                </a:solidFill>
              </a:rPr>
              <a:t>JEAN PIAGET</a:t>
            </a:r>
            <a:br>
              <a:rPr lang="en-US" b="1" dirty="0">
                <a:solidFill>
                  <a:srgbClr val="FF0000"/>
                </a:solidFill>
              </a:rPr>
            </a:br>
            <a:r>
              <a:rPr lang="en-US" b="1" dirty="0" smtClean="0">
                <a:solidFill>
                  <a:srgbClr val="FF0000"/>
                </a:solidFill>
              </a:rPr>
              <a:t>COGNITIVE </a:t>
            </a:r>
            <a:r>
              <a:rPr lang="en-US" b="1" dirty="0">
                <a:solidFill>
                  <a:srgbClr val="FF0000"/>
                </a:solidFill>
              </a:rPr>
              <a:t>DEVELOPMENT THEORY</a:t>
            </a:r>
          </a:p>
        </p:txBody>
      </p:sp>
      <p:sp>
        <p:nvSpPr>
          <p:cNvPr id="3" name="Content Placeholder 2"/>
          <p:cNvSpPr>
            <a:spLocks noGrp="1"/>
          </p:cNvSpPr>
          <p:nvPr>
            <p:ph idx="1"/>
          </p:nvPr>
        </p:nvSpPr>
        <p:spPr/>
        <p:txBody>
          <a:bodyPr>
            <a:normAutofit fontScale="92500" lnSpcReduction="20000"/>
          </a:bodyPr>
          <a:lstStyle/>
          <a:p>
            <a:pPr marL="45720" indent="0">
              <a:buNone/>
            </a:pPr>
            <a:endParaRPr lang="en-US" dirty="0"/>
          </a:p>
          <a:p>
            <a:r>
              <a:rPr lang="en-US" dirty="0"/>
              <a:t>Children “construct” their understanding of the world through their active involvement and interactions</a:t>
            </a:r>
          </a:p>
          <a:p>
            <a:endParaRPr lang="en-US" dirty="0"/>
          </a:p>
          <a:p>
            <a:r>
              <a:rPr lang="en-US" dirty="0"/>
              <a:t>Stresses conscious mental processes</a:t>
            </a:r>
          </a:p>
          <a:p>
            <a:endParaRPr lang="en-US" dirty="0"/>
          </a:p>
          <a:p>
            <a:r>
              <a:rPr lang="en-US" dirty="0"/>
              <a:t>4 stages of cognitive development</a:t>
            </a:r>
          </a:p>
          <a:p>
            <a:endParaRPr lang="en-US" dirty="0"/>
          </a:p>
          <a:p>
            <a:r>
              <a:rPr lang="en-US" dirty="0"/>
              <a:t>Studied his 3 children to focus not on what they knew but how they knew it</a:t>
            </a:r>
          </a:p>
          <a:p>
            <a:endParaRPr lang="en-US" dirty="0"/>
          </a:p>
          <a:p>
            <a:r>
              <a:rPr lang="en-US" dirty="0"/>
              <a:t>Assimilation and accommodation underlie how children understand the world, adapt to it and </a:t>
            </a:r>
            <a:r>
              <a:rPr lang="en-US" dirty="0" err="1"/>
              <a:t>organise</a:t>
            </a:r>
            <a:r>
              <a:rPr lang="en-US" dirty="0"/>
              <a:t> their experiences</a:t>
            </a:r>
          </a:p>
          <a:p>
            <a:endParaRPr lang="en-US" dirty="0"/>
          </a:p>
        </p:txBody>
      </p:sp>
    </p:spTree>
    <p:extLst>
      <p:ext uri="{BB962C8B-B14F-4D97-AF65-F5344CB8AC3E}">
        <p14:creationId xmlns:p14="http://schemas.microsoft.com/office/powerpoint/2010/main" val="42096539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45720" indent="0"/>
            <a:r>
              <a:rPr lang="en-US" b="1" dirty="0">
                <a:solidFill>
                  <a:srgbClr val="FF0000"/>
                </a:solidFill>
              </a:rPr>
              <a:t> LEV VYGOTSKY</a:t>
            </a:r>
            <a:br>
              <a:rPr lang="en-US" b="1" dirty="0">
                <a:solidFill>
                  <a:srgbClr val="FF0000"/>
                </a:solidFill>
              </a:rPr>
            </a:br>
            <a:r>
              <a:rPr lang="en-US" dirty="0"/>
              <a:t> </a:t>
            </a:r>
            <a:r>
              <a:rPr lang="en-US" b="1" dirty="0" smtClean="0">
                <a:solidFill>
                  <a:srgbClr val="FF0000"/>
                </a:solidFill>
              </a:rPr>
              <a:t>SOCIO-CULTURAL </a:t>
            </a:r>
            <a:r>
              <a:rPr lang="en-US" b="1" dirty="0">
                <a:solidFill>
                  <a:srgbClr val="FF0000"/>
                </a:solidFill>
              </a:rPr>
              <a:t>THEORY</a:t>
            </a:r>
            <a:endParaRPr lang="en-US" dirty="0"/>
          </a:p>
        </p:txBody>
      </p:sp>
      <p:sp>
        <p:nvSpPr>
          <p:cNvPr id="3" name="Content Placeholder 2"/>
          <p:cNvSpPr>
            <a:spLocks noGrp="1"/>
          </p:cNvSpPr>
          <p:nvPr>
            <p:ph idx="1"/>
          </p:nvPr>
        </p:nvSpPr>
        <p:spPr/>
        <p:txBody>
          <a:bodyPr>
            <a:normAutofit fontScale="77500" lnSpcReduction="20000"/>
          </a:bodyPr>
          <a:lstStyle/>
          <a:p>
            <a:r>
              <a:rPr lang="en-US" dirty="0"/>
              <a:t>Agreed that children are active learners, but their knowledge is socially constructed</a:t>
            </a:r>
          </a:p>
          <a:p>
            <a:endParaRPr lang="en-US" dirty="0"/>
          </a:p>
          <a:p>
            <a:r>
              <a:rPr lang="en-US" dirty="0"/>
              <a:t>Cultural values and customs dictate what is important to learn</a:t>
            </a:r>
          </a:p>
          <a:p>
            <a:endParaRPr lang="en-US" dirty="0"/>
          </a:p>
          <a:p>
            <a:pPr marL="274320" lvl="1" indent="-228600">
              <a:buClr>
                <a:schemeClr val="accent1"/>
              </a:buClr>
              <a:buFont typeface="Wingdings 2" pitchFamily="18" charset="2"/>
              <a:buChar char=""/>
            </a:pPr>
            <a:r>
              <a:rPr lang="en-US" sz="2100" dirty="0"/>
              <a:t>Knowledge is created through interactions with other people and objects in the culture</a:t>
            </a:r>
          </a:p>
          <a:p>
            <a:pPr marL="274320" lvl="1" indent="-228600">
              <a:buClr>
                <a:schemeClr val="accent1"/>
              </a:buClr>
              <a:buFont typeface="Wingdings 2" pitchFamily="18" charset="2"/>
              <a:buChar char=""/>
            </a:pPr>
            <a:endParaRPr lang="en-US" sz="2100" dirty="0"/>
          </a:p>
          <a:p>
            <a:pPr marL="274320" lvl="1" indent="-228600">
              <a:buClr>
                <a:schemeClr val="accent1"/>
              </a:buClr>
              <a:buFont typeface="Wingdings 2" pitchFamily="18" charset="2"/>
              <a:buChar char=""/>
            </a:pPr>
            <a:r>
              <a:rPr lang="en-US" sz="2100" dirty="0"/>
              <a:t>Social interaction and culture guide cognitive development</a:t>
            </a:r>
          </a:p>
          <a:p>
            <a:endParaRPr lang="en-US" dirty="0"/>
          </a:p>
          <a:p>
            <a:endParaRPr lang="en-US" dirty="0"/>
          </a:p>
          <a:p>
            <a:r>
              <a:rPr lang="en-US" dirty="0"/>
              <a:t>Children learn from more expert members of the society</a:t>
            </a:r>
          </a:p>
          <a:p>
            <a:endParaRPr lang="en-US" dirty="0"/>
          </a:p>
          <a:p>
            <a:r>
              <a:rPr lang="en-US" dirty="0"/>
              <a:t>Vygotsky described the “zone of proximal development” where learning occurs</a:t>
            </a:r>
          </a:p>
        </p:txBody>
      </p:sp>
    </p:spTree>
    <p:extLst>
      <p:ext uri="{BB962C8B-B14F-4D97-AF65-F5344CB8AC3E}">
        <p14:creationId xmlns:p14="http://schemas.microsoft.com/office/powerpoint/2010/main" val="35920450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45720" indent="0"/>
            <a:r>
              <a:rPr lang="en-US" b="1" dirty="0">
                <a:solidFill>
                  <a:srgbClr val="FF0000"/>
                </a:solidFill>
              </a:rPr>
              <a:t>SOCIAL LEARNING THEORY</a:t>
            </a:r>
            <a:br>
              <a:rPr lang="en-US" b="1" dirty="0">
                <a:solidFill>
                  <a:srgbClr val="FF0000"/>
                </a:solidFill>
              </a:rPr>
            </a:br>
            <a:r>
              <a:rPr lang="en-US" b="1" dirty="0">
                <a:solidFill>
                  <a:srgbClr val="FF0000"/>
                </a:solidFill>
              </a:rPr>
              <a:t> </a:t>
            </a:r>
            <a:r>
              <a:rPr lang="en-US" b="1" dirty="0" smtClean="0">
                <a:solidFill>
                  <a:srgbClr val="FF0000"/>
                </a:solidFill>
              </a:rPr>
              <a:t>ALBERT </a:t>
            </a:r>
            <a:r>
              <a:rPr lang="en-US" b="1" dirty="0">
                <a:solidFill>
                  <a:srgbClr val="FF0000"/>
                </a:solidFill>
              </a:rPr>
              <a:t>BANDURA</a:t>
            </a:r>
            <a:br>
              <a:rPr lang="en-US" b="1" dirty="0">
                <a:solidFill>
                  <a:srgbClr val="FF0000"/>
                </a:solidFill>
              </a:rPr>
            </a:br>
            <a:endParaRPr lang="en-US" dirty="0"/>
          </a:p>
        </p:txBody>
      </p:sp>
      <p:sp>
        <p:nvSpPr>
          <p:cNvPr id="3" name="Content Placeholder 2"/>
          <p:cNvSpPr>
            <a:spLocks noGrp="1"/>
          </p:cNvSpPr>
          <p:nvPr>
            <p:ph idx="1"/>
          </p:nvPr>
        </p:nvSpPr>
        <p:spPr/>
        <p:txBody>
          <a:bodyPr/>
          <a:lstStyle/>
          <a:p>
            <a:r>
              <a:rPr lang="en-US" dirty="0"/>
              <a:t>Stressed how children learn by observation and imitation</a:t>
            </a:r>
          </a:p>
          <a:p>
            <a:endParaRPr lang="en-US" dirty="0"/>
          </a:p>
          <a:p>
            <a:r>
              <a:rPr lang="en-US" dirty="0"/>
              <a:t>Believed that children gradually become more selective in what they imitate</a:t>
            </a:r>
          </a:p>
          <a:p>
            <a:endParaRPr lang="en-US" dirty="0"/>
          </a:p>
        </p:txBody>
      </p:sp>
    </p:spTree>
    <p:extLst>
      <p:ext uri="{BB962C8B-B14F-4D97-AF65-F5344CB8AC3E}">
        <p14:creationId xmlns:p14="http://schemas.microsoft.com/office/powerpoint/2010/main" val="8489615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45720" indent="0"/>
            <a:r>
              <a:rPr lang="en-US" b="1" dirty="0">
                <a:solidFill>
                  <a:srgbClr val="FF0000"/>
                </a:solidFill>
              </a:rPr>
              <a:t>URIE </a:t>
            </a:r>
            <a:r>
              <a:rPr lang="en-US" b="1" dirty="0" smtClean="0">
                <a:solidFill>
                  <a:srgbClr val="FF0000"/>
                </a:solidFill>
              </a:rPr>
              <a:t>BRONFENBRENNER</a:t>
            </a:r>
            <a:r>
              <a:rPr lang="en-US" dirty="0" smtClean="0"/>
              <a:t> </a:t>
            </a:r>
            <a:r>
              <a:rPr lang="en-US" b="1" dirty="0">
                <a:solidFill>
                  <a:srgbClr val="FF0000"/>
                </a:solidFill>
              </a:rPr>
              <a:t>ECOLOGICAL SYSTEMS THEORY</a:t>
            </a:r>
            <a:br>
              <a:rPr lang="en-US" b="1" dirty="0">
                <a:solidFill>
                  <a:srgbClr val="FF0000"/>
                </a:solidFill>
              </a:rPr>
            </a:br>
            <a:endParaRPr lang="en-US" dirty="0"/>
          </a:p>
        </p:txBody>
      </p:sp>
      <p:sp>
        <p:nvSpPr>
          <p:cNvPr id="3" name="Content Placeholder 2"/>
          <p:cNvSpPr>
            <a:spLocks noGrp="1"/>
          </p:cNvSpPr>
          <p:nvPr>
            <p:ph idx="1"/>
          </p:nvPr>
        </p:nvSpPr>
        <p:spPr/>
        <p:txBody>
          <a:bodyPr/>
          <a:lstStyle/>
          <a:p>
            <a:r>
              <a:rPr lang="en-US" dirty="0"/>
              <a:t>The varied systems of the environment and the interrelationships among the systems shape a child’s development</a:t>
            </a:r>
          </a:p>
          <a:p>
            <a:endParaRPr lang="en-US" dirty="0"/>
          </a:p>
          <a:p>
            <a:r>
              <a:rPr lang="en-US" dirty="0"/>
              <a:t>Both the environment and biology influence the child’s development</a:t>
            </a:r>
          </a:p>
          <a:p>
            <a:endParaRPr lang="en-US" dirty="0"/>
          </a:p>
          <a:p>
            <a:r>
              <a:rPr lang="en-US" dirty="0"/>
              <a:t>4 environmental systems affect life span development</a:t>
            </a:r>
          </a:p>
          <a:p>
            <a:endParaRPr lang="en-US" dirty="0"/>
          </a:p>
          <a:p>
            <a:r>
              <a:rPr lang="en-US" dirty="0"/>
              <a:t>The environment affects the child and the child influences the environment</a:t>
            </a:r>
          </a:p>
          <a:p>
            <a:endParaRPr lang="en-US" dirty="0"/>
          </a:p>
        </p:txBody>
      </p:sp>
    </p:spTree>
    <p:extLst>
      <p:ext uri="{BB962C8B-B14F-4D97-AF65-F5344CB8AC3E}">
        <p14:creationId xmlns:p14="http://schemas.microsoft.com/office/powerpoint/2010/main" val="36748848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45720" indent="0"/>
            <a:r>
              <a:rPr lang="en-US" dirty="0"/>
              <a:t> </a:t>
            </a:r>
            <a:r>
              <a:rPr lang="en-US" b="1" dirty="0">
                <a:solidFill>
                  <a:srgbClr val="FF0000"/>
                </a:solidFill>
              </a:rPr>
              <a:t>ATTACHMENT THEORY</a:t>
            </a:r>
            <a:br>
              <a:rPr lang="en-US" b="1" dirty="0">
                <a:solidFill>
                  <a:srgbClr val="FF0000"/>
                </a:solidFill>
              </a:rPr>
            </a:br>
            <a:r>
              <a:rPr lang="en-US" b="1" dirty="0">
                <a:solidFill>
                  <a:srgbClr val="FF0000"/>
                </a:solidFill>
              </a:rPr>
              <a:t> </a:t>
            </a:r>
            <a:r>
              <a:rPr lang="en-US" b="1" dirty="0" smtClean="0">
                <a:solidFill>
                  <a:srgbClr val="FF0000"/>
                </a:solidFill>
              </a:rPr>
              <a:t>JOHN </a:t>
            </a:r>
            <a:r>
              <a:rPr lang="en-US" b="1" dirty="0">
                <a:solidFill>
                  <a:srgbClr val="FF0000"/>
                </a:solidFill>
              </a:rPr>
              <a:t>BOWLBY</a:t>
            </a:r>
            <a:endParaRPr lang="en-US" dirty="0"/>
          </a:p>
        </p:txBody>
      </p:sp>
      <p:sp>
        <p:nvSpPr>
          <p:cNvPr id="3" name="Content Placeholder 2"/>
          <p:cNvSpPr>
            <a:spLocks noGrp="1"/>
          </p:cNvSpPr>
          <p:nvPr>
            <p:ph idx="1"/>
          </p:nvPr>
        </p:nvSpPr>
        <p:spPr/>
        <p:txBody>
          <a:bodyPr/>
          <a:lstStyle/>
          <a:p>
            <a:r>
              <a:rPr lang="en-US" dirty="0"/>
              <a:t>John Bowlby applied ethological principles to his theory of attachment</a:t>
            </a:r>
          </a:p>
          <a:p>
            <a:endParaRPr lang="en-US" dirty="0"/>
          </a:p>
          <a:p>
            <a:r>
              <a:rPr lang="en-US" dirty="0"/>
              <a:t>Attachment between an infant and his/her caregiver can ensure infant’s </a:t>
            </a:r>
            <a:r>
              <a:rPr lang="en-US" dirty="0" smtClean="0"/>
              <a:t>survival.</a:t>
            </a:r>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1907309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DIAGNOSIS</a:t>
            </a:r>
            <a:endParaRPr lang="en-US" dirty="0"/>
          </a:p>
        </p:txBody>
      </p:sp>
      <p:sp>
        <p:nvSpPr>
          <p:cNvPr id="3" name="Content Placeholder 2"/>
          <p:cNvSpPr>
            <a:spLocks noGrp="1"/>
          </p:cNvSpPr>
          <p:nvPr>
            <p:ph idx="1"/>
          </p:nvPr>
        </p:nvSpPr>
        <p:spPr/>
        <p:txBody>
          <a:bodyPr/>
          <a:lstStyle/>
          <a:p>
            <a:r>
              <a:rPr lang="en-US" dirty="0" smtClean="0"/>
              <a:t>It is a clinical judgement concerning human responses to health condition, life processes or a vulnerability for that response by an individual, family, group or community.</a:t>
            </a:r>
          </a:p>
          <a:p>
            <a:r>
              <a:rPr lang="en-US" dirty="0" smtClean="0"/>
              <a:t>Provides the basis for the selection of nursing intervention to achieve outcomes for which the nurse has the accountability.</a:t>
            </a:r>
          </a:p>
          <a:p>
            <a:r>
              <a:rPr lang="en-US" dirty="0" smtClean="0"/>
              <a:t>Developed, based on data obtained during the nursing assessment and enable the nurse to develop the care plan.</a:t>
            </a:r>
          </a:p>
          <a:p>
            <a:r>
              <a:rPr lang="en-US" dirty="0" smtClean="0"/>
              <a:t>Based upon the response of the patient to the medical condition.</a:t>
            </a:r>
            <a:endParaRPr lang="en-US" dirty="0"/>
          </a:p>
        </p:txBody>
      </p:sp>
    </p:spTree>
    <p:extLst>
      <p:ext uri="{BB962C8B-B14F-4D97-AF65-F5344CB8AC3E}">
        <p14:creationId xmlns:p14="http://schemas.microsoft.com/office/powerpoint/2010/main" val="31680262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4" y="1930401"/>
            <a:ext cx="8596668" cy="4110962"/>
          </a:xfrm>
        </p:spPr>
        <p:txBody>
          <a:bodyPr/>
          <a:lstStyle/>
          <a:p>
            <a:pPr marL="0" indent="0">
              <a:buNone/>
            </a:pPr>
            <a:r>
              <a:rPr lang="en-US" sz="8000" dirty="0"/>
              <a:t>THANK </a:t>
            </a:r>
            <a:r>
              <a:rPr lang="en-US" sz="8000" dirty="0" smtClean="0"/>
              <a:t>YOU.</a:t>
            </a:r>
            <a:endParaRPr lang="en-US" sz="8000" dirty="0"/>
          </a:p>
          <a:p>
            <a:endParaRPr lang="en-US" dirty="0"/>
          </a:p>
        </p:txBody>
      </p:sp>
    </p:spTree>
    <p:extLst>
      <p:ext uri="{BB962C8B-B14F-4D97-AF65-F5344CB8AC3E}">
        <p14:creationId xmlns:p14="http://schemas.microsoft.com/office/powerpoint/2010/main" val="1128188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Nursing Diagnosis.</a:t>
            </a:r>
            <a:endParaRPr lang="en-US" dirty="0"/>
          </a:p>
        </p:txBody>
      </p:sp>
      <p:sp>
        <p:nvSpPr>
          <p:cNvPr id="3" name="Content Placeholder 2"/>
          <p:cNvSpPr>
            <a:spLocks noGrp="1"/>
          </p:cNvSpPr>
          <p:nvPr>
            <p:ph idx="1"/>
          </p:nvPr>
        </p:nvSpPr>
        <p:spPr/>
        <p:txBody>
          <a:bodyPr/>
          <a:lstStyle/>
          <a:p>
            <a:r>
              <a:rPr lang="en-US" dirty="0" smtClean="0"/>
              <a:t>Provide a common language and forms a basis for communication and understanding between nursing professionals and the Health care team.</a:t>
            </a:r>
          </a:p>
          <a:p>
            <a:r>
              <a:rPr lang="en-US" dirty="0" smtClean="0"/>
              <a:t>Provide a basis of evaluation to determine if nursing care was beneficial to the client and cost effective.</a:t>
            </a:r>
          </a:p>
          <a:p>
            <a:r>
              <a:rPr lang="en-US" dirty="0" smtClean="0"/>
              <a:t>For nursing students, NDs are an effective tool to help sharpen their problem solving and clinical thinking skills.</a:t>
            </a:r>
          </a:p>
          <a:p>
            <a:r>
              <a:rPr lang="en-US" dirty="0" smtClean="0"/>
              <a:t>An approach that could provide the “frame of reference from which nurses could determine what to do and what to expect”</a:t>
            </a:r>
            <a:endParaRPr lang="en-US" dirty="0"/>
          </a:p>
        </p:txBody>
      </p:sp>
    </p:spTree>
    <p:extLst>
      <p:ext uri="{BB962C8B-B14F-4D97-AF65-F5344CB8AC3E}">
        <p14:creationId xmlns:p14="http://schemas.microsoft.com/office/powerpoint/2010/main" val="3801594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NANDA-I</a:t>
            </a:r>
            <a:endParaRPr lang="en-US" dirty="0"/>
          </a:p>
        </p:txBody>
      </p:sp>
      <p:sp>
        <p:nvSpPr>
          <p:cNvPr id="3" name="Content Placeholder 2"/>
          <p:cNvSpPr>
            <a:spLocks noGrp="1"/>
          </p:cNvSpPr>
          <p:nvPr>
            <p:ph idx="1"/>
          </p:nvPr>
        </p:nvSpPr>
        <p:spPr/>
        <p:txBody>
          <a:bodyPr/>
          <a:lstStyle/>
          <a:p>
            <a:pPr marL="0" indent="0">
              <a:buNone/>
            </a:pPr>
            <a:r>
              <a:rPr lang="en-US" dirty="0" smtClean="0">
                <a:solidFill>
                  <a:srgbClr val="FF0000"/>
                </a:solidFill>
              </a:rPr>
              <a:t>North American Nursing Diagnosis Association-International</a:t>
            </a:r>
          </a:p>
          <a:p>
            <a:pPr marL="0" indent="0">
              <a:buNone/>
            </a:pPr>
            <a:r>
              <a:rPr lang="en-US" dirty="0" smtClean="0"/>
              <a:t>NANDA-International is the principle organization for defining, distribution and integration of standard nursing worldwide.</a:t>
            </a:r>
          </a:p>
          <a:p>
            <a:pPr marL="0" indent="0">
              <a:buNone/>
            </a:pPr>
            <a:r>
              <a:rPr lang="en-US" dirty="0" smtClean="0"/>
              <a:t>As of 2018, NANDA-I has approved 244 diagnoses for clinical use, testing and refinement.</a:t>
            </a:r>
          </a:p>
          <a:p>
            <a:pPr marL="0" indent="0">
              <a:buNone/>
            </a:pPr>
            <a:endParaRPr lang="en-US" dirty="0"/>
          </a:p>
        </p:txBody>
      </p:sp>
    </p:spTree>
    <p:extLst>
      <p:ext uri="{BB962C8B-B14F-4D97-AF65-F5344CB8AC3E}">
        <p14:creationId xmlns:p14="http://schemas.microsoft.com/office/powerpoint/2010/main" val="352074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TYPES OF ND</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solidFill>
                  <a:srgbClr val="FF0000"/>
                </a:solidFill>
              </a:rPr>
              <a:t>PROBLEM – FOCUS</a:t>
            </a:r>
          </a:p>
          <a:p>
            <a:pPr marL="0" indent="0">
              <a:buNone/>
            </a:pPr>
            <a:r>
              <a:rPr lang="en-US" dirty="0" smtClean="0"/>
              <a:t>Ineffective Breathing Pattern - due to decrease lung expansion</a:t>
            </a:r>
          </a:p>
          <a:p>
            <a:pPr marL="0" indent="0">
              <a:buNone/>
            </a:pPr>
            <a:r>
              <a:rPr lang="en-US" dirty="0" smtClean="0">
                <a:solidFill>
                  <a:srgbClr val="FF0000"/>
                </a:solidFill>
              </a:rPr>
              <a:t>RISK</a:t>
            </a:r>
          </a:p>
          <a:p>
            <a:pPr marL="0" indent="0">
              <a:buNone/>
            </a:pPr>
            <a:r>
              <a:rPr lang="en-US" dirty="0" smtClean="0"/>
              <a:t>Risk for ineffective Airway Clearance-accumulation of secretion in lungs</a:t>
            </a:r>
          </a:p>
          <a:p>
            <a:pPr marL="0" indent="0">
              <a:buNone/>
            </a:pPr>
            <a:r>
              <a:rPr lang="en-US" dirty="0" smtClean="0">
                <a:solidFill>
                  <a:srgbClr val="FF0000"/>
                </a:solidFill>
              </a:rPr>
              <a:t>HEALTH PROMOTION</a:t>
            </a:r>
          </a:p>
          <a:p>
            <a:pPr marL="0" indent="0">
              <a:buNone/>
            </a:pPr>
            <a:r>
              <a:rPr lang="en-US" dirty="0" smtClean="0"/>
              <a:t>Readiness for Enhances family coping.</a:t>
            </a:r>
          </a:p>
          <a:p>
            <a:pPr marL="0" indent="0">
              <a:buNone/>
            </a:pPr>
            <a:r>
              <a:rPr lang="en-US" dirty="0" smtClean="0">
                <a:solidFill>
                  <a:srgbClr val="FF0000"/>
                </a:solidFill>
              </a:rPr>
              <a:t>POSSIBLE</a:t>
            </a:r>
          </a:p>
          <a:p>
            <a:pPr marL="0" indent="0">
              <a:buNone/>
            </a:pPr>
            <a:r>
              <a:rPr lang="en-US" dirty="0" smtClean="0"/>
              <a:t>Possible Chronic Low Self-Esteem</a:t>
            </a:r>
          </a:p>
          <a:p>
            <a:pPr marL="0" indent="0">
              <a:buNone/>
            </a:pPr>
            <a:r>
              <a:rPr lang="en-US" dirty="0" smtClean="0">
                <a:solidFill>
                  <a:srgbClr val="FF0000"/>
                </a:solidFill>
              </a:rPr>
              <a:t>SYNDROME</a:t>
            </a:r>
          </a:p>
          <a:p>
            <a:pPr marL="0" indent="0">
              <a:buNone/>
            </a:pPr>
            <a:r>
              <a:rPr lang="en-US" dirty="0" smtClean="0"/>
              <a:t>Chronic Pain Syndrome.</a:t>
            </a:r>
          </a:p>
          <a:p>
            <a:pPr marL="0" indent="0">
              <a:buNone/>
            </a:pPr>
            <a:endParaRPr lang="en-US" dirty="0"/>
          </a:p>
        </p:txBody>
      </p:sp>
    </p:spTree>
    <p:extLst>
      <p:ext uri="{BB962C8B-B14F-4D97-AF65-F5344CB8AC3E}">
        <p14:creationId xmlns:p14="http://schemas.microsoft.com/office/powerpoint/2010/main" val="3102310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NURSING DIAGNOSIS</a:t>
            </a:r>
            <a:endParaRPr lang="en-US" dirty="0"/>
          </a:p>
        </p:txBody>
      </p:sp>
      <p:sp>
        <p:nvSpPr>
          <p:cNvPr id="3" name="Content Placeholder 2"/>
          <p:cNvSpPr>
            <a:spLocks noGrp="1"/>
          </p:cNvSpPr>
          <p:nvPr>
            <p:ph idx="1"/>
          </p:nvPr>
        </p:nvSpPr>
        <p:spPr/>
        <p:txBody>
          <a:bodyPr/>
          <a:lstStyle/>
          <a:p>
            <a:r>
              <a:rPr lang="en-US" dirty="0" smtClean="0">
                <a:solidFill>
                  <a:srgbClr val="FF0000"/>
                </a:solidFill>
              </a:rPr>
              <a:t>ONE-PART NURSING DIAGNOSIS STATEMENT</a:t>
            </a:r>
          </a:p>
          <a:p>
            <a:pPr marL="0" indent="0">
              <a:buNone/>
            </a:pPr>
            <a:r>
              <a:rPr lang="en-US" dirty="0" smtClean="0"/>
              <a:t>Health promotion nursing diagnosis are usually written as one part, because related factors are always the same: motivation to achieve a higher level of wellness. SYNDROME Diagnosis also have no related factors</a:t>
            </a:r>
          </a:p>
          <a:p>
            <a:pPr marL="0" indent="0">
              <a:buNone/>
            </a:pPr>
            <a:r>
              <a:rPr lang="en-US" dirty="0" smtClean="0">
                <a:solidFill>
                  <a:srgbClr val="FF0000"/>
                </a:solidFill>
              </a:rPr>
              <a:t>Examples</a:t>
            </a:r>
          </a:p>
          <a:p>
            <a:pPr marL="0" indent="0">
              <a:buNone/>
            </a:pPr>
            <a:r>
              <a:rPr lang="en-US" dirty="0" smtClean="0"/>
              <a:t>Readiness for enhanced Breastfeeding</a:t>
            </a:r>
          </a:p>
          <a:p>
            <a:pPr marL="0" indent="0">
              <a:buNone/>
            </a:pPr>
            <a:r>
              <a:rPr lang="en-US" dirty="0" smtClean="0"/>
              <a:t>Readiness for enhanced coping</a:t>
            </a:r>
          </a:p>
          <a:p>
            <a:pPr marL="0" indent="0">
              <a:buNone/>
            </a:pPr>
            <a:r>
              <a:rPr lang="en-US" dirty="0" smtClean="0"/>
              <a:t>Rape trauma syndrome.</a:t>
            </a:r>
            <a:endParaRPr lang="en-US" dirty="0"/>
          </a:p>
        </p:txBody>
      </p:sp>
    </p:spTree>
    <p:extLst>
      <p:ext uri="{BB962C8B-B14F-4D97-AF65-F5344CB8AC3E}">
        <p14:creationId xmlns:p14="http://schemas.microsoft.com/office/powerpoint/2010/main" val="1063491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NURSING DIAGNOSIS</a:t>
            </a:r>
            <a:endParaRPr lang="en-US" dirty="0"/>
          </a:p>
        </p:txBody>
      </p:sp>
      <p:sp>
        <p:nvSpPr>
          <p:cNvPr id="3" name="Content Placeholder 2"/>
          <p:cNvSpPr>
            <a:spLocks noGrp="1"/>
          </p:cNvSpPr>
          <p:nvPr>
            <p:ph idx="1"/>
          </p:nvPr>
        </p:nvSpPr>
        <p:spPr/>
        <p:txBody>
          <a:bodyPr/>
          <a:lstStyle/>
          <a:p>
            <a:pPr marL="0" indent="0">
              <a:buNone/>
            </a:pPr>
            <a:r>
              <a:rPr lang="en-US" b="1" dirty="0" smtClean="0">
                <a:solidFill>
                  <a:srgbClr val="FF0000"/>
                </a:solidFill>
              </a:rPr>
              <a:t>TWO-PART DIAGNOSIS STATEMENT</a:t>
            </a:r>
          </a:p>
          <a:p>
            <a:pPr marL="0" indent="0">
              <a:buNone/>
            </a:pPr>
            <a:r>
              <a:rPr lang="en-US" dirty="0" smtClean="0"/>
              <a:t>RISK and POSSIBLE DIAGNOSIS has two parts statements: The first part is the diagnostic label and the second is the validation for a risk nursing diagnosis.</a:t>
            </a:r>
          </a:p>
          <a:p>
            <a:pPr marL="0" indent="0">
              <a:buNone/>
            </a:pPr>
            <a:r>
              <a:rPr lang="en-US" b="1" dirty="0" smtClean="0">
                <a:solidFill>
                  <a:srgbClr val="FF0000"/>
                </a:solidFill>
              </a:rPr>
              <a:t>THREE-PART NURSING DIAGNOSIS STATEMENT</a:t>
            </a:r>
          </a:p>
          <a:p>
            <a:pPr marL="0" indent="0">
              <a:buNone/>
            </a:pPr>
            <a:r>
              <a:rPr lang="en-US" dirty="0" smtClean="0"/>
              <a:t>An actual or problem- focus nursing diagnosis have three-part statements:</a:t>
            </a:r>
          </a:p>
          <a:p>
            <a:pPr marL="0" indent="0">
              <a:buNone/>
            </a:pPr>
            <a:r>
              <a:rPr lang="en-US" dirty="0" smtClean="0"/>
              <a:t>The diagnostic label, contributing factor (related to), and signs and symptoms (“as evidenced by or as manifested by”). Three parts nursing diagnosis statement is also called the PES format which includes the </a:t>
            </a:r>
            <a:r>
              <a:rPr lang="en-US" dirty="0" smtClean="0">
                <a:solidFill>
                  <a:srgbClr val="FF0000"/>
                </a:solidFill>
              </a:rPr>
              <a:t>PROBLEM, ETIOLOGY and SIGNS and SYMPTOMS.</a:t>
            </a:r>
            <a:endParaRPr lang="en-US" dirty="0">
              <a:solidFill>
                <a:srgbClr val="FF0000"/>
              </a:solidFill>
            </a:endParaRPr>
          </a:p>
        </p:txBody>
      </p:sp>
    </p:spTree>
    <p:extLst>
      <p:ext uri="{BB962C8B-B14F-4D97-AF65-F5344CB8AC3E}">
        <p14:creationId xmlns:p14="http://schemas.microsoft.com/office/powerpoint/2010/main" val="770729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THREE-PART ND</a:t>
            </a:r>
            <a:endParaRPr lang="en-US" dirty="0"/>
          </a:p>
        </p:txBody>
      </p:sp>
      <p:sp>
        <p:nvSpPr>
          <p:cNvPr id="3" name="Content Placeholder 2"/>
          <p:cNvSpPr>
            <a:spLocks noGrp="1"/>
          </p:cNvSpPr>
          <p:nvPr>
            <p:ph idx="1"/>
          </p:nvPr>
        </p:nvSpPr>
        <p:spPr/>
        <p:txBody>
          <a:bodyPr/>
          <a:lstStyle/>
          <a:p>
            <a:r>
              <a:rPr lang="en-US" dirty="0" smtClean="0"/>
              <a:t>Impaired physical mobility related to decreased muscle control as evidenced by inability to control lower extremities.</a:t>
            </a:r>
          </a:p>
          <a:p>
            <a:r>
              <a:rPr lang="en-US" dirty="0" smtClean="0"/>
              <a:t>Acute pain related to tissue ischemia as evidence by statement of “ I feel severe pain on my chest.”</a:t>
            </a:r>
          </a:p>
          <a:p>
            <a:r>
              <a:rPr lang="en-US" dirty="0" smtClean="0"/>
              <a:t>Risk for decreased cardiac output related to reduced preload secondary to myocardial infarction.</a:t>
            </a:r>
          </a:p>
          <a:p>
            <a:r>
              <a:rPr lang="en-US" dirty="0" smtClean="0"/>
              <a:t>Impaired skin integrity (</a:t>
            </a:r>
            <a:r>
              <a:rPr lang="en-US" dirty="0" err="1" smtClean="0"/>
              <a:t>Rt</a:t>
            </a:r>
            <a:r>
              <a:rPr lang="en-US" dirty="0" smtClean="0"/>
              <a:t> anterior chest) related to disruption of skin surface secondary to burn injury.</a:t>
            </a:r>
            <a:endParaRPr lang="en-US" dirty="0"/>
          </a:p>
        </p:txBody>
      </p:sp>
    </p:spTree>
    <p:extLst>
      <p:ext uri="{BB962C8B-B14F-4D97-AF65-F5344CB8AC3E}">
        <p14:creationId xmlns:p14="http://schemas.microsoft.com/office/powerpoint/2010/main" val="89883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FLUID CALCULATION USING HOLIDAY SEGAR METHOD.</a:t>
            </a:r>
            <a:endParaRPr lang="en-US" dirty="0"/>
          </a:p>
        </p:txBody>
      </p:sp>
      <p:sp>
        <p:nvSpPr>
          <p:cNvPr id="3" name="Content Placeholder 2"/>
          <p:cNvSpPr>
            <a:spLocks noGrp="1"/>
          </p:cNvSpPr>
          <p:nvPr>
            <p:ph idx="1"/>
          </p:nvPr>
        </p:nvSpPr>
        <p:spPr/>
        <p:txBody>
          <a:bodyPr/>
          <a:lstStyle/>
          <a:p>
            <a:r>
              <a:rPr lang="en-US" dirty="0" smtClean="0"/>
              <a:t>This method is for children who are on NBM or children who are not tolerating fluid and feeds.</a:t>
            </a:r>
          </a:p>
          <a:p>
            <a:r>
              <a:rPr lang="en-US" dirty="0" smtClean="0"/>
              <a:t>This is the maintenance fluid and not for children with surgical drainage who are draining fluids, having high fever, would oozing.</a:t>
            </a:r>
          </a:p>
          <a:p>
            <a:r>
              <a:rPr lang="en-US" dirty="0" smtClean="0"/>
              <a:t>The smaller the children the more needs of fluid requirement and the bigger the children the lesser the fluid requirements.</a:t>
            </a:r>
            <a:endParaRPr lang="en-US" dirty="0"/>
          </a:p>
        </p:txBody>
      </p:sp>
    </p:spTree>
    <p:extLst>
      <p:ext uri="{BB962C8B-B14F-4D97-AF65-F5344CB8AC3E}">
        <p14:creationId xmlns:p14="http://schemas.microsoft.com/office/powerpoint/2010/main" val="157721996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256</TotalTime>
  <Words>1008</Words>
  <Application>Microsoft Office PowerPoint</Application>
  <PresentationFormat>Widescreen</PresentationFormat>
  <Paragraphs>131</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Trebuchet MS</vt:lpstr>
      <vt:lpstr>Wingdings 2</vt:lpstr>
      <vt:lpstr>Wingdings 3</vt:lpstr>
      <vt:lpstr>Facet</vt:lpstr>
      <vt:lpstr>NUR 615-ZOOM SESSION.</vt:lpstr>
      <vt:lpstr>NURSING DIAGNOSIS</vt:lpstr>
      <vt:lpstr>PURPOSE OF Nursing Diagnosis.</vt:lpstr>
      <vt:lpstr>NANDA-I</vt:lpstr>
      <vt:lpstr>FOUR TYPES OF ND</vt:lpstr>
      <vt:lpstr>TYPES OF NURSING DIAGNOSIS</vt:lpstr>
      <vt:lpstr>TYPES OF NURSING DIAGNOSIS</vt:lpstr>
      <vt:lpstr>EXAMPLES OF THREE-PART ND</vt:lpstr>
      <vt:lpstr>FLUID CALCULATION USING HOLIDAY SEGAR METHOD.</vt:lpstr>
      <vt:lpstr>HOLIDAY SEGAR METHOD:  FLUID CALCULATION FORMULA</vt:lpstr>
      <vt:lpstr>INDIVIDUAL ACTIVITIES.</vt:lpstr>
      <vt:lpstr>THEORIES OF DEVELOPMENT.</vt:lpstr>
      <vt:lpstr>SIGMUND FREUD         PSYCHOSEXUAL THEORY </vt:lpstr>
      <vt:lpstr> ERICK ERIKSON  PSYCHOSOCIAL THEORY</vt:lpstr>
      <vt:lpstr>JEAN PIAGET COGNITIVE DEVELOPMENT THEORY</vt:lpstr>
      <vt:lpstr> LEV VYGOTSKY  SOCIO-CULTURAL THEORY</vt:lpstr>
      <vt:lpstr>SOCIAL LEARNING THEORY  ALBERT BANDURA </vt:lpstr>
      <vt:lpstr>URIE BRONFENBRENNER ECOLOGICAL SYSTEMS THEORY </vt:lpstr>
      <vt:lpstr> ATTACHMENT THEORY  JOHN BOWLBY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 615-ZOOM SESSION.</dc:title>
  <dc:creator>Josifini Salabuco</dc:creator>
  <cp:lastModifiedBy>Josifini Salabuco</cp:lastModifiedBy>
  <cp:revision>22</cp:revision>
  <dcterms:created xsi:type="dcterms:W3CDTF">2020-09-29T23:05:54Z</dcterms:created>
  <dcterms:modified xsi:type="dcterms:W3CDTF">2020-09-30T03:39:51Z</dcterms:modified>
</cp:coreProperties>
</file>