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338" r:id="rId2"/>
    <p:sldId id="337" r:id="rId3"/>
    <p:sldId id="257" r:id="rId4"/>
    <p:sldId id="304" r:id="rId5"/>
    <p:sldId id="305" r:id="rId6"/>
    <p:sldId id="258" r:id="rId7"/>
    <p:sldId id="306" r:id="rId8"/>
    <p:sldId id="259" r:id="rId9"/>
    <p:sldId id="307" r:id="rId10"/>
    <p:sldId id="260" r:id="rId11"/>
    <p:sldId id="261" r:id="rId12"/>
    <p:sldId id="262" r:id="rId13"/>
    <p:sldId id="308" r:id="rId14"/>
    <p:sldId id="309" r:id="rId15"/>
    <p:sldId id="263" r:id="rId16"/>
    <p:sldId id="310" r:id="rId17"/>
    <p:sldId id="264" r:id="rId18"/>
    <p:sldId id="265" r:id="rId19"/>
    <p:sldId id="266" r:id="rId20"/>
    <p:sldId id="311" r:id="rId21"/>
    <p:sldId id="267" r:id="rId22"/>
    <p:sldId id="312" r:id="rId23"/>
    <p:sldId id="268" r:id="rId24"/>
    <p:sldId id="313" r:id="rId25"/>
    <p:sldId id="269" r:id="rId26"/>
    <p:sldId id="270" r:id="rId27"/>
    <p:sldId id="271" r:id="rId28"/>
    <p:sldId id="314" r:id="rId29"/>
    <p:sldId id="315" r:id="rId30"/>
    <p:sldId id="273" r:id="rId31"/>
    <p:sldId id="278" r:id="rId32"/>
    <p:sldId id="316" r:id="rId33"/>
    <p:sldId id="279" r:id="rId34"/>
    <p:sldId id="280" r:id="rId35"/>
    <p:sldId id="317" r:id="rId36"/>
    <p:sldId id="281" r:id="rId37"/>
    <p:sldId id="318" r:id="rId38"/>
    <p:sldId id="282" r:id="rId39"/>
    <p:sldId id="319" r:id="rId40"/>
    <p:sldId id="283" r:id="rId41"/>
    <p:sldId id="284" r:id="rId42"/>
    <p:sldId id="320" r:id="rId43"/>
    <p:sldId id="321" r:id="rId44"/>
    <p:sldId id="285" r:id="rId45"/>
    <p:sldId id="322" r:id="rId46"/>
    <p:sldId id="323" r:id="rId47"/>
    <p:sldId id="286" r:id="rId48"/>
    <p:sldId id="287" r:id="rId49"/>
    <p:sldId id="288" r:id="rId50"/>
    <p:sldId id="324" r:id="rId51"/>
    <p:sldId id="325" r:id="rId52"/>
    <p:sldId id="326" r:id="rId53"/>
    <p:sldId id="289" r:id="rId54"/>
    <p:sldId id="327" r:id="rId55"/>
    <p:sldId id="290" r:id="rId56"/>
    <p:sldId id="291" r:id="rId57"/>
    <p:sldId id="293" r:id="rId58"/>
    <p:sldId id="330" r:id="rId59"/>
    <p:sldId id="295" r:id="rId60"/>
    <p:sldId id="296" r:id="rId61"/>
    <p:sldId id="297" r:id="rId62"/>
    <p:sldId id="298" r:id="rId63"/>
    <p:sldId id="299" r:id="rId64"/>
    <p:sldId id="300" r:id="rId65"/>
    <p:sldId id="331" r:id="rId66"/>
    <p:sldId id="301" r:id="rId67"/>
    <p:sldId id="332" r:id="rId68"/>
    <p:sldId id="333" r:id="rId69"/>
    <p:sldId id="302" r:id="rId70"/>
    <p:sldId id="334" r:id="rId71"/>
    <p:sldId id="303" r:id="rId72"/>
    <p:sldId id="335" r:id="rId73"/>
    <p:sldId id="33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DeBruy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9"/>
    <p:restoredTop sz="90388" autoAdjust="0"/>
  </p:normalViewPr>
  <p:slideViewPr>
    <p:cSldViewPr>
      <p:cViewPr varScale="1">
        <p:scale>
          <a:sx n="100" d="100"/>
          <a:sy n="100" d="100"/>
        </p:scale>
        <p:origin x="1576" y="168"/>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0DB4DD-8813-4E02-92D2-472451001453}" type="datetimeFigureOut">
              <a:rPr lang="en-US" smtClean="0"/>
              <a:pPr/>
              <a:t>10/14/20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C586C4-3091-4FC5-A963-B80E3EAA4035}" type="slidenum">
              <a:rPr lang="en-US" smtClean="0"/>
              <a:pPr/>
              <a:t>‹#›</a:t>
            </a:fld>
            <a:endParaRPr lang="en-US"/>
          </a:p>
        </p:txBody>
      </p:sp>
    </p:spTree>
    <p:extLst>
      <p:ext uri="{BB962C8B-B14F-4D97-AF65-F5344CB8AC3E}">
        <p14:creationId xmlns:p14="http://schemas.microsoft.com/office/powerpoint/2010/main" val="1330359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0F531-9035-498E-850F-F8E1EAD03AA1}" type="datetimeFigureOut">
              <a:rPr lang="en-US" smtClean="0"/>
              <a:pPr/>
              <a:t>10/14/20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65CC4-EF02-4CA2-9ACE-6E1D35F4645F}" type="slidenum">
              <a:rPr lang="en-US" smtClean="0"/>
              <a:pPr/>
              <a:t>‹#›</a:t>
            </a:fld>
            <a:endParaRPr lang="en-US"/>
          </a:p>
        </p:txBody>
      </p:sp>
    </p:spTree>
    <p:extLst>
      <p:ext uri="{BB962C8B-B14F-4D97-AF65-F5344CB8AC3E}">
        <p14:creationId xmlns:p14="http://schemas.microsoft.com/office/powerpoint/2010/main" val="60089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2</a:t>
            </a:fld>
            <a:endParaRPr lang="en-US"/>
          </a:p>
        </p:txBody>
      </p:sp>
    </p:spTree>
    <p:extLst>
      <p:ext uri="{BB962C8B-B14F-4D97-AF65-F5344CB8AC3E}">
        <p14:creationId xmlns:p14="http://schemas.microsoft.com/office/powerpoint/2010/main" val="2269739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F65CC4-EF02-4CA2-9ACE-6E1D35F4645F}" type="slidenum">
              <a:rPr lang="en-US" smtClean="0"/>
              <a:pPr/>
              <a:t>12</a:t>
            </a:fld>
            <a:endParaRPr lang="en-US"/>
          </a:p>
        </p:txBody>
      </p:sp>
    </p:spTree>
    <p:extLst>
      <p:ext uri="{BB962C8B-B14F-4D97-AF65-F5344CB8AC3E}">
        <p14:creationId xmlns:p14="http://schemas.microsoft.com/office/powerpoint/2010/main" val="307286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F65CC4-EF02-4CA2-9ACE-6E1D35F4645F}" type="slidenum">
              <a:rPr lang="en-US" smtClean="0"/>
              <a:pPr/>
              <a:t>13</a:t>
            </a:fld>
            <a:endParaRPr lang="en-US"/>
          </a:p>
        </p:txBody>
      </p:sp>
    </p:spTree>
    <p:extLst>
      <p:ext uri="{BB962C8B-B14F-4D97-AF65-F5344CB8AC3E}">
        <p14:creationId xmlns:p14="http://schemas.microsoft.com/office/powerpoint/2010/main" val="1634367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14</a:t>
            </a:fld>
            <a:endParaRPr lang="en-US"/>
          </a:p>
        </p:txBody>
      </p:sp>
    </p:spTree>
    <p:extLst>
      <p:ext uri="{BB962C8B-B14F-4D97-AF65-F5344CB8AC3E}">
        <p14:creationId xmlns:p14="http://schemas.microsoft.com/office/powerpoint/2010/main" val="1937383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15</a:t>
            </a:fld>
            <a:endParaRPr lang="en-US"/>
          </a:p>
        </p:txBody>
      </p:sp>
    </p:spTree>
    <p:extLst>
      <p:ext uri="{BB962C8B-B14F-4D97-AF65-F5344CB8AC3E}">
        <p14:creationId xmlns:p14="http://schemas.microsoft.com/office/powerpoint/2010/main" val="1960163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16</a:t>
            </a:fld>
            <a:endParaRPr lang="en-US"/>
          </a:p>
        </p:txBody>
      </p:sp>
    </p:spTree>
    <p:extLst>
      <p:ext uri="{BB962C8B-B14F-4D97-AF65-F5344CB8AC3E}">
        <p14:creationId xmlns:p14="http://schemas.microsoft.com/office/powerpoint/2010/main" val="98831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17</a:t>
            </a:fld>
            <a:endParaRPr lang="en-US"/>
          </a:p>
        </p:txBody>
      </p:sp>
    </p:spTree>
    <p:extLst>
      <p:ext uri="{BB962C8B-B14F-4D97-AF65-F5344CB8AC3E}">
        <p14:creationId xmlns:p14="http://schemas.microsoft.com/office/powerpoint/2010/main" val="3000793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18</a:t>
            </a:fld>
            <a:endParaRPr lang="en-US"/>
          </a:p>
        </p:txBody>
      </p:sp>
    </p:spTree>
    <p:extLst>
      <p:ext uri="{BB962C8B-B14F-4D97-AF65-F5344CB8AC3E}">
        <p14:creationId xmlns:p14="http://schemas.microsoft.com/office/powerpoint/2010/main" val="372640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19</a:t>
            </a:fld>
            <a:endParaRPr lang="en-US"/>
          </a:p>
        </p:txBody>
      </p:sp>
    </p:spTree>
    <p:extLst>
      <p:ext uri="{BB962C8B-B14F-4D97-AF65-F5344CB8AC3E}">
        <p14:creationId xmlns:p14="http://schemas.microsoft.com/office/powerpoint/2010/main" val="128033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20</a:t>
            </a:fld>
            <a:endParaRPr lang="en-US"/>
          </a:p>
        </p:txBody>
      </p:sp>
    </p:spTree>
    <p:extLst>
      <p:ext uri="{BB962C8B-B14F-4D97-AF65-F5344CB8AC3E}">
        <p14:creationId xmlns:p14="http://schemas.microsoft.com/office/powerpoint/2010/main" val="356558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21</a:t>
            </a:fld>
            <a:endParaRPr lang="en-US"/>
          </a:p>
        </p:txBody>
      </p:sp>
    </p:spTree>
    <p:extLst>
      <p:ext uri="{BB962C8B-B14F-4D97-AF65-F5344CB8AC3E}">
        <p14:creationId xmlns:p14="http://schemas.microsoft.com/office/powerpoint/2010/main" val="301109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3</a:t>
            </a:fld>
            <a:endParaRPr lang="en-US"/>
          </a:p>
        </p:txBody>
      </p:sp>
    </p:spTree>
    <p:extLst>
      <p:ext uri="{BB962C8B-B14F-4D97-AF65-F5344CB8AC3E}">
        <p14:creationId xmlns:p14="http://schemas.microsoft.com/office/powerpoint/2010/main" val="3147961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22</a:t>
            </a:fld>
            <a:endParaRPr lang="en-US"/>
          </a:p>
        </p:txBody>
      </p:sp>
    </p:spTree>
    <p:extLst>
      <p:ext uri="{BB962C8B-B14F-4D97-AF65-F5344CB8AC3E}">
        <p14:creationId xmlns:p14="http://schemas.microsoft.com/office/powerpoint/2010/main" val="2152374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24</a:t>
            </a:fld>
            <a:endParaRPr lang="en-US"/>
          </a:p>
        </p:txBody>
      </p:sp>
    </p:spTree>
    <p:extLst>
      <p:ext uri="{BB962C8B-B14F-4D97-AF65-F5344CB8AC3E}">
        <p14:creationId xmlns:p14="http://schemas.microsoft.com/office/powerpoint/2010/main" val="79009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27</a:t>
            </a:fld>
            <a:endParaRPr lang="en-US"/>
          </a:p>
        </p:txBody>
      </p:sp>
    </p:spTree>
    <p:extLst>
      <p:ext uri="{BB962C8B-B14F-4D97-AF65-F5344CB8AC3E}">
        <p14:creationId xmlns:p14="http://schemas.microsoft.com/office/powerpoint/2010/main" val="3707131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28</a:t>
            </a:fld>
            <a:endParaRPr lang="en-US"/>
          </a:p>
        </p:txBody>
      </p:sp>
    </p:spTree>
    <p:extLst>
      <p:ext uri="{BB962C8B-B14F-4D97-AF65-F5344CB8AC3E}">
        <p14:creationId xmlns:p14="http://schemas.microsoft.com/office/powerpoint/2010/main" val="3649433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30</a:t>
            </a:fld>
            <a:endParaRPr lang="en-US"/>
          </a:p>
        </p:txBody>
      </p:sp>
    </p:spTree>
    <p:extLst>
      <p:ext uri="{BB962C8B-B14F-4D97-AF65-F5344CB8AC3E}">
        <p14:creationId xmlns:p14="http://schemas.microsoft.com/office/powerpoint/2010/main" val="4057975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31</a:t>
            </a:fld>
            <a:endParaRPr lang="en-US"/>
          </a:p>
        </p:txBody>
      </p:sp>
    </p:spTree>
    <p:extLst>
      <p:ext uri="{BB962C8B-B14F-4D97-AF65-F5344CB8AC3E}">
        <p14:creationId xmlns:p14="http://schemas.microsoft.com/office/powerpoint/2010/main" val="557093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32</a:t>
            </a:fld>
            <a:endParaRPr lang="en-US"/>
          </a:p>
        </p:txBody>
      </p:sp>
    </p:spTree>
    <p:extLst>
      <p:ext uri="{BB962C8B-B14F-4D97-AF65-F5344CB8AC3E}">
        <p14:creationId xmlns:p14="http://schemas.microsoft.com/office/powerpoint/2010/main" val="925661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33</a:t>
            </a:fld>
            <a:endParaRPr lang="en-US"/>
          </a:p>
        </p:txBody>
      </p:sp>
    </p:spTree>
    <p:extLst>
      <p:ext uri="{BB962C8B-B14F-4D97-AF65-F5344CB8AC3E}">
        <p14:creationId xmlns:p14="http://schemas.microsoft.com/office/powerpoint/2010/main" val="3659061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34</a:t>
            </a:fld>
            <a:endParaRPr lang="en-US"/>
          </a:p>
        </p:txBody>
      </p:sp>
    </p:spTree>
    <p:extLst>
      <p:ext uri="{BB962C8B-B14F-4D97-AF65-F5344CB8AC3E}">
        <p14:creationId xmlns:p14="http://schemas.microsoft.com/office/powerpoint/2010/main" val="3630103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F65CC4-EF02-4CA2-9ACE-6E1D35F4645F}" type="slidenum">
              <a:rPr lang="en-US" smtClean="0"/>
              <a:pPr/>
              <a:t>35</a:t>
            </a:fld>
            <a:endParaRPr lang="en-US"/>
          </a:p>
        </p:txBody>
      </p:sp>
    </p:spTree>
    <p:extLst>
      <p:ext uri="{BB962C8B-B14F-4D97-AF65-F5344CB8AC3E}">
        <p14:creationId xmlns:p14="http://schemas.microsoft.com/office/powerpoint/2010/main" val="224006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4</a:t>
            </a:fld>
            <a:endParaRPr lang="en-US"/>
          </a:p>
        </p:txBody>
      </p:sp>
    </p:spTree>
    <p:extLst>
      <p:ext uri="{BB962C8B-B14F-4D97-AF65-F5344CB8AC3E}">
        <p14:creationId xmlns:p14="http://schemas.microsoft.com/office/powerpoint/2010/main" val="1738524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36</a:t>
            </a:fld>
            <a:endParaRPr lang="en-US"/>
          </a:p>
        </p:txBody>
      </p:sp>
    </p:spTree>
    <p:extLst>
      <p:ext uri="{BB962C8B-B14F-4D97-AF65-F5344CB8AC3E}">
        <p14:creationId xmlns:p14="http://schemas.microsoft.com/office/powerpoint/2010/main" val="3296461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37</a:t>
            </a:fld>
            <a:endParaRPr lang="en-US"/>
          </a:p>
        </p:txBody>
      </p:sp>
    </p:spTree>
    <p:extLst>
      <p:ext uri="{BB962C8B-B14F-4D97-AF65-F5344CB8AC3E}">
        <p14:creationId xmlns:p14="http://schemas.microsoft.com/office/powerpoint/2010/main" val="546763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38</a:t>
            </a:fld>
            <a:endParaRPr lang="en-US"/>
          </a:p>
        </p:txBody>
      </p:sp>
    </p:spTree>
    <p:extLst>
      <p:ext uri="{BB962C8B-B14F-4D97-AF65-F5344CB8AC3E}">
        <p14:creationId xmlns:p14="http://schemas.microsoft.com/office/powerpoint/2010/main" val="2803802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39</a:t>
            </a:fld>
            <a:endParaRPr lang="en-US"/>
          </a:p>
        </p:txBody>
      </p:sp>
    </p:spTree>
    <p:extLst>
      <p:ext uri="{BB962C8B-B14F-4D97-AF65-F5344CB8AC3E}">
        <p14:creationId xmlns:p14="http://schemas.microsoft.com/office/powerpoint/2010/main" val="2210738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41</a:t>
            </a:fld>
            <a:endParaRPr lang="en-US"/>
          </a:p>
        </p:txBody>
      </p:sp>
    </p:spTree>
    <p:extLst>
      <p:ext uri="{BB962C8B-B14F-4D97-AF65-F5344CB8AC3E}">
        <p14:creationId xmlns:p14="http://schemas.microsoft.com/office/powerpoint/2010/main" val="2831492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42</a:t>
            </a:fld>
            <a:endParaRPr lang="en-US"/>
          </a:p>
        </p:txBody>
      </p:sp>
    </p:spTree>
    <p:extLst>
      <p:ext uri="{BB962C8B-B14F-4D97-AF65-F5344CB8AC3E}">
        <p14:creationId xmlns:p14="http://schemas.microsoft.com/office/powerpoint/2010/main" val="50302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43</a:t>
            </a:fld>
            <a:endParaRPr lang="en-US"/>
          </a:p>
        </p:txBody>
      </p:sp>
    </p:spTree>
    <p:extLst>
      <p:ext uri="{BB962C8B-B14F-4D97-AF65-F5344CB8AC3E}">
        <p14:creationId xmlns:p14="http://schemas.microsoft.com/office/powerpoint/2010/main" val="1333716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44</a:t>
            </a:fld>
            <a:endParaRPr lang="en-US"/>
          </a:p>
        </p:txBody>
      </p:sp>
    </p:spTree>
    <p:extLst>
      <p:ext uri="{BB962C8B-B14F-4D97-AF65-F5344CB8AC3E}">
        <p14:creationId xmlns:p14="http://schemas.microsoft.com/office/powerpoint/2010/main" val="3334385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45</a:t>
            </a:fld>
            <a:endParaRPr lang="en-US"/>
          </a:p>
        </p:txBody>
      </p:sp>
    </p:spTree>
    <p:extLst>
      <p:ext uri="{BB962C8B-B14F-4D97-AF65-F5344CB8AC3E}">
        <p14:creationId xmlns:p14="http://schemas.microsoft.com/office/powerpoint/2010/main" val="765487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46</a:t>
            </a:fld>
            <a:endParaRPr lang="en-US"/>
          </a:p>
        </p:txBody>
      </p:sp>
    </p:spTree>
    <p:extLst>
      <p:ext uri="{BB962C8B-B14F-4D97-AF65-F5344CB8AC3E}">
        <p14:creationId xmlns:p14="http://schemas.microsoft.com/office/powerpoint/2010/main" val="250130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5</a:t>
            </a:fld>
            <a:endParaRPr lang="en-US"/>
          </a:p>
        </p:txBody>
      </p:sp>
    </p:spTree>
    <p:extLst>
      <p:ext uri="{BB962C8B-B14F-4D97-AF65-F5344CB8AC3E}">
        <p14:creationId xmlns:p14="http://schemas.microsoft.com/office/powerpoint/2010/main" val="2762704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49</a:t>
            </a:fld>
            <a:endParaRPr lang="en-US"/>
          </a:p>
        </p:txBody>
      </p:sp>
    </p:spTree>
    <p:extLst>
      <p:ext uri="{BB962C8B-B14F-4D97-AF65-F5344CB8AC3E}">
        <p14:creationId xmlns:p14="http://schemas.microsoft.com/office/powerpoint/2010/main" val="100706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50</a:t>
            </a:fld>
            <a:endParaRPr lang="en-US"/>
          </a:p>
        </p:txBody>
      </p:sp>
    </p:spTree>
    <p:extLst>
      <p:ext uri="{BB962C8B-B14F-4D97-AF65-F5344CB8AC3E}">
        <p14:creationId xmlns:p14="http://schemas.microsoft.com/office/powerpoint/2010/main" val="2043347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51</a:t>
            </a:fld>
            <a:endParaRPr lang="en-US"/>
          </a:p>
        </p:txBody>
      </p:sp>
    </p:spTree>
    <p:extLst>
      <p:ext uri="{BB962C8B-B14F-4D97-AF65-F5344CB8AC3E}">
        <p14:creationId xmlns:p14="http://schemas.microsoft.com/office/powerpoint/2010/main" val="2484573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52</a:t>
            </a:fld>
            <a:endParaRPr lang="en-US"/>
          </a:p>
        </p:txBody>
      </p:sp>
    </p:spTree>
    <p:extLst>
      <p:ext uri="{BB962C8B-B14F-4D97-AF65-F5344CB8AC3E}">
        <p14:creationId xmlns:p14="http://schemas.microsoft.com/office/powerpoint/2010/main" val="4047060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53</a:t>
            </a:fld>
            <a:endParaRPr lang="en-US"/>
          </a:p>
        </p:txBody>
      </p:sp>
    </p:spTree>
    <p:extLst>
      <p:ext uri="{BB962C8B-B14F-4D97-AF65-F5344CB8AC3E}">
        <p14:creationId xmlns:p14="http://schemas.microsoft.com/office/powerpoint/2010/main" val="1684542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54</a:t>
            </a:fld>
            <a:endParaRPr lang="en-US"/>
          </a:p>
        </p:txBody>
      </p:sp>
    </p:spTree>
    <p:extLst>
      <p:ext uri="{BB962C8B-B14F-4D97-AF65-F5344CB8AC3E}">
        <p14:creationId xmlns:p14="http://schemas.microsoft.com/office/powerpoint/2010/main" val="4269614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55</a:t>
            </a:fld>
            <a:endParaRPr lang="en-US"/>
          </a:p>
        </p:txBody>
      </p:sp>
    </p:spTree>
    <p:extLst>
      <p:ext uri="{BB962C8B-B14F-4D97-AF65-F5344CB8AC3E}">
        <p14:creationId xmlns:p14="http://schemas.microsoft.com/office/powerpoint/2010/main" val="2521651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56</a:t>
            </a:fld>
            <a:endParaRPr lang="en-US"/>
          </a:p>
        </p:txBody>
      </p:sp>
    </p:spTree>
    <p:extLst>
      <p:ext uri="{BB962C8B-B14F-4D97-AF65-F5344CB8AC3E}">
        <p14:creationId xmlns:p14="http://schemas.microsoft.com/office/powerpoint/2010/main" val="37021582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64</a:t>
            </a:fld>
            <a:endParaRPr lang="en-US"/>
          </a:p>
        </p:txBody>
      </p:sp>
    </p:spTree>
    <p:extLst>
      <p:ext uri="{BB962C8B-B14F-4D97-AF65-F5344CB8AC3E}">
        <p14:creationId xmlns:p14="http://schemas.microsoft.com/office/powerpoint/2010/main" val="2318338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65</a:t>
            </a:fld>
            <a:endParaRPr lang="en-US"/>
          </a:p>
        </p:txBody>
      </p:sp>
    </p:spTree>
    <p:extLst>
      <p:ext uri="{BB962C8B-B14F-4D97-AF65-F5344CB8AC3E}">
        <p14:creationId xmlns:p14="http://schemas.microsoft.com/office/powerpoint/2010/main" val="108058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6</a:t>
            </a:fld>
            <a:endParaRPr lang="en-US"/>
          </a:p>
        </p:txBody>
      </p:sp>
    </p:spTree>
    <p:extLst>
      <p:ext uri="{BB962C8B-B14F-4D97-AF65-F5344CB8AC3E}">
        <p14:creationId xmlns:p14="http://schemas.microsoft.com/office/powerpoint/2010/main" val="3670045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66</a:t>
            </a:fld>
            <a:endParaRPr lang="en-US"/>
          </a:p>
        </p:txBody>
      </p:sp>
    </p:spTree>
    <p:extLst>
      <p:ext uri="{BB962C8B-B14F-4D97-AF65-F5344CB8AC3E}">
        <p14:creationId xmlns:p14="http://schemas.microsoft.com/office/powerpoint/2010/main" val="1185007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67</a:t>
            </a:fld>
            <a:endParaRPr lang="en-US"/>
          </a:p>
        </p:txBody>
      </p:sp>
    </p:spTree>
    <p:extLst>
      <p:ext uri="{BB962C8B-B14F-4D97-AF65-F5344CB8AC3E}">
        <p14:creationId xmlns:p14="http://schemas.microsoft.com/office/powerpoint/2010/main" val="25357712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68</a:t>
            </a:fld>
            <a:endParaRPr lang="en-US"/>
          </a:p>
        </p:txBody>
      </p:sp>
    </p:spTree>
    <p:extLst>
      <p:ext uri="{BB962C8B-B14F-4D97-AF65-F5344CB8AC3E}">
        <p14:creationId xmlns:p14="http://schemas.microsoft.com/office/powerpoint/2010/main" val="15301753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69</a:t>
            </a:fld>
            <a:endParaRPr lang="en-US"/>
          </a:p>
        </p:txBody>
      </p:sp>
    </p:spTree>
    <p:extLst>
      <p:ext uri="{BB962C8B-B14F-4D97-AF65-F5344CB8AC3E}">
        <p14:creationId xmlns:p14="http://schemas.microsoft.com/office/powerpoint/2010/main" val="13107184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70</a:t>
            </a:fld>
            <a:endParaRPr lang="en-US"/>
          </a:p>
        </p:txBody>
      </p:sp>
    </p:spTree>
    <p:extLst>
      <p:ext uri="{BB962C8B-B14F-4D97-AF65-F5344CB8AC3E}">
        <p14:creationId xmlns:p14="http://schemas.microsoft.com/office/powerpoint/2010/main" val="26116582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71</a:t>
            </a:fld>
            <a:endParaRPr lang="en-US"/>
          </a:p>
        </p:txBody>
      </p:sp>
    </p:spTree>
    <p:extLst>
      <p:ext uri="{BB962C8B-B14F-4D97-AF65-F5344CB8AC3E}">
        <p14:creationId xmlns:p14="http://schemas.microsoft.com/office/powerpoint/2010/main" val="37718593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72</a:t>
            </a:fld>
            <a:endParaRPr lang="en-US"/>
          </a:p>
        </p:txBody>
      </p:sp>
    </p:spTree>
    <p:extLst>
      <p:ext uri="{BB962C8B-B14F-4D97-AF65-F5344CB8AC3E}">
        <p14:creationId xmlns:p14="http://schemas.microsoft.com/office/powerpoint/2010/main" val="3559436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73</a:t>
            </a:fld>
            <a:endParaRPr lang="en-US"/>
          </a:p>
        </p:txBody>
      </p:sp>
    </p:spTree>
    <p:extLst>
      <p:ext uri="{BB962C8B-B14F-4D97-AF65-F5344CB8AC3E}">
        <p14:creationId xmlns:p14="http://schemas.microsoft.com/office/powerpoint/2010/main" val="359785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7</a:t>
            </a:fld>
            <a:endParaRPr lang="en-US"/>
          </a:p>
        </p:txBody>
      </p:sp>
    </p:spTree>
    <p:extLst>
      <p:ext uri="{BB962C8B-B14F-4D97-AF65-F5344CB8AC3E}">
        <p14:creationId xmlns:p14="http://schemas.microsoft.com/office/powerpoint/2010/main" val="160255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8</a:t>
            </a:fld>
            <a:endParaRPr lang="en-US"/>
          </a:p>
        </p:txBody>
      </p:sp>
    </p:spTree>
    <p:extLst>
      <p:ext uri="{BB962C8B-B14F-4D97-AF65-F5344CB8AC3E}">
        <p14:creationId xmlns:p14="http://schemas.microsoft.com/office/powerpoint/2010/main" val="305163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9</a:t>
            </a:fld>
            <a:endParaRPr lang="en-US"/>
          </a:p>
        </p:txBody>
      </p:sp>
    </p:spTree>
    <p:extLst>
      <p:ext uri="{BB962C8B-B14F-4D97-AF65-F5344CB8AC3E}">
        <p14:creationId xmlns:p14="http://schemas.microsoft.com/office/powerpoint/2010/main" val="50459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65CC4-EF02-4CA2-9ACE-6E1D35F4645F}" type="slidenum">
              <a:rPr lang="en-US" smtClean="0"/>
              <a:pPr/>
              <a:t>10</a:t>
            </a:fld>
            <a:endParaRPr lang="en-US"/>
          </a:p>
        </p:txBody>
      </p:sp>
    </p:spTree>
    <p:extLst>
      <p:ext uri="{BB962C8B-B14F-4D97-AF65-F5344CB8AC3E}">
        <p14:creationId xmlns:p14="http://schemas.microsoft.com/office/powerpoint/2010/main" val="171181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32766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685800" y="3886200"/>
            <a:ext cx="3352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652EFE-F16D-470B-B8D2-5FB1973EF594}" type="datetimeFigureOut">
              <a:rPr lang="en-US" smtClean="0"/>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7546-663B-4381-B0F8-8436E82D7EC7}" type="slidenum">
              <a:rPr lang="en-US" smtClean="0"/>
              <a:pPr/>
              <a:t>‹#›</a:t>
            </a:fld>
            <a:endParaRPr lang="en-US"/>
          </a:p>
        </p:txBody>
      </p:sp>
    </p:spTree>
    <p:extLst>
      <p:ext uri="{BB962C8B-B14F-4D97-AF65-F5344CB8AC3E}">
        <p14:creationId xmlns:p14="http://schemas.microsoft.com/office/powerpoint/2010/main" val="227526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52EFE-F16D-470B-B8D2-5FB1973EF594}" type="datetimeFigureOut">
              <a:rPr lang="en-US" smtClean="0"/>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7546-663B-4381-B0F8-8436E82D7EC7}" type="slidenum">
              <a:rPr lang="en-US" smtClean="0"/>
              <a:pPr/>
              <a:t>‹#›</a:t>
            </a:fld>
            <a:endParaRPr lang="en-US"/>
          </a:p>
        </p:txBody>
      </p:sp>
    </p:spTree>
    <p:extLst>
      <p:ext uri="{BB962C8B-B14F-4D97-AF65-F5344CB8AC3E}">
        <p14:creationId xmlns:p14="http://schemas.microsoft.com/office/powerpoint/2010/main" val="281385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52EFE-F16D-470B-B8D2-5FB1973EF594}" type="datetimeFigureOut">
              <a:rPr lang="en-US" smtClean="0"/>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7546-663B-4381-B0F8-8436E82D7EC7}" type="slidenum">
              <a:rPr lang="en-US" smtClean="0"/>
              <a:pPr/>
              <a:t>‹#›</a:t>
            </a:fld>
            <a:endParaRPr lang="en-US"/>
          </a:p>
        </p:txBody>
      </p:sp>
    </p:spTree>
    <p:extLst>
      <p:ext uri="{BB962C8B-B14F-4D97-AF65-F5344CB8AC3E}">
        <p14:creationId xmlns:p14="http://schemas.microsoft.com/office/powerpoint/2010/main" val="378788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52EFE-F16D-470B-B8D2-5FB1973EF594}" type="datetimeFigureOut">
              <a:rPr lang="en-US" smtClean="0"/>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7546-663B-4381-B0F8-8436E82D7EC7}" type="slidenum">
              <a:rPr lang="en-US" smtClean="0"/>
              <a:pPr/>
              <a:t>‹#›</a:t>
            </a:fld>
            <a:endParaRPr lang="en-US"/>
          </a:p>
        </p:txBody>
      </p:sp>
    </p:spTree>
    <p:extLst>
      <p:ext uri="{BB962C8B-B14F-4D97-AF65-F5344CB8AC3E}">
        <p14:creationId xmlns:p14="http://schemas.microsoft.com/office/powerpoint/2010/main" val="273355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52EFE-F16D-470B-B8D2-5FB1973EF594}" type="datetimeFigureOut">
              <a:rPr lang="en-US" smtClean="0"/>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7546-663B-4381-B0F8-8436E82D7EC7}" type="slidenum">
              <a:rPr lang="en-US" smtClean="0"/>
              <a:pPr/>
              <a:t>‹#›</a:t>
            </a:fld>
            <a:endParaRPr lang="en-US"/>
          </a:p>
        </p:txBody>
      </p:sp>
    </p:spTree>
    <p:extLst>
      <p:ext uri="{BB962C8B-B14F-4D97-AF65-F5344CB8AC3E}">
        <p14:creationId xmlns:p14="http://schemas.microsoft.com/office/powerpoint/2010/main" val="94607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52EFE-F16D-470B-B8D2-5FB1973EF594}" type="datetimeFigureOut">
              <a:rPr lang="en-US" smtClean="0"/>
              <a:pPr/>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47546-663B-4381-B0F8-8436E82D7EC7}" type="slidenum">
              <a:rPr lang="en-US" smtClean="0"/>
              <a:pPr/>
              <a:t>‹#›</a:t>
            </a:fld>
            <a:endParaRPr lang="en-US"/>
          </a:p>
        </p:txBody>
      </p:sp>
    </p:spTree>
    <p:extLst>
      <p:ext uri="{BB962C8B-B14F-4D97-AF65-F5344CB8AC3E}">
        <p14:creationId xmlns:p14="http://schemas.microsoft.com/office/powerpoint/2010/main" val="296909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52EFE-F16D-470B-B8D2-5FB1973EF594}" type="datetimeFigureOut">
              <a:rPr lang="en-US" smtClean="0"/>
              <a:pPr/>
              <a:t>10/14/20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47546-663B-4381-B0F8-8436E82D7EC7}" type="slidenum">
              <a:rPr lang="en-US" smtClean="0"/>
              <a:pPr/>
              <a:t>‹#›</a:t>
            </a:fld>
            <a:endParaRPr lang="en-US"/>
          </a:p>
        </p:txBody>
      </p:sp>
    </p:spTree>
    <p:extLst>
      <p:ext uri="{BB962C8B-B14F-4D97-AF65-F5344CB8AC3E}">
        <p14:creationId xmlns:p14="http://schemas.microsoft.com/office/powerpoint/2010/main" val="19107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52EFE-F16D-470B-B8D2-5FB1973EF594}" type="datetimeFigureOut">
              <a:rPr lang="en-US" smtClean="0"/>
              <a:pPr/>
              <a:t>10/14/20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47546-663B-4381-B0F8-8436E82D7EC7}" type="slidenum">
              <a:rPr lang="en-US" smtClean="0"/>
              <a:pPr/>
              <a:t>‹#›</a:t>
            </a:fld>
            <a:endParaRPr lang="en-US"/>
          </a:p>
        </p:txBody>
      </p:sp>
    </p:spTree>
    <p:extLst>
      <p:ext uri="{BB962C8B-B14F-4D97-AF65-F5344CB8AC3E}">
        <p14:creationId xmlns:p14="http://schemas.microsoft.com/office/powerpoint/2010/main" val="189898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52EFE-F16D-470B-B8D2-5FB1973EF594}" type="datetimeFigureOut">
              <a:rPr lang="en-US" smtClean="0"/>
              <a:pPr/>
              <a:t>10/14/20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47546-663B-4381-B0F8-8436E82D7EC7}" type="slidenum">
              <a:rPr lang="en-US" smtClean="0"/>
              <a:pPr/>
              <a:t>‹#›</a:t>
            </a:fld>
            <a:endParaRPr lang="en-US"/>
          </a:p>
        </p:txBody>
      </p:sp>
    </p:spTree>
    <p:extLst>
      <p:ext uri="{BB962C8B-B14F-4D97-AF65-F5344CB8AC3E}">
        <p14:creationId xmlns:p14="http://schemas.microsoft.com/office/powerpoint/2010/main" val="413715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52EFE-F16D-470B-B8D2-5FB1973EF594}" type="datetimeFigureOut">
              <a:rPr lang="en-US" smtClean="0"/>
              <a:pPr/>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47546-663B-4381-B0F8-8436E82D7EC7}" type="slidenum">
              <a:rPr lang="en-US" smtClean="0"/>
              <a:pPr/>
              <a:t>‹#›</a:t>
            </a:fld>
            <a:endParaRPr lang="en-US"/>
          </a:p>
        </p:txBody>
      </p:sp>
    </p:spTree>
    <p:extLst>
      <p:ext uri="{BB962C8B-B14F-4D97-AF65-F5344CB8AC3E}">
        <p14:creationId xmlns:p14="http://schemas.microsoft.com/office/powerpoint/2010/main" val="190876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52EFE-F16D-470B-B8D2-5FB1973EF594}" type="datetimeFigureOut">
              <a:rPr lang="en-US" smtClean="0"/>
              <a:pPr/>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47546-663B-4381-B0F8-8436E82D7EC7}" type="slidenum">
              <a:rPr lang="en-US" smtClean="0"/>
              <a:pPr/>
              <a:t>‹#›</a:t>
            </a:fld>
            <a:endParaRPr lang="en-US"/>
          </a:p>
        </p:txBody>
      </p:sp>
    </p:spTree>
    <p:extLst>
      <p:ext uri="{BB962C8B-B14F-4D97-AF65-F5344CB8AC3E}">
        <p14:creationId xmlns:p14="http://schemas.microsoft.com/office/powerpoint/2010/main" val="86872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52EFE-F16D-470B-B8D2-5FB1973EF594}" type="datetimeFigureOut">
              <a:rPr lang="en-US" smtClean="0"/>
              <a:pPr/>
              <a:t>10/14/20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47546-663B-4381-B0F8-8436E82D7EC7}" type="slidenum">
              <a:rPr lang="en-US" smtClean="0"/>
              <a:pPr/>
              <a:t>‹#›</a:t>
            </a:fld>
            <a:endParaRPr lang="en-US"/>
          </a:p>
        </p:txBody>
      </p:sp>
    </p:spTree>
    <p:extLst>
      <p:ext uri="{BB962C8B-B14F-4D97-AF65-F5344CB8AC3E}">
        <p14:creationId xmlns:p14="http://schemas.microsoft.com/office/powerpoint/2010/main" val="1725844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3276600" cy="1470025"/>
          </a:xfrm>
        </p:spPr>
        <p:txBody>
          <a:bodyPr/>
          <a:lstStyle/>
          <a:p>
            <a:r>
              <a:rPr lang="en-US" dirty="0"/>
              <a:t>Chapter 9</a:t>
            </a:r>
          </a:p>
        </p:txBody>
      </p:sp>
      <p:sp>
        <p:nvSpPr>
          <p:cNvPr id="3" name="Subtitle 2"/>
          <p:cNvSpPr>
            <a:spLocks noGrp="1"/>
          </p:cNvSpPr>
          <p:nvPr>
            <p:ph type="subTitle" idx="1"/>
          </p:nvPr>
        </p:nvSpPr>
        <p:spPr>
          <a:xfrm>
            <a:off x="685800" y="2971800"/>
            <a:ext cx="3352800" cy="2362200"/>
          </a:xfrm>
        </p:spPr>
        <p:txBody>
          <a:bodyPr>
            <a:normAutofit fontScale="77500" lnSpcReduction="20000"/>
          </a:bodyPr>
          <a:lstStyle/>
          <a:p>
            <a:r>
              <a:rPr lang="en-US" dirty="0">
                <a:cs typeface="Times New Roman" pitchFamily="18" charset="0"/>
              </a:rPr>
              <a:t>Leadership and the Complex Health Organization: Strategically Managing the Organizational Environment Before It Manages You</a:t>
            </a:r>
          </a:p>
        </p:txBody>
      </p:sp>
    </p:spTree>
    <p:extLst>
      <p:ext uri="{BB962C8B-B14F-4D97-AF65-F5344CB8AC3E}">
        <p14:creationId xmlns:p14="http://schemas.microsoft.com/office/powerpoint/2010/main" val="420705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4000" dirty="0"/>
              <a:t>Strategies, Goals, and Objectives</a:t>
            </a:r>
          </a:p>
        </p:txBody>
      </p:sp>
      <p:sp>
        <p:nvSpPr>
          <p:cNvPr id="3" name="Content Placeholder 2"/>
          <p:cNvSpPr>
            <a:spLocks noGrp="1"/>
          </p:cNvSpPr>
          <p:nvPr>
            <p:ph idx="1"/>
          </p:nvPr>
        </p:nvSpPr>
        <p:spPr>
          <a:xfrm>
            <a:off x="457200" y="1143000"/>
            <a:ext cx="8229600" cy="5257800"/>
          </a:xfrm>
        </p:spPr>
        <p:txBody>
          <a:bodyPr>
            <a:normAutofit fontScale="92500" lnSpcReduction="10000"/>
          </a:bodyPr>
          <a:lstStyle/>
          <a:p>
            <a:r>
              <a:rPr lang="en-US" dirty="0"/>
              <a:t>Strategies, goals, and objectives are the sequential building blocks of planning to successfully achieve the mission, but also to strive to achieve the vision of the health organization.  </a:t>
            </a:r>
          </a:p>
          <a:p>
            <a:r>
              <a:rPr lang="en-US" dirty="0"/>
              <a:t>“Strategic goals are those over-arching end results that the organization pursues to accomplish its mission and achieve its vision.”</a:t>
            </a:r>
          </a:p>
          <a:p>
            <a:pPr marL="630238" indent="-288925">
              <a:buFont typeface="Lucida Grande"/>
              <a:buChar char="−"/>
            </a:pPr>
            <a:r>
              <a:rPr lang="en-US" sz="2400" dirty="0"/>
              <a:t>Swayne, L. E., Duncan, W. J., &amp; </a:t>
            </a:r>
            <a:r>
              <a:rPr lang="en-US" sz="2400" dirty="0" err="1"/>
              <a:t>Ginter</a:t>
            </a:r>
            <a:r>
              <a:rPr lang="en-US" sz="2400" dirty="0"/>
              <a:t>, P. M. (2006). </a:t>
            </a:r>
            <a:r>
              <a:rPr lang="en-US" sz="2400" i="1" dirty="0"/>
              <a:t>Strategic Management of Health Care Organizations </a:t>
            </a:r>
            <a:r>
              <a:rPr lang="en-US" sz="2400" dirty="0"/>
              <a:t>(5th ed.). Malden, MA: Blackwell; p. 187.    </a:t>
            </a:r>
          </a:p>
          <a:p>
            <a:r>
              <a:rPr lang="en-US" dirty="0"/>
              <a:t>Strategies follow “a decision logic of development.”</a:t>
            </a:r>
          </a:p>
        </p:txBody>
      </p:sp>
    </p:spTree>
    <p:extLst>
      <p:ext uri="{BB962C8B-B14F-4D97-AF65-F5344CB8AC3E}">
        <p14:creationId xmlns:p14="http://schemas.microsoft.com/office/powerpoint/2010/main" val="137144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809" y="5105400"/>
            <a:ext cx="8767092" cy="369332"/>
          </a:xfrm>
          <a:prstGeom prst="rect">
            <a:avLst/>
          </a:prstGeom>
        </p:spPr>
        <p:txBody>
          <a:bodyPr wrap="square">
            <a:spAutoFit/>
          </a:bodyPr>
          <a:lstStyle/>
          <a:p>
            <a:r>
              <a:rPr lang="en-IN" sz="900" dirty="0">
                <a:latin typeface="Arial" pitchFamily="34" charset="0"/>
                <a:cs typeface="Arial" pitchFamily="34" charset="0"/>
              </a:rPr>
              <a:t>Data from </a:t>
            </a:r>
            <a:r>
              <a:rPr lang="en-IN" sz="900" dirty="0" err="1">
                <a:latin typeface="Arial" pitchFamily="34" charset="0"/>
                <a:cs typeface="Arial" pitchFamily="34" charset="0"/>
              </a:rPr>
              <a:t>from</a:t>
            </a:r>
            <a:r>
              <a:rPr lang="en-IN" sz="900" dirty="0">
                <a:latin typeface="Arial" pitchFamily="34" charset="0"/>
                <a:cs typeface="Arial" pitchFamily="34" charset="0"/>
              </a:rPr>
              <a:t> Swayne, L. E., Duncan, W. J., &amp; </a:t>
            </a:r>
            <a:r>
              <a:rPr lang="en-IN" sz="900" dirty="0" err="1">
                <a:latin typeface="Arial" pitchFamily="34" charset="0"/>
                <a:cs typeface="Arial" pitchFamily="34" charset="0"/>
              </a:rPr>
              <a:t>Ginter</a:t>
            </a:r>
            <a:r>
              <a:rPr lang="en-IN" sz="900" dirty="0">
                <a:latin typeface="Arial" pitchFamily="34" charset="0"/>
                <a:cs typeface="Arial" pitchFamily="34" charset="0"/>
              </a:rPr>
              <a:t>, P. M. (2006). Strategic management of health care organizations (5th ed.). Malden, MA: Blackwell, p. 229, Exhibit 6-3.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100" y="2109996"/>
            <a:ext cx="8683801" cy="2638008"/>
          </a:xfrm>
          <a:prstGeom prst="rect">
            <a:avLst/>
          </a:prstGeom>
        </p:spPr>
      </p:pic>
      <p:sp>
        <p:nvSpPr>
          <p:cNvPr id="3" name="TextBox 2"/>
          <p:cNvSpPr txBox="1"/>
          <p:nvPr/>
        </p:nvSpPr>
        <p:spPr>
          <a:xfrm>
            <a:off x="146809" y="4797623"/>
            <a:ext cx="936475" cy="307777"/>
          </a:xfrm>
          <a:prstGeom prst="rect">
            <a:avLst/>
          </a:prstGeom>
          <a:noFill/>
        </p:spPr>
        <p:txBody>
          <a:bodyPr wrap="none" rtlCol="0">
            <a:spAutoFit/>
          </a:bodyPr>
          <a:lstStyle/>
          <a:p>
            <a:r>
              <a:rPr lang="en-US" sz="1400" dirty="0"/>
              <a:t>Figure 9-1</a:t>
            </a:r>
          </a:p>
        </p:txBody>
      </p:sp>
    </p:spTree>
    <p:extLst>
      <p:ext uri="{BB962C8B-B14F-4D97-AF65-F5344CB8AC3E}">
        <p14:creationId xmlns:p14="http://schemas.microsoft.com/office/powerpoint/2010/main" val="271176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Goals</a:t>
            </a:r>
          </a:p>
        </p:txBody>
      </p:sp>
      <p:sp>
        <p:nvSpPr>
          <p:cNvPr id="3" name="Content Placeholder 2"/>
          <p:cNvSpPr>
            <a:spLocks noGrp="1"/>
          </p:cNvSpPr>
          <p:nvPr>
            <p:ph idx="1"/>
          </p:nvPr>
        </p:nvSpPr>
        <p:spPr/>
        <p:txBody>
          <a:bodyPr/>
          <a:lstStyle/>
          <a:p>
            <a:r>
              <a:rPr lang="en-US" dirty="0"/>
              <a:t>Goals translate the broad strategies of </a:t>
            </a:r>
            <a:br>
              <a:rPr lang="en-US" dirty="0"/>
            </a:br>
            <a:r>
              <a:rPr lang="en-US" dirty="0"/>
              <a:t>the vision into specific statements for organizational action by focusing the organizational resources to achieve the </a:t>
            </a:r>
            <a:br>
              <a:rPr lang="en-US" dirty="0"/>
            </a:br>
            <a:r>
              <a:rPr lang="en-US" dirty="0"/>
              <a:t>strategy to build the vision. </a:t>
            </a:r>
          </a:p>
          <a:p>
            <a:pPr lvl="1"/>
            <a:r>
              <a:rPr lang="en-US" dirty="0"/>
              <a:t>Goals are broader statements, sometimes aspirations, and are hierarchically above objectives. </a:t>
            </a:r>
          </a:p>
        </p:txBody>
      </p:sp>
    </p:spTree>
    <p:extLst>
      <p:ext uri="{BB962C8B-B14F-4D97-AF65-F5344CB8AC3E}">
        <p14:creationId xmlns:p14="http://schemas.microsoft.com/office/powerpoint/2010/main" val="169992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Objectives align organizational resources to meet the stated goals.  </a:t>
            </a:r>
          </a:p>
          <a:p>
            <a:pPr lvl="1"/>
            <a:r>
              <a:rPr lang="en-US" dirty="0"/>
              <a:t>Objectives should be measurable, assigned to </a:t>
            </a:r>
            <a:br>
              <a:rPr lang="en-US" dirty="0"/>
            </a:br>
            <a:r>
              <a:rPr lang="en-US" dirty="0"/>
              <a:t>a responsible person or agent or owner, have timelines for completion, and be frequently reviewed by the health organization leadership </a:t>
            </a:r>
            <a:br>
              <a:rPr lang="en-US" dirty="0"/>
            </a:br>
            <a:r>
              <a:rPr lang="en-US" dirty="0"/>
              <a:t>for progress and resource sufficiency.</a:t>
            </a:r>
          </a:p>
        </p:txBody>
      </p:sp>
    </p:spTree>
    <p:extLst>
      <p:ext uri="{BB962C8B-B14F-4D97-AF65-F5344CB8AC3E}">
        <p14:creationId xmlns:p14="http://schemas.microsoft.com/office/powerpoint/2010/main" val="244296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Action Steps</a:t>
            </a:r>
          </a:p>
        </p:txBody>
      </p:sp>
      <p:sp>
        <p:nvSpPr>
          <p:cNvPr id="3" name="Content Placeholder 2"/>
          <p:cNvSpPr>
            <a:spLocks noGrp="1"/>
          </p:cNvSpPr>
          <p:nvPr>
            <p:ph idx="1"/>
          </p:nvPr>
        </p:nvSpPr>
        <p:spPr>
          <a:xfrm>
            <a:off x="457200" y="1524000"/>
            <a:ext cx="8229600" cy="4525963"/>
          </a:xfrm>
        </p:spPr>
        <p:txBody>
          <a:bodyPr>
            <a:normAutofit lnSpcReduction="10000"/>
          </a:bodyPr>
          <a:lstStyle/>
          <a:p>
            <a:r>
              <a:rPr lang="en-US" dirty="0"/>
              <a:t>Action steps (or action plans) are created to produce a step-by-step or task-level implementation sequence for each objective.  </a:t>
            </a:r>
          </a:p>
          <a:p>
            <a:pPr lvl="1"/>
            <a:r>
              <a:rPr lang="en-US" dirty="0"/>
              <a:t>Each task in the action steps (or plan) has a responsible person(s) or owner, a time range for accomplishment, and may have a measureable variable as well. </a:t>
            </a:r>
          </a:p>
          <a:p>
            <a:pPr lvl="1"/>
            <a:r>
              <a:rPr lang="en-US" dirty="0"/>
              <a:t>Action step owners “report” to the objective owner who “reports” to the goal owner, who ultimately reports to the leadership team at the strategy level. </a:t>
            </a:r>
          </a:p>
        </p:txBody>
      </p:sp>
    </p:spTree>
    <p:extLst>
      <p:ext uri="{BB962C8B-B14F-4D97-AF65-F5344CB8AC3E}">
        <p14:creationId xmlns:p14="http://schemas.microsoft.com/office/powerpoint/2010/main" val="231234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Mission, Vision, Values, Strategies, Goals, Objectives, and Action Steps, cont.</a:t>
            </a:r>
          </a:p>
        </p:txBody>
      </p:sp>
      <p:sp>
        <p:nvSpPr>
          <p:cNvPr id="3" name="Content Placeholder 2"/>
          <p:cNvSpPr>
            <a:spLocks noGrp="1"/>
          </p:cNvSpPr>
          <p:nvPr>
            <p:ph idx="1"/>
          </p:nvPr>
        </p:nvSpPr>
        <p:spPr/>
        <p:txBody>
          <a:bodyPr>
            <a:normAutofit fontScale="92500" lnSpcReduction="10000"/>
          </a:bodyPr>
          <a:lstStyle/>
          <a:p>
            <a:r>
              <a:rPr lang="en-US" dirty="0"/>
              <a:t>Mission, vision, values, strategies, goals, objectives, and action steps are essential components of the strategic system of leadership and management.  </a:t>
            </a:r>
          </a:p>
          <a:p>
            <a:r>
              <a:rPr lang="en-US" dirty="0"/>
              <a:t>Health leaders utilize the strategic system’s tools, such as planning (strategic and operational), to transform, guide, and develop organizational culture to focus the collective energy and resources of the health organization to effectively, efficiently, and efficaciously serve its purpose.</a:t>
            </a:r>
          </a:p>
        </p:txBody>
      </p:sp>
    </p:spTree>
    <p:extLst>
      <p:ext uri="{BB962C8B-B14F-4D97-AF65-F5344CB8AC3E}">
        <p14:creationId xmlns:p14="http://schemas.microsoft.com/office/powerpoint/2010/main" val="210042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Mission, Vision, Values, Strategies, Goals, Objectives, and Action Steps, cont.</a:t>
            </a:r>
          </a:p>
        </p:txBody>
      </p:sp>
      <p:sp>
        <p:nvSpPr>
          <p:cNvPr id="3" name="Content Placeholder 2"/>
          <p:cNvSpPr>
            <a:spLocks noGrp="1"/>
          </p:cNvSpPr>
          <p:nvPr>
            <p:ph idx="1"/>
          </p:nvPr>
        </p:nvSpPr>
        <p:spPr/>
        <p:txBody>
          <a:bodyPr>
            <a:normAutofit/>
          </a:bodyPr>
          <a:lstStyle/>
          <a:p>
            <a:r>
              <a:rPr lang="en-US" dirty="0"/>
              <a:t>“Strategy-making processes are organizational-level phenomena involving key decisions made on behalf of the entire organization.” </a:t>
            </a:r>
          </a:p>
          <a:p>
            <a:pPr lvl="1"/>
            <a:r>
              <a:rPr lang="en-US" sz="2000" dirty="0" err="1"/>
              <a:t>Dess</a:t>
            </a:r>
            <a:r>
              <a:rPr lang="en-US" sz="2000" dirty="0"/>
              <a:t>, G. G. &amp; Lumpkin, G. T. (2005). Emerging issues in strategy process research. In M. A. </a:t>
            </a:r>
            <a:r>
              <a:rPr lang="en-US" sz="2000" dirty="0" err="1"/>
              <a:t>Hitt</a:t>
            </a:r>
            <a:r>
              <a:rPr lang="en-US" sz="2000" dirty="0"/>
              <a:t>, R. E. Freeman, &amp; J. S. Harrison (Eds.),  </a:t>
            </a:r>
            <a:r>
              <a:rPr lang="en-US" sz="2000" i="1" dirty="0"/>
              <a:t>The Blackwell Handbook of Strategic Management</a:t>
            </a:r>
            <a:r>
              <a:rPr lang="en-US" sz="2000" dirty="0"/>
              <a:t>. Malden, MA: Blackwell; p. 3.</a:t>
            </a:r>
          </a:p>
          <a:p>
            <a:endParaRPr lang="en-US" dirty="0"/>
          </a:p>
        </p:txBody>
      </p:sp>
    </p:spTree>
    <p:extLst>
      <p:ext uri="{BB962C8B-B14F-4D97-AF65-F5344CB8AC3E}">
        <p14:creationId xmlns:p14="http://schemas.microsoft.com/office/powerpoint/2010/main" val="316230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274638"/>
            <a:ext cx="8915400" cy="1143000"/>
          </a:xfrm>
        </p:spPr>
        <p:txBody>
          <a:bodyPr>
            <a:normAutofit fontScale="90000"/>
          </a:bodyPr>
          <a:lstStyle/>
          <a:p>
            <a:r>
              <a:rPr lang="en-US" dirty="0"/>
              <a:t>Understanding the Internal Environment</a:t>
            </a:r>
          </a:p>
        </p:txBody>
      </p:sp>
      <p:sp>
        <p:nvSpPr>
          <p:cNvPr id="3" name="Content Placeholder 2"/>
          <p:cNvSpPr>
            <a:spLocks noGrp="1"/>
          </p:cNvSpPr>
          <p:nvPr>
            <p:ph idx="1"/>
          </p:nvPr>
        </p:nvSpPr>
        <p:spPr/>
        <p:txBody>
          <a:bodyPr>
            <a:normAutofit fontScale="92500" lnSpcReduction="10000"/>
          </a:bodyPr>
          <a:lstStyle/>
          <a:p>
            <a:r>
              <a:rPr lang="en-US" dirty="0"/>
              <a:t>Internal scanning, monitoring, and assessment of the health organization are vital leadership activities; effective leaders are effective internal organization scanners, monitors, and assessors.  </a:t>
            </a:r>
          </a:p>
          <a:p>
            <a:pPr lvl="1"/>
            <a:r>
              <a:rPr lang="en-US" dirty="0"/>
              <a:t>Most important elements of understanding the internal health organization’s environment should focus on systems such as human resources management system, supply chain system, technological system, information system, and culture and subcultures. </a:t>
            </a:r>
          </a:p>
          <a:p>
            <a:pPr lvl="1"/>
            <a:r>
              <a:rPr lang="en-US" dirty="0"/>
              <a:t>The salient theme is one of integrated synergy among all the health organization’s systems.  </a:t>
            </a:r>
          </a:p>
        </p:txBody>
      </p:sp>
    </p:spTree>
    <p:extLst>
      <p:ext uri="{BB962C8B-B14F-4D97-AF65-F5344CB8AC3E}">
        <p14:creationId xmlns:p14="http://schemas.microsoft.com/office/powerpoint/2010/main" val="320201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t>Scanning, Monitoring, and Assessing</a:t>
            </a:r>
          </a:p>
        </p:txBody>
      </p:sp>
      <p:sp>
        <p:nvSpPr>
          <p:cNvPr id="3" name="Content Placeholder 2"/>
          <p:cNvSpPr>
            <a:spLocks noGrp="1"/>
          </p:cNvSpPr>
          <p:nvPr>
            <p:ph idx="1"/>
          </p:nvPr>
        </p:nvSpPr>
        <p:spPr/>
        <p:txBody>
          <a:bodyPr>
            <a:normAutofit fontScale="92500" lnSpcReduction="20000"/>
          </a:bodyPr>
          <a:lstStyle/>
          <a:p>
            <a:r>
              <a:rPr lang="en-US" dirty="0"/>
              <a:t>Specific areas of scanning, monitoring, and assessing for the health leader are: </a:t>
            </a:r>
          </a:p>
          <a:p>
            <a:pPr marL="971550" lvl="1" indent="-514350">
              <a:buFont typeface="+mj-lt"/>
              <a:buAutoNum type="arabicPeriod"/>
            </a:pPr>
            <a:r>
              <a:rPr lang="en-US" dirty="0"/>
              <a:t>Competitive advantage and the unique or distinctive competencies the organization possesses (centers of excellence for example)</a:t>
            </a:r>
          </a:p>
          <a:p>
            <a:pPr marL="971550" lvl="1" indent="-514350">
              <a:buFont typeface="+mj-lt"/>
              <a:buAutoNum type="arabicPeriod"/>
            </a:pPr>
            <a:r>
              <a:rPr lang="en-US" dirty="0"/>
              <a:t>Strengths and weaknesses of the organization</a:t>
            </a:r>
          </a:p>
          <a:p>
            <a:pPr marL="971550" lvl="1" indent="-514350">
              <a:buFont typeface="+mj-lt"/>
              <a:buAutoNum type="arabicPeriod"/>
            </a:pPr>
            <a:r>
              <a:rPr lang="en-US" dirty="0"/>
              <a:t>Functional strategies for implementation of strategies that are supported by goals, objectives, and action steps</a:t>
            </a:r>
          </a:p>
          <a:p>
            <a:pPr marL="971550" lvl="1" indent="-514350">
              <a:buFont typeface="+mj-lt"/>
              <a:buAutoNum type="arabicPeriod"/>
            </a:pPr>
            <a:r>
              <a:rPr lang="en-US" dirty="0"/>
              <a:t>Operational effectiveness, efficiency, and efficacy</a:t>
            </a:r>
          </a:p>
          <a:p>
            <a:pPr marL="971550" lvl="1" indent="-514350">
              <a:buFont typeface="+mj-lt"/>
              <a:buAutoNum type="arabicPeriod"/>
            </a:pPr>
            <a:r>
              <a:rPr lang="en-US" dirty="0"/>
              <a:t>Organizational culture (Is the culture aligned with the organization’s direction?)</a:t>
            </a:r>
          </a:p>
        </p:txBody>
      </p:sp>
    </p:spTree>
    <p:extLst>
      <p:ext uri="{BB962C8B-B14F-4D97-AF65-F5344CB8AC3E}">
        <p14:creationId xmlns:p14="http://schemas.microsoft.com/office/powerpoint/2010/main" val="344810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Institutional Factors</a:t>
            </a:r>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a:t>Institutional organizations and environments highlight the importance of social, political, and psychological aspects of organizational dynamics.  </a:t>
            </a:r>
          </a:p>
          <a:p>
            <a:r>
              <a:rPr lang="en-US" dirty="0"/>
              <a:t>The institutional view, in essence, is an assessment of the organization’s situation as compared against a health leader’s predetermined standard or benchmark or expectations as compared with competitors.  </a:t>
            </a:r>
          </a:p>
          <a:p>
            <a:pPr marL="914400" lvl="2" indent="0">
              <a:buNone/>
            </a:pPr>
            <a:r>
              <a:rPr lang="en-US" sz="1900" dirty="0"/>
              <a:t>Van </a:t>
            </a:r>
            <a:r>
              <a:rPr lang="en-US" sz="1900" dirty="0" err="1"/>
              <a:t>Wijngaarden</a:t>
            </a:r>
            <a:r>
              <a:rPr lang="en-US" sz="1900" dirty="0"/>
              <a:t>, J. D. H., </a:t>
            </a:r>
            <a:r>
              <a:rPr lang="en-US" sz="1900" dirty="0" err="1"/>
              <a:t>Scholten</a:t>
            </a:r>
            <a:r>
              <a:rPr lang="en-US" sz="1900" dirty="0"/>
              <a:t>, G. R. M., &amp; Van </a:t>
            </a:r>
            <a:r>
              <a:rPr lang="en-US" sz="1900" dirty="0" err="1"/>
              <a:t>Wijk</a:t>
            </a:r>
            <a:r>
              <a:rPr lang="en-US" sz="1900" dirty="0"/>
              <a:t>, K. P. (2012). Strategic analysis for health care organizations: The suitability of the SWOT analysis. The International Journal of Health Planning and Management, 27(1), 34–49.</a:t>
            </a:r>
          </a:p>
        </p:txBody>
      </p:sp>
    </p:spTree>
    <p:extLst>
      <p:ext uri="{BB962C8B-B14F-4D97-AF65-F5344CB8AC3E}">
        <p14:creationId xmlns:p14="http://schemas.microsoft.com/office/powerpoint/2010/main" val="300044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fontScale="92500" lnSpcReduction="10000"/>
          </a:bodyPr>
          <a:lstStyle/>
          <a:p>
            <a:pPr marL="0" indent="0">
              <a:buNone/>
            </a:pPr>
            <a:r>
              <a:rPr lang="en-US" i="1" dirty="0"/>
              <a:t>“We need leadership on the fundamentals of eating right, exercising, and not smoking. I am interested in getting people to use the healthcare system at the right time, getting them to see the doctor early enough, before a small health problem turns serious.”</a:t>
            </a:r>
          </a:p>
          <a:p>
            <a:pPr marL="0" indent="0" algn="ctr">
              <a:buNone/>
            </a:pPr>
            <a:br>
              <a:rPr lang="en-US" dirty="0"/>
            </a:br>
            <a:r>
              <a:rPr lang="en-US" sz="2800" dirty="0"/>
              <a:t>Donna Shalala,</a:t>
            </a:r>
          </a:p>
          <a:p>
            <a:pPr marL="0" indent="0" algn="ctr">
              <a:buNone/>
            </a:pPr>
            <a:r>
              <a:rPr lang="en-US" sz="2800" i="1" dirty="0"/>
              <a:t>U.S. News and World Report</a:t>
            </a:r>
            <a:r>
              <a:rPr lang="en-US" sz="2800" dirty="0"/>
              <a:t>, </a:t>
            </a:r>
            <a:br>
              <a:rPr lang="en-US" sz="2800" dirty="0"/>
            </a:br>
            <a:r>
              <a:rPr lang="en-US" sz="2800" dirty="0"/>
              <a:t>“America’s Best Leaders” (2005)</a:t>
            </a:r>
          </a:p>
        </p:txBody>
      </p:sp>
    </p:spTree>
    <p:extLst>
      <p:ext uri="{BB962C8B-B14F-4D97-AF65-F5344CB8AC3E}">
        <p14:creationId xmlns:p14="http://schemas.microsoft.com/office/powerpoint/2010/main" val="111361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Institutional Factors, cont.</a:t>
            </a:r>
          </a:p>
        </p:txBody>
      </p:sp>
      <p:sp>
        <p:nvSpPr>
          <p:cNvPr id="3" name="Content Placeholder 2"/>
          <p:cNvSpPr>
            <a:spLocks noGrp="1"/>
          </p:cNvSpPr>
          <p:nvPr>
            <p:ph idx="1"/>
          </p:nvPr>
        </p:nvSpPr>
        <p:spPr/>
        <p:txBody>
          <a:bodyPr/>
          <a:lstStyle/>
          <a:p>
            <a:r>
              <a:rPr lang="en-US" dirty="0"/>
              <a:t>Institutional organizations focus on the reproduction of organizational activities and routines in response to external pressures, expectations of professionals in the industry, and collective norms of the institutional environment. </a:t>
            </a:r>
          </a:p>
          <a:p>
            <a:r>
              <a:rPr lang="en-US" dirty="0"/>
              <a:t>Most often health organizations are a hybrid of institutional and technical environments. </a:t>
            </a:r>
          </a:p>
        </p:txBody>
      </p:sp>
    </p:spTree>
    <p:extLst>
      <p:ext uri="{BB962C8B-B14F-4D97-AF65-F5344CB8AC3E}">
        <p14:creationId xmlns:p14="http://schemas.microsoft.com/office/powerpoint/2010/main" val="1417477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Resource-Dependent Organizations</a:t>
            </a:r>
          </a:p>
        </p:txBody>
      </p:sp>
      <p:sp>
        <p:nvSpPr>
          <p:cNvPr id="3" name="Content Placeholder 2"/>
          <p:cNvSpPr>
            <a:spLocks noGrp="1"/>
          </p:cNvSpPr>
          <p:nvPr>
            <p:ph idx="1"/>
          </p:nvPr>
        </p:nvSpPr>
        <p:spPr/>
        <p:txBody>
          <a:bodyPr>
            <a:normAutofit lnSpcReduction="10000"/>
          </a:bodyPr>
          <a:lstStyle/>
          <a:p>
            <a:r>
              <a:rPr lang="en-US" dirty="0"/>
              <a:t>The resource-dependent organization desires to maintain autonomy and remain relatively independent of its environment.  </a:t>
            </a:r>
          </a:p>
          <a:p>
            <a:r>
              <a:rPr lang="en-US" dirty="0"/>
              <a:t>One of the basic propositions of the resource-dependent organization is that leaders must be aware that the most efficient or effective organizations do not always survive. Not surprisingly, organizations with the most power survive. </a:t>
            </a:r>
          </a:p>
        </p:txBody>
      </p:sp>
    </p:spTree>
    <p:extLst>
      <p:ext uri="{BB962C8B-B14F-4D97-AF65-F5344CB8AC3E}">
        <p14:creationId xmlns:p14="http://schemas.microsoft.com/office/powerpoint/2010/main" val="101216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274638"/>
            <a:ext cx="8915400" cy="1143000"/>
          </a:xfrm>
        </p:spPr>
        <p:txBody>
          <a:bodyPr>
            <a:normAutofit fontScale="90000"/>
          </a:bodyPr>
          <a:lstStyle/>
          <a:p>
            <a:r>
              <a:rPr lang="en-US" dirty="0"/>
              <a:t>Resource-Dependent Organizations, cont.</a:t>
            </a:r>
          </a:p>
        </p:txBody>
      </p:sp>
      <p:sp>
        <p:nvSpPr>
          <p:cNvPr id="3" name="Content Placeholder 2"/>
          <p:cNvSpPr>
            <a:spLocks noGrp="1"/>
          </p:cNvSpPr>
          <p:nvPr>
            <p:ph idx="1"/>
          </p:nvPr>
        </p:nvSpPr>
        <p:spPr/>
        <p:txBody>
          <a:bodyPr>
            <a:normAutofit lnSpcReduction="10000"/>
          </a:bodyPr>
          <a:lstStyle/>
          <a:p>
            <a:r>
              <a:rPr lang="en-US" dirty="0"/>
              <a:t>Power is defined as the ability to secure and maintain the most stable and most respected networks of resource chains.  </a:t>
            </a:r>
          </a:p>
          <a:p>
            <a:r>
              <a:rPr lang="en-US" dirty="0"/>
              <a:t>In the resource-dependent environment, the organization requires resources to gain and maintain power and therefore must (sometimes reluctantly) interact with the environment.    </a:t>
            </a:r>
          </a:p>
          <a:p>
            <a:pPr marL="679450" lvl="2" indent="-342900">
              <a:buFont typeface="Lucida Grande"/>
              <a:buChar char="−"/>
            </a:pPr>
            <a:r>
              <a:rPr lang="en-US" dirty="0" err="1"/>
              <a:t>Pfeffer</a:t>
            </a:r>
            <a:r>
              <a:rPr lang="en-US" dirty="0"/>
              <a:t> J., &amp; </a:t>
            </a:r>
            <a:r>
              <a:rPr lang="en-US" dirty="0" err="1"/>
              <a:t>Salancik</a:t>
            </a:r>
            <a:r>
              <a:rPr lang="en-US" dirty="0"/>
              <a:t>, G. (1978). </a:t>
            </a:r>
            <a:r>
              <a:rPr lang="en-US" i="1" dirty="0"/>
              <a:t>The External Control of Organizations: A Resource Dependence Perspective</a:t>
            </a:r>
            <a:r>
              <a:rPr lang="en-US" dirty="0"/>
              <a:t>.  New York: Harper and Row.</a:t>
            </a:r>
          </a:p>
        </p:txBody>
      </p:sp>
    </p:spTree>
    <p:extLst>
      <p:ext uri="{BB962C8B-B14F-4D97-AF65-F5344CB8AC3E}">
        <p14:creationId xmlns:p14="http://schemas.microsoft.com/office/powerpoint/2010/main" val="316176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Contingent Organizations</a:t>
            </a:r>
          </a:p>
        </p:txBody>
      </p:sp>
      <p:sp>
        <p:nvSpPr>
          <p:cNvPr id="3" name="Content Placeholder 2"/>
          <p:cNvSpPr>
            <a:spLocks noGrp="1"/>
          </p:cNvSpPr>
          <p:nvPr>
            <p:ph idx="1"/>
          </p:nvPr>
        </p:nvSpPr>
        <p:spPr/>
        <p:txBody>
          <a:bodyPr>
            <a:normAutofit fontScale="92500" lnSpcReduction="10000"/>
          </a:bodyPr>
          <a:lstStyle/>
          <a:p>
            <a:r>
              <a:rPr lang="en-US" dirty="0"/>
              <a:t>Contingent organizations are more flexible and rely less on rigid policies and practices. </a:t>
            </a:r>
          </a:p>
          <a:p>
            <a:pPr lvl="1"/>
            <a:r>
              <a:rPr lang="en-US" dirty="0"/>
              <a:t>These organizations utilize more loosely established internal best practices.</a:t>
            </a:r>
          </a:p>
          <a:p>
            <a:pPr lvl="1"/>
            <a:r>
              <a:rPr lang="en-US" dirty="0"/>
              <a:t>This organization will be loosely coupled.  </a:t>
            </a:r>
          </a:p>
          <a:p>
            <a:r>
              <a:rPr lang="en-US" dirty="0"/>
              <a:t>Within this type or organization, a leader’s success is based on a unique amalgam of internal and external factors. </a:t>
            </a:r>
          </a:p>
          <a:p>
            <a:pPr lvl="1"/>
            <a:r>
              <a:rPr lang="en-US" dirty="0"/>
              <a:t>Organizational and environmental factors are contingent on each other.</a:t>
            </a:r>
          </a:p>
        </p:txBody>
      </p:sp>
    </p:spTree>
    <p:extLst>
      <p:ext uri="{BB962C8B-B14F-4D97-AF65-F5344CB8AC3E}">
        <p14:creationId xmlns:p14="http://schemas.microsoft.com/office/powerpoint/2010/main" val="9359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Contingent Organizations, cont.</a:t>
            </a:r>
          </a:p>
        </p:txBody>
      </p:sp>
      <p:sp>
        <p:nvSpPr>
          <p:cNvPr id="3" name="Content Placeholder 2"/>
          <p:cNvSpPr>
            <a:spLocks noGrp="1"/>
          </p:cNvSpPr>
          <p:nvPr>
            <p:ph idx="1"/>
          </p:nvPr>
        </p:nvSpPr>
        <p:spPr/>
        <p:txBody>
          <a:bodyPr>
            <a:normAutofit fontScale="92500" lnSpcReduction="20000"/>
          </a:bodyPr>
          <a:lstStyle/>
          <a:p>
            <a:r>
              <a:rPr lang="en-US" dirty="0"/>
              <a:t>The leadership approach is always based on the organization's current situation.  </a:t>
            </a:r>
          </a:p>
          <a:p>
            <a:r>
              <a:rPr lang="en-US" dirty="0"/>
              <a:t>The underlying assumptions of contingent organizations are based on the premise that organizational structures are open and are not organizationally egalitarian.</a:t>
            </a:r>
          </a:p>
          <a:p>
            <a:pPr lvl="1"/>
            <a:r>
              <a:rPr lang="en-US" dirty="0"/>
              <a:t>There is no one best way to organize, and any one </a:t>
            </a:r>
            <a:br>
              <a:rPr lang="en-US" dirty="0"/>
            </a:br>
            <a:r>
              <a:rPr lang="en-US" dirty="0"/>
              <a:t>way of organizing is not equally effective in another organization.</a:t>
            </a:r>
          </a:p>
          <a:p>
            <a:r>
              <a:rPr lang="en-US" dirty="0"/>
              <a:t>The contingent view utilizes a scenario-based methodology.  </a:t>
            </a:r>
          </a:p>
        </p:txBody>
      </p:sp>
    </p:spTree>
    <p:extLst>
      <p:ext uri="{BB962C8B-B14F-4D97-AF65-F5344CB8AC3E}">
        <p14:creationId xmlns:p14="http://schemas.microsoft.com/office/powerpoint/2010/main" val="2306906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081" y="374075"/>
            <a:ext cx="7189838" cy="5943600"/>
          </a:xfrm>
          <a:prstGeom prst="rect">
            <a:avLst/>
          </a:prstGeom>
        </p:spPr>
      </p:pic>
    </p:spTree>
    <p:extLst>
      <p:ext uri="{BB962C8B-B14F-4D97-AF65-F5344CB8AC3E}">
        <p14:creationId xmlns:p14="http://schemas.microsoft.com/office/powerpoint/2010/main" val="213034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 y="1525741"/>
            <a:ext cx="8595360" cy="3806518"/>
          </a:xfrm>
          <a:prstGeom prst="rect">
            <a:avLst/>
          </a:prstGeom>
        </p:spPr>
      </p:pic>
    </p:spTree>
    <p:extLst>
      <p:ext uri="{BB962C8B-B14F-4D97-AF65-F5344CB8AC3E}">
        <p14:creationId xmlns:p14="http://schemas.microsoft.com/office/powerpoint/2010/main" val="338079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304800"/>
            <a:ext cx="8763000" cy="1143000"/>
          </a:xfrm>
        </p:spPr>
        <p:txBody>
          <a:bodyPr>
            <a:normAutofit/>
          </a:bodyPr>
          <a:lstStyle/>
          <a:p>
            <a:r>
              <a:rPr lang="en-US" sz="3900" dirty="0"/>
              <a:t>Understanding the External Environment</a:t>
            </a:r>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dirty="0"/>
              <a:t>Understanding the external environment focuses on scanning, monitoring, forecasting, and assessing the macro and micro forces of the external environment.  </a:t>
            </a:r>
          </a:p>
          <a:p>
            <a:pPr lvl="1"/>
            <a:r>
              <a:rPr lang="en-US" i="1" dirty="0"/>
              <a:t>Scanning</a:t>
            </a:r>
            <a:r>
              <a:rPr lang="en-US" dirty="0"/>
              <a:t> involves identifying the subtle to dramatic signals of macro and micro forces change.  </a:t>
            </a:r>
          </a:p>
          <a:p>
            <a:pPr lvl="1"/>
            <a:r>
              <a:rPr lang="en-US" i="1" dirty="0"/>
              <a:t>Monitoring</a:t>
            </a:r>
            <a:r>
              <a:rPr lang="en-US" dirty="0"/>
              <a:t> focuses on deriving meaning from a pattern of observations from scanning macro and micro forces.  </a:t>
            </a:r>
          </a:p>
        </p:txBody>
      </p:sp>
    </p:spTree>
    <p:extLst>
      <p:ext uri="{BB962C8B-B14F-4D97-AF65-F5344CB8AC3E}">
        <p14:creationId xmlns:p14="http://schemas.microsoft.com/office/powerpoint/2010/main" val="1984147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304800"/>
            <a:ext cx="8991600" cy="990600"/>
          </a:xfrm>
        </p:spPr>
        <p:txBody>
          <a:bodyPr>
            <a:noAutofit/>
          </a:bodyPr>
          <a:lstStyle/>
          <a:p>
            <a:r>
              <a:rPr lang="en-US" sz="3900" dirty="0"/>
              <a:t>Understanding External Environment, </a:t>
            </a:r>
            <a:r>
              <a:rPr lang="en-US" sz="3600" dirty="0"/>
              <a:t>cont.</a:t>
            </a:r>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pPr marL="744538">
              <a:buFont typeface="Lucida Grande"/>
              <a:buChar char="−"/>
            </a:pPr>
            <a:r>
              <a:rPr lang="en-US" i="1" dirty="0"/>
              <a:t>Forecasting </a:t>
            </a:r>
            <a:r>
              <a:rPr lang="en-US" dirty="0"/>
              <a:t>is the active development of projections and likely scenarios based on patterns indicated from monitoring.  </a:t>
            </a:r>
          </a:p>
          <a:p>
            <a:pPr marL="744538">
              <a:buFont typeface="Lucida Grande"/>
              <a:buChar char="−"/>
            </a:pPr>
            <a:r>
              <a:rPr lang="en-US" i="1" dirty="0"/>
              <a:t>Assessing</a:t>
            </a:r>
            <a:r>
              <a:rPr lang="en-US" dirty="0"/>
              <a:t> is prioritizing and quantifying the impact of changes in the macro and micro forces’ external environment, considering scenario forecasts in that valuation. </a:t>
            </a:r>
          </a:p>
          <a:p>
            <a:r>
              <a:rPr lang="en-US" sz="3900" dirty="0"/>
              <a:t>Categories to give leaders structure through which to scan, monitor, forecast, and assess a dynamic health industry:</a:t>
            </a:r>
          </a:p>
          <a:p>
            <a:pPr marL="742950" indent="-341313">
              <a:buFont typeface="Lucida Grande"/>
              <a:buChar char="−"/>
            </a:pPr>
            <a:r>
              <a:rPr lang="en-US" dirty="0"/>
              <a:t>Macro-environmental forces</a:t>
            </a:r>
          </a:p>
          <a:p>
            <a:pPr marL="742950" indent="-341313">
              <a:buFont typeface="Lucida Grande"/>
              <a:buChar char="−"/>
            </a:pPr>
            <a:r>
              <a:rPr lang="en-US" dirty="0"/>
              <a:t>Health care environmental [micro-environmental] forces</a:t>
            </a:r>
          </a:p>
          <a:p>
            <a:pPr marL="742950" indent="-341313">
              <a:buFont typeface="Lucida Grande"/>
              <a:buChar char="−"/>
            </a:pPr>
            <a:r>
              <a:rPr lang="en-US" dirty="0"/>
              <a:t>SWOT analysis</a:t>
            </a:r>
          </a:p>
        </p:txBody>
      </p:sp>
    </p:spTree>
    <p:extLst>
      <p:ext uri="{BB962C8B-B14F-4D97-AF65-F5344CB8AC3E}">
        <p14:creationId xmlns:p14="http://schemas.microsoft.com/office/powerpoint/2010/main" val="349141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1685037"/>
            <a:ext cx="8778240" cy="3487926"/>
          </a:xfrm>
          <a:prstGeom prst="rect">
            <a:avLst/>
          </a:prstGeom>
        </p:spPr>
      </p:pic>
      <p:sp>
        <p:nvSpPr>
          <p:cNvPr id="2" name="TextBox 1"/>
          <p:cNvSpPr txBox="1"/>
          <p:nvPr/>
        </p:nvSpPr>
        <p:spPr>
          <a:xfrm>
            <a:off x="182880" y="5172963"/>
            <a:ext cx="936475" cy="307777"/>
          </a:xfrm>
          <a:prstGeom prst="rect">
            <a:avLst/>
          </a:prstGeom>
          <a:noFill/>
        </p:spPr>
        <p:txBody>
          <a:bodyPr wrap="none" rtlCol="0">
            <a:spAutoFit/>
          </a:bodyPr>
          <a:lstStyle/>
          <a:p>
            <a:r>
              <a:rPr lang="en-US" sz="1400" dirty="0"/>
              <a:t>Figure 9-2</a:t>
            </a:r>
          </a:p>
        </p:txBody>
      </p:sp>
    </p:spTree>
    <p:extLst>
      <p:ext uri="{BB962C8B-B14F-4D97-AF65-F5344CB8AC3E}">
        <p14:creationId xmlns:p14="http://schemas.microsoft.com/office/powerpoint/2010/main" val="188650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Learning Objectives</a:t>
            </a: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a:t>Identify the strategic direction elements of the strategic plan, identify the other elements of the strategic and operational plan, describe each of these elements in summary, and outline which internal and external environmental factors influence the strategic plan.</a:t>
            </a:r>
          </a:p>
          <a:p>
            <a:r>
              <a:rPr lang="en-US" dirty="0"/>
              <a:t>Distinguish the levels of organizational culture and summarize the actions and behaviors a health leader would perform to proactively and positively change organizational culture.</a:t>
            </a:r>
          </a:p>
        </p:txBody>
      </p:sp>
    </p:spTree>
    <p:extLst>
      <p:ext uri="{BB962C8B-B14F-4D97-AF65-F5344CB8AC3E}">
        <p14:creationId xmlns:p14="http://schemas.microsoft.com/office/powerpoint/2010/main" val="1866979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868362"/>
          </a:xfrm>
        </p:spPr>
        <p:txBody>
          <a:bodyPr>
            <a:normAutofit/>
          </a:bodyPr>
          <a:lstStyle/>
          <a:p>
            <a:r>
              <a:rPr lang="en-US" sz="4000" dirty="0"/>
              <a:t>Program Guidelines</a:t>
            </a:r>
          </a:p>
        </p:txBody>
      </p:sp>
      <p:sp>
        <p:nvSpPr>
          <p:cNvPr id="6" name="Content Placeholder 5"/>
          <p:cNvSpPr>
            <a:spLocks noGrp="1"/>
          </p:cNvSpPr>
          <p:nvPr>
            <p:ph idx="1"/>
          </p:nvPr>
        </p:nvSpPr>
        <p:spPr>
          <a:xfrm>
            <a:off x="457200" y="1493837"/>
            <a:ext cx="8229600" cy="4525963"/>
          </a:xfrm>
        </p:spPr>
        <p:txBody>
          <a:bodyPr>
            <a:normAutofit fontScale="92500" lnSpcReduction="10000"/>
          </a:bodyPr>
          <a:lstStyle/>
          <a:p>
            <a:r>
              <a:rPr lang="en-US" dirty="0"/>
              <a:t>PHEP program guidelines provide the basis for assessment of capabilities and functions for public health preparedness.</a:t>
            </a:r>
          </a:p>
          <a:p>
            <a:r>
              <a:rPr lang="en-US" dirty="0"/>
              <a:t>HPP program guidelines provide the basis for assessment of capabilities and functions for healthcare delivery organizations/hospitals. </a:t>
            </a:r>
            <a:br>
              <a:rPr lang="en-US" dirty="0"/>
            </a:br>
            <a:r>
              <a:rPr lang="en-US" dirty="0"/>
              <a:t>Both of these programs are funded and managed separately but now require alignment and integration to provide a better “picture” of preparedness.</a:t>
            </a:r>
          </a:p>
          <a:p>
            <a:endParaRPr lang="en-US" dirty="0"/>
          </a:p>
        </p:txBody>
      </p:sp>
    </p:spTree>
    <p:extLst>
      <p:ext uri="{BB962C8B-B14F-4D97-AF65-F5344CB8AC3E}">
        <p14:creationId xmlns:p14="http://schemas.microsoft.com/office/powerpoint/2010/main" val="1255453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Horizontal Factors</a:t>
            </a:r>
          </a:p>
        </p:txBody>
      </p:sp>
      <p:sp>
        <p:nvSpPr>
          <p:cNvPr id="3" name="Content Placeholder 2"/>
          <p:cNvSpPr>
            <a:spLocks noGrp="1"/>
          </p:cNvSpPr>
          <p:nvPr>
            <p:ph idx="1"/>
          </p:nvPr>
        </p:nvSpPr>
        <p:spPr/>
        <p:txBody>
          <a:bodyPr/>
          <a:lstStyle/>
          <a:p>
            <a:r>
              <a:rPr lang="en-US" dirty="0"/>
              <a:t>Horizontal organizations are organizations that have cooperative relationships, affiliations, or ownership rights with multiple outside agents and actors.</a:t>
            </a:r>
          </a:p>
          <a:p>
            <a:r>
              <a:rPr lang="en-US" dirty="0"/>
              <a:t>Horizontal organizations seek to maintain a level of homeostasis with all elements internal and external to the establishment.  </a:t>
            </a:r>
          </a:p>
        </p:txBody>
      </p:sp>
    </p:spTree>
    <p:extLst>
      <p:ext uri="{BB962C8B-B14F-4D97-AF65-F5344CB8AC3E}">
        <p14:creationId xmlns:p14="http://schemas.microsoft.com/office/powerpoint/2010/main" val="2078494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Vertical Factors</a:t>
            </a:r>
          </a:p>
        </p:txBody>
      </p:sp>
      <p:sp>
        <p:nvSpPr>
          <p:cNvPr id="3" name="Content Placeholder 2"/>
          <p:cNvSpPr>
            <a:spLocks noGrp="1"/>
          </p:cNvSpPr>
          <p:nvPr>
            <p:ph idx="1"/>
          </p:nvPr>
        </p:nvSpPr>
        <p:spPr/>
        <p:txBody>
          <a:bodyPr>
            <a:normAutofit fontScale="92500" lnSpcReduction="20000"/>
          </a:bodyPr>
          <a:lstStyle/>
          <a:p>
            <a:r>
              <a:rPr lang="en-US" dirty="0"/>
              <a:t>The horizontal organization is in stark contrast to the vertical organization.  </a:t>
            </a:r>
          </a:p>
          <a:p>
            <a:r>
              <a:rPr lang="en-US" dirty="0"/>
              <a:t>The vertical organization builds a monument unto itself and seeks to minimize reliance on any and all outside stakeholders and actors.  </a:t>
            </a:r>
          </a:p>
          <a:p>
            <a:pPr lvl="1"/>
            <a:r>
              <a:rPr lang="en-US" dirty="0"/>
              <a:t>In the true sense of organizational dynamics there are actually few true vertical organizations. As a result, when we speak of vertical organizations, we refer to organizations that attempt to control the environment first rather than living in the environment and becoming a participatory member within the community.  </a:t>
            </a:r>
          </a:p>
        </p:txBody>
      </p:sp>
    </p:spTree>
    <p:extLst>
      <p:ext uri="{BB962C8B-B14F-4D97-AF65-F5344CB8AC3E}">
        <p14:creationId xmlns:p14="http://schemas.microsoft.com/office/powerpoint/2010/main" val="3259218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Dynamic Factors</a:t>
            </a:r>
          </a:p>
        </p:txBody>
      </p:sp>
      <p:sp>
        <p:nvSpPr>
          <p:cNvPr id="3" name="Content Placeholder 2"/>
          <p:cNvSpPr>
            <a:spLocks noGrp="1"/>
          </p:cNvSpPr>
          <p:nvPr>
            <p:ph idx="1"/>
          </p:nvPr>
        </p:nvSpPr>
        <p:spPr/>
        <p:txBody>
          <a:bodyPr>
            <a:normAutofit lnSpcReduction="10000"/>
          </a:bodyPr>
          <a:lstStyle/>
          <a:p>
            <a:r>
              <a:rPr lang="en-US" dirty="0"/>
              <a:t>Dynamic organizations are those that do not qualify as either vertical or horizontal organizations. However, there is a tendency for many dynamic organizations to fit into the open and horizontal architecture. </a:t>
            </a:r>
          </a:p>
          <a:p>
            <a:r>
              <a:rPr lang="en-US" dirty="0"/>
              <a:t>Different possibilities in the environmental characteristics constantly require the creation of new and different ways of positioning the organization for success.</a:t>
            </a:r>
          </a:p>
        </p:txBody>
      </p:sp>
    </p:spTree>
    <p:extLst>
      <p:ext uri="{BB962C8B-B14F-4D97-AF65-F5344CB8AC3E}">
        <p14:creationId xmlns:p14="http://schemas.microsoft.com/office/powerpoint/2010/main" val="3472426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92162"/>
          </a:xfrm>
        </p:spPr>
        <p:txBody>
          <a:bodyPr>
            <a:normAutofit/>
          </a:bodyPr>
          <a:lstStyle/>
          <a:p>
            <a:r>
              <a:rPr lang="en-US" sz="4000" dirty="0"/>
              <a:t>Organizational Culture </a:t>
            </a:r>
          </a:p>
        </p:txBody>
      </p:sp>
      <p:sp>
        <p:nvSpPr>
          <p:cNvPr id="3" name="Content Placeholder 2"/>
          <p:cNvSpPr>
            <a:spLocks noGrp="1"/>
          </p:cNvSpPr>
          <p:nvPr>
            <p:ph idx="1"/>
          </p:nvPr>
        </p:nvSpPr>
        <p:spPr>
          <a:xfrm>
            <a:off x="457200" y="1219200"/>
            <a:ext cx="8229600" cy="4953000"/>
          </a:xfrm>
        </p:spPr>
        <p:txBody>
          <a:bodyPr>
            <a:normAutofit fontScale="92500" lnSpcReduction="20000"/>
          </a:bodyPr>
          <a:lstStyle/>
          <a:p>
            <a:r>
              <a:rPr lang="en-US" dirty="0"/>
              <a:t>From a broad perspective, health leaders assess the external and internal environments of the organization, determine what organizational culture will best meet the needs of the external environment, then design, develop, implement, and refine the organizational culture. </a:t>
            </a:r>
          </a:p>
          <a:p>
            <a:r>
              <a:rPr lang="en-US" dirty="0"/>
              <a:t>From this “big picture” view, leadership seems simple, yet accomplishing the task of organizational alignment with the external environment requires a focused, clear appealing vision that is well communicated and leadership and management team actions consistent with that vision. </a:t>
            </a:r>
          </a:p>
        </p:txBody>
      </p:sp>
    </p:spTree>
    <p:extLst>
      <p:ext uri="{BB962C8B-B14F-4D97-AF65-F5344CB8AC3E}">
        <p14:creationId xmlns:p14="http://schemas.microsoft.com/office/powerpoint/2010/main" val="2674825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Organizational Culture, cont.</a:t>
            </a:r>
          </a:p>
        </p:txBody>
      </p:sp>
      <p:sp>
        <p:nvSpPr>
          <p:cNvPr id="3" name="Content Placeholder 2"/>
          <p:cNvSpPr>
            <a:spLocks noGrp="1"/>
          </p:cNvSpPr>
          <p:nvPr>
            <p:ph idx="1"/>
          </p:nvPr>
        </p:nvSpPr>
        <p:spPr>
          <a:xfrm>
            <a:off x="457200" y="1447800"/>
            <a:ext cx="8229600" cy="4678363"/>
          </a:xfrm>
        </p:spPr>
        <p:txBody>
          <a:bodyPr/>
          <a:lstStyle/>
          <a:p>
            <a:r>
              <a:rPr lang="en-US" dirty="0"/>
              <a:t>From this standpoint, leaders must be knowledgeable and competent about organizational dynamics, culture, communication, assessment and analysis, </a:t>
            </a:r>
            <a:br>
              <a:rPr lang="en-US" dirty="0"/>
            </a:br>
            <a:r>
              <a:rPr lang="en-US" dirty="0"/>
              <a:t>and change management. </a:t>
            </a:r>
          </a:p>
          <a:p>
            <a:pPr lvl="1"/>
            <a:r>
              <a:rPr lang="en-US" dirty="0"/>
              <a:t>All of these areas are important, yet culture is the fabric that weaves all of these components together.  </a:t>
            </a:r>
          </a:p>
        </p:txBody>
      </p:sp>
    </p:spTree>
    <p:extLst>
      <p:ext uri="{BB962C8B-B14F-4D97-AF65-F5344CB8AC3E}">
        <p14:creationId xmlns:p14="http://schemas.microsoft.com/office/powerpoint/2010/main" val="2396651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Organizational Culture, cont.</a:t>
            </a:r>
          </a:p>
        </p:txBody>
      </p:sp>
      <p:sp>
        <p:nvSpPr>
          <p:cNvPr id="3" name="Content Placeholder 2"/>
          <p:cNvSpPr>
            <a:spLocks noGrp="1"/>
          </p:cNvSpPr>
          <p:nvPr>
            <p:ph idx="1"/>
          </p:nvPr>
        </p:nvSpPr>
        <p:spPr>
          <a:xfrm>
            <a:off x="457200" y="1524000"/>
            <a:ext cx="8229600" cy="4525963"/>
          </a:xfrm>
        </p:spPr>
        <p:txBody>
          <a:bodyPr>
            <a:normAutofit lnSpcReduction="10000"/>
          </a:bodyPr>
          <a:lstStyle/>
          <a:p>
            <a:r>
              <a:rPr lang="en-US" dirty="0"/>
              <a:t>To begin moving an organizational culture toward change, the health leader should:</a:t>
            </a:r>
          </a:p>
          <a:p>
            <a:pPr lvl="1"/>
            <a:r>
              <a:rPr lang="en-US" dirty="0"/>
              <a:t>Model the behavior you expect yourself.</a:t>
            </a:r>
          </a:p>
          <a:p>
            <a:pPr lvl="1"/>
            <a:r>
              <a:rPr lang="en-US" dirty="0"/>
              <a:t>Communicate expectations and train other leaders, managers and staff.</a:t>
            </a:r>
          </a:p>
          <a:p>
            <a:pPr lvl="1"/>
            <a:r>
              <a:rPr lang="en-US" dirty="0"/>
              <a:t>Revise structures and reporting relationships. </a:t>
            </a:r>
          </a:p>
          <a:p>
            <a:pPr lvl="1"/>
            <a:r>
              <a:rPr lang="en-US" dirty="0"/>
              <a:t>Conduct team-based planning and policy development. </a:t>
            </a:r>
          </a:p>
          <a:p>
            <a:pPr lvl="1"/>
            <a:r>
              <a:rPr lang="en-US" dirty="0"/>
              <a:t>Use primary and secondary mechanisms (discussed later in this chapter).</a:t>
            </a:r>
          </a:p>
        </p:txBody>
      </p:sp>
    </p:spTree>
    <p:extLst>
      <p:ext uri="{BB962C8B-B14F-4D97-AF65-F5344CB8AC3E}">
        <p14:creationId xmlns:p14="http://schemas.microsoft.com/office/powerpoint/2010/main" val="3354973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Organizational Culture, cont.</a:t>
            </a:r>
          </a:p>
        </p:txBody>
      </p:sp>
      <p:sp>
        <p:nvSpPr>
          <p:cNvPr id="3" name="Content Placeholder 2"/>
          <p:cNvSpPr>
            <a:spLocks noGrp="1"/>
          </p:cNvSpPr>
          <p:nvPr>
            <p:ph idx="1"/>
          </p:nvPr>
        </p:nvSpPr>
        <p:spPr/>
        <p:txBody>
          <a:bodyPr/>
          <a:lstStyle/>
          <a:p>
            <a:r>
              <a:rPr lang="en-US" dirty="0"/>
              <a:t>To begin moving an organizational culture toward change, the health leader should </a:t>
            </a:r>
            <a:r>
              <a:rPr lang="en-US" sz="2800" dirty="0"/>
              <a:t>(cont.)</a:t>
            </a:r>
            <a:r>
              <a:rPr lang="en-US" dirty="0"/>
              <a:t>:</a:t>
            </a:r>
          </a:p>
          <a:p>
            <a:pPr lvl="1"/>
            <a:r>
              <a:rPr lang="en-US" dirty="0"/>
              <a:t>Be consistent and communicate often to the organization. </a:t>
            </a:r>
          </a:p>
          <a:p>
            <a:pPr lvl="1"/>
            <a:r>
              <a:rPr lang="en-US" dirty="0"/>
              <a:t>Continue to scan, monitor, and assess the internal health organization environment while you scan, monitor, forecast, and assess the external environment.   </a:t>
            </a:r>
          </a:p>
        </p:txBody>
      </p:sp>
    </p:spTree>
    <p:extLst>
      <p:ext uri="{BB962C8B-B14F-4D97-AF65-F5344CB8AC3E}">
        <p14:creationId xmlns:p14="http://schemas.microsoft.com/office/powerpoint/2010/main" val="45031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Organizational Culture, cont.</a:t>
            </a:r>
          </a:p>
        </p:txBody>
      </p:sp>
      <p:sp>
        <p:nvSpPr>
          <p:cNvPr id="3" name="Content Placeholder 2"/>
          <p:cNvSpPr>
            <a:spLocks noGrp="1"/>
          </p:cNvSpPr>
          <p:nvPr>
            <p:ph idx="1"/>
          </p:nvPr>
        </p:nvSpPr>
        <p:spPr/>
        <p:txBody>
          <a:bodyPr>
            <a:normAutofit fontScale="92500" lnSpcReduction="10000"/>
          </a:bodyPr>
          <a:lstStyle/>
          <a:p>
            <a:r>
              <a:rPr lang="en-US" dirty="0"/>
              <a:t>Defining organizational culture </a:t>
            </a:r>
          </a:p>
          <a:p>
            <a:pPr lvl="1"/>
            <a:r>
              <a:rPr lang="en-US" dirty="0"/>
              <a:t>Organizational culture is a complex construct that incorporates many concepts and multitudes of variables.</a:t>
            </a:r>
          </a:p>
          <a:p>
            <a:pPr lvl="1"/>
            <a:r>
              <a:rPr lang="en-US" dirty="0"/>
              <a:t>It consists of a large set of largely ignored or invisible assumptions that deal with how group members interpret both their external relationships (external environment) and their internal relationships with each other. Culture is an outcome of group learning.</a:t>
            </a:r>
          </a:p>
          <a:p>
            <a:pPr lvl="1"/>
            <a:r>
              <a:rPr lang="en-US" dirty="0"/>
              <a:t>As people solve problems together successfully, a condition for culture formation exists.</a:t>
            </a:r>
          </a:p>
        </p:txBody>
      </p:sp>
    </p:spTree>
    <p:extLst>
      <p:ext uri="{BB962C8B-B14F-4D97-AF65-F5344CB8AC3E}">
        <p14:creationId xmlns:p14="http://schemas.microsoft.com/office/powerpoint/2010/main" val="3267016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Organizational Culture, cont.</a:t>
            </a:r>
          </a:p>
        </p:txBody>
      </p:sp>
      <p:sp>
        <p:nvSpPr>
          <p:cNvPr id="3" name="Content Placeholder 2"/>
          <p:cNvSpPr>
            <a:spLocks noGrp="1"/>
          </p:cNvSpPr>
          <p:nvPr>
            <p:ph idx="1"/>
          </p:nvPr>
        </p:nvSpPr>
        <p:spPr/>
        <p:txBody>
          <a:bodyPr>
            <a:normAutofit fontScale="92500"/>
          </a:bodyPr>
          <a:lstStyle/>
          <a:p>
            <a:r>
              <a:rPr lang="en-US" dirty="0"/>
              <a:t>Defining organizational culture (cont.)</a:t>
            </a:r>
          </a:p>
          <a:p>
            <a:pPr lvl="1"/>
            <a:r>
              <a:rPr lang="en-US" dirty="0"/>
              <a:t>Edgar Schein defines culture as a pattern of basic assumptions that are invented, discovered, or developed by a given group as it learns to cope with its problems of external adaptation and integration.</a:t>
            </a:r>
          </a:p>
          <a:p>
            <a:pPr lvl="1"/>
            <a:r>
              <a:rPr lang="en-US" dirty="0"/>
              <a:t>These assumptions have worked well enough to be considered valid and, therefore, have to be taught to new members as the correct way to perceive, think, and feel in relation to their problems, challenges, and opportunities.  </a:t>
            </a:r>
          </a:p>
        </p:txBody>
      </p:sp>
    </p:spTree>
    <p:extLst>
      <p:ext uri="{BB962C8B-B14F-4D97-AF65-F5344CB8AC3E}">
        <p14:creationId xmlns:p14="http://schemas.microsoft.com/office/powerpoint/2010/main" val="129286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Learning Objectives, cont.</a:t>
            </a:r>
          </a:p>
        </p:txBody>
      </p:sp>
      <p:sp>
        <p:nvSpPr>
          <p:cNvPr id="3" name="Content Placeholder 2"/>
          <p:cNvSpPr>
            <a:spLocks noGrp="1"/>
          </p:cNvSpPr>
          <p:nvPr>
            <p:ph idx="1"/>
          </p:nvPr>
        </p:nvSpPr>
        <p:spPr>
          <a:xfrm>
            <a:off x="457200" y="1417637"/>
            <a:ext cx="8229600" cy="4525963"/>
          </a:xfrm>
        </p:spPr>
        <p:txBody>
          <a:bodyPr>
            <a:normAutofit fontScale="77500" lnSpcReduction="20000"/>
          </a:bodyPr>
          <a:lstStyle/>
          <a:p>
            <a:r>
              <a:rPr lang="en-US" dirty="0"/>
              <a:t>Predict and relate how strategic planning can positively influence organizational culture (and the internal environment); describe how strategy selection (competitive, adaptive, etc.) reinforces those changes to organizational culture and the internal environment.</a:t>
            </a:r>
          </a:p>
          <a:p>
            <a:r>
              <a:rPr lang="en-US" dirty="0"/>
              <a:t>Analyze how external and internal environmental factors influence the strategic plan and the organizational culture of a health organization.</a:t>
            </a:r>
          </a:p>
          <a:p>
            <a:r>
              <a:rPr lang="en-US" dirty="0"/>
              <a:t>Design a methodology to perform internal environmental scanning, monitoring, and assessment and external environmental scanning, forecasting, and monitoring for a hospital or group practice, public health organization, long-term care organization, or stand-alone allied health practice or retail pharmacy.</a:t>
            </a:r>
          </a:p>
        </p:txBody>
      </p:sp>
    </p:spTree>
    <p:extLst>
      <p:ext uri="{BB962C8B-B14F-4D97-AF65-F5344CB8AC3E}">
        <p14:creationId xmlns:p14="http://schemas.microsoft.com/office/powerpoint/2010/main" val="2405445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5924" y="5257800"/>
            <a:ext cx="4698629" cy="369332"/>
          </a:xfrm>
          <a:prstGeom prst="rect">
            <a:avLst/>
          </a:prstGeom>
        </p:spPr>
        <p:txBody>
          <a:bodyPr wrap="square">
            <a:spAutoFit/>
          </a:bodyPr>
          <a:lstStyle/>
          <a:p>
            <a:r>
              <a:rPr lang="en-IN" sz="900" dirty="0">
                <a:latin typeface="Arial" pitchFamily="34" charset="0"/>
                <a:cs typeface="Arial" pitchFamily="34" charset="0"/>
              </a:rPr>
              <a:t>Data from Beebe, S. A., &amp; Masterson, J. T. (1997). Communicating in small groups: Principles and practices (5th ed.). New York: Addison-Wesley Educational, p. 174.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12" y="1990344"/>
            <a:ext cx="4608576" cy="2877312"/>
          </a:xfrm>
          <a:prstGeom prst="rect">
            <a:avLst/>
          </a:prstGeom>
        </p:spPr>
      </p:pic>
      <p:sp>
        <p:nvSpPr>
          <p:cNvPr id="2" name="TextBox 1"/>
          <p:cNvSpPr txBox="1"/>
          <p:nvPr/>
        </p:nvSpPr>
        <p:spPr>
          <a:xfrm>
            <a:off x="2185924" y="4950023"/>
            <a:ext cx="936475" cy="307777"/>
          </a:xfrm>
          <a:prstGeom prst="rect">
            <a:avLst/>
          </a:prstGeom>
          <a:noFill/>
        </p:spPr>
        <p:txBody>
          <a:bodyPr wrap="none" rtlCol="0">
            <a:spAutoFit/>
          </a:bodyPr>
          <a:lstStyle/>
          <a:p>
            <a:r>
              <a:rPr lang="en-US" sz="1400" dirty="0"/>
              <a:t>Figure 9-3</a:t>
            </a:r>
          </a:p>
        </p:txBody>
      </p:sp>
    </p:spTree>
    <p:extLst>
      <p:ext uri="{BB962C8B-B14F-4D97-AF65-F5344CB8AC3E}">
        <p14:creationId xmlns:p14="http://schemas.microsoft.com/office/powerpoint/2010/main" val="3168018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lvl="0"/>
            <a:r>
              <a:rPr lang="en-US" sz="4000" dirty="0"/>
              <a:t>Organizational Culture Levels</a:t>
            </a:r>
          </a:p>
        </p:txBody>
      </p:sp>
      <p:sp>
        <p:nvSpPr>
          <p:cNvPr id="3" name="Content Placeholder 2"/>
          <p:cNvSpPr>
            <a:spLocks noGrp="1"/>
          </p:cNvSpPr>
          <p:nvPr>
            <p:ph idx="1"/>
          </p:nvPr>
        </p:nvSpPr>
        <p:spPr/>
        <p:txBody>
          <a:bodyPr/>
          <a:lstStyle/>
          <a:p>
            <a:r>
              <a:rPr lang="en-US" dirty="0"/>
              <a:t>Level 1: Artifacts and creations</a:t>
            </a:r>
          </a:p>
          <a:p>
            <a:pPr lvl="1"/>
            <a:r>
              <a:rPr lang="en-US" dirty="0"/>
              <a:t>These elements are most visible and include the organization’s constructed social and physical environment. </a:t>
            </a:r>
          </a:p>
          <a:p>
            <a:pPr lvl="1"/>
            <a:r>
              <a:rPr lang="en-US" dirty="0"/>
              <a:t>This level includes technology, art, visible and audible behavior patterns (visible but often not decipherable) such as written and spoken language, overt behaviors, and how members demonstrate status.</a:t>
            </a:r>
          </a:p>
        </p:txBody>
      </p:sp>
    </p:spTree>
    <p:extLst>
      <p:ext uri="{BB962C8B-B14F-4D97-AF65-F5344CB8AC3E}">
        <p14:creationId xmlns:p14="http://schemas.microsoft.com/office/powerpoint/2010/main" val="1270164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0"/>
            <a:r>
              <a:rPr lang="en-US"/>
              <a:t>Organizational Culture Levels, cont.</a:t>
            </a:r>
            <a:endParaRPr lang="en-US" dirty="0"/>
          </a:p>
        </p:txBody>
      </p:sp>
      <p:sp>
        <p:nvSpPr>
          <p:cNvPr id="3" name="Content Placeholder 2"/>
          <p:cNvSpPr>
            <a:spLocks noGrp="1"/>
          </p:cNvSpPr>
          <p:nvPr>
            <p:ph idx="1"/>
          </p:nvPr>
        </p:nvSpPr>
        <p:spPr/>
        <p:txBody>
          <a:bodyPr>
            <a:normAutofit lnSpcReduction="10000"/>
          </a:bodyPr>
          <a:lstStyle/>
          <a:p>
            <a:r>
              <a:rPr lang="en-US" dirty="0"/>
              <a:t>Level 2: Values</a:t>
            </a:r>
          </a:p>
          <a:p>
            <a:pPr lvl="1"/>
            <a:r>
              <a:rPr lang="en-US" dirty="0"/>
              <a:t>These are testable in the physical environment; they are testable only by social consensus (such as taking care of patients).</a:t>
            </a:r>
          </a:p>
          <a:p>
            <a:pPr lvl="1"/>
            <a:r>
              <a:rPr lang="en-US" dirty="0"/>
              <a:t>Central values provide the day-to-day operating principles by which the members of the culture guide their behavior.</a:t>
            </a:r>
          </a:p>
          <a:p>
            <a:pPr lvl="1"/>
            <a:r>
              <a:rPr lang="en-US" dirty="0"/>
              <a:t>As values are taken for granted, they gradually become beliefs and drop out of consciousness, just as habits become unconscious and automatic.</a:t>
            </a:r>
          </a:p>
        </p:txBody>
      </p:sp>
    </p:spTree>
    <p:extLst>
      <p:ext uri="{BB962C8B-B14F-4D97-AF65-F5344CB8AC3E}">
        <p14:creationId xmlns:p14="http://schemas.microsoft.com/office/powerpoint/2010/main" val="3664056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0"/>
            <a:r>
              <a:rPr lang="en-US" dirty="0"/>
              <a:t>Organizational Culture Levels, cont.</a:t>
            </a:r>
          </a:p>
        </p:txBody>
      </p:sp>
      <p:sp>
        <p:nvSpPr>
          <p:cNvPr id="3" name="Content Placeholder 2"/>
          <p:cNvSpPr>
            <a:spLocks noGrp="1"/>
          </p:cNvSpPr>
          <p:nvPr>
            <p:ph idx="1"/>
          </p:nvPr>
        </p:nvSpPr>
        <p:spPr/>
        <p:txBody>
          <a:bodyPr>
            <a:normAutofit fontScale="92500" lnSpcReduction="10000"/>
          </a:bodyPr>
          <a:lstStyle/>
          <a:p>
            <a:r>
              <a:rPr lang="en-US" dirty="0"/>
              <a:t>Level 3: Basic underlying assumptions </a:t>
            </a:r>
          </a:p>
          <a:p>
            <a:pPr lvl="1"/>
            <a:r>
              <a:rPr lang="en-US" dirty="0"/>
              <a:t>These include relationship to the environment; nature of reality, time, and space; nature of human nature; nature of human activity; and nature of human relationships (taken for granted, invisible, preconscious); implicit assumptions tell group members how to perceive, think about, and feel about things.</a:t>
            </a:r>
          </a:p>
          <a:p>
            <a:pPr lvl="1"/>
            <a:r>
              <a:rPr lang="en-US" dirty="0"/>
              <a:t>These assumptions are taken for granted; members would find behavior based on any other premise inconceivable.</a:t>
            </a:r>
          </a:p>
        </p:txBody>
      </p:sp>
    </p:spTree>
    <p:extLst>
      <p:ext uri="{BB962C8B-B14F-4D97-AF65-F5344CB8AC3E}">
        <p14:creationId xmlns:p14="http://schemas.microsoft.com/office/powerpoint/2010/main" val="2811279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Interpersonal Interaction Model</a:t>
            </a:r>
          </a:p>
        </p:txBody>
      </p:sp>
      <p:sp>
        <p:nvSpPr>
          <p:cNvPr id="3" name="Content Placeholder 2"/>
          <p:cNvSpPr>
            <a:spLocks noGrp="1"/>
          </p:cNvSpPr>
          <p:nvPr>
            <p:ph idx="1"/>
          </p:nvPr>
        </p:nvSpPr>
        <p:spPr/>
        <p:txBody>
          <a:bodyPr/>
          <a:lstStyle/>
          <a:p>
            <a:r>
              <a:rPr lang="en-US" dirty="0"/>
              <a:t>This typology categorizes organizational cultures into one of four types:</a:t>
            </a:r>
          </a:p>
          <a:p>
            <a:pPr lvl="1"/>
            <a:r>
              <a:rPr lang="en-US" dirty="0"/>
              <a:t>Power culture: Strong leaders are needed to distribute resources. Leaders are firm, but fair and generous to loyal followers. If the organization is badly led, there is rule by fear, abuse of power for personal gain, and political intrigue.</a:t>
            </a:r>
          </a:p>
        </p:txBody>
      </p:sp>
    </p:spTree>
    <p:extLst>
      <p:ext uri="{BB962C8B-B14F-4D97-AF65-F5344CB8AC3E}">
        <p14:creationId xmlns:p14="http://schemas.microsoft.com/office/powerpoint/2010/main" val="2238600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a:t>Interpersonal Interaction Model, cont.</a:t>
            </a:r>
            <a:endParaRPr lang="en-US" dirty="0"/>
          </a:p>
        </p:txBody>
      </p:sp>
      <p:sp>
        <p:nvSpPr>
          <p:cNvPr id="3" name="Content Placeholder 2"/>
          <p:cNvSpPr>
            <a:spLocks noGrp="1"/>
          </p:cNvSpPr>
          <p:nvPr>
            <p:ph idx="1"/>
          </p:nvPr>
        </p:nvSpPr>
        <p:spPr/>
        <p:txBody>
          <a:bodyPr>
            <a:normAutofit fontScale="85000" lnSpcReduction="10000"/>
          </a:bodyPr>
          <a:lstStyle/>
          <a:p>
            <a:r>
              <a:rPr lang="en-US" sz="3800" dirty="0"/>
              <a:t>Four organizational culture types (cont.):</a:t>
            </a:r>
          </a:p>
          <a:p>
            <a:pPr marL="681038" indent="-341313">
              <a:buFont typeface="Lucida Grande"/>
              <a:buChar char="−"/>
            </a:pPr>
            <a:r>
              <a:rPr lang="en-US" dirty="0"/>
              <a:t>Achievement culture: Results are rewarded, not unproductive efforts. Work teams are self-directed. Rules and structure serve the system, but not as an end by themselves. A possible downside is sustaining energy and enthusiasm over time. </a:t>
            </a:r>
          </a:p>
          <a:p>
            <a:pPr marL="681038" indent="-341313">
              <a:buFont typeface="Lucida Grande"/>
              <a:buChar char="−"/>
            </a:pPr>
            <a:r>
              <a:rPr lang="en-US" dirty="0"/>
              <a:t>Support culture: Employees are valued as people, as well as a workers. Employee harmony is important. The weakness is a possible internal commitment without an external task focus. </a:t>
            </a:r>
          </a:p>
        </p:txBody>
      </p:sp>
    </p:spTree>
    <p:extLst>
      <p:ext uri="{BB962C8B-B14F-4D97-AF65-F5344CB8AC3E}">
        <p14:creationId xmlns:p14="http://schemas.microsoft.com/office/powerpoint/2010/main" val="276892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t>Interpersonal Interaction Model, cont.</a:t>
            </a:r>
          </a:p>
        </p:txBody>
      </p:sp>
      <p:sp>
        <p:nvSpPr>
          <p:cNvPr id="3" name="Content Placeholder 2"/>
          <p:cNvSpPr>
            <a:spLocks noGrp="1"/>
          </p:cNvSpPr>
          <p:nvPr>
            <p:ph idx="1"/>
          </p:nvPr>
        </p:nvSpPr>
        <p:spPr/>
        <p:txBody>
          <a:bodyPr/>
          <a:lstStyle/>
          <a:p>
            <a:r>
              <a:rPr lang="en-US" dirty="0"/>
              <a:t>Four organizational culture types (cont.):</a:t>
            </a:r>
          </a:p>
          <a:p>
            <a:pPr marL="682625"/>
            <a:r>
              <a:rPr lang="en-US" sz="2800" dirty="0"/>
              <a:t>Role culture: There is rule of law that outlines clear responsibilities; reward systems are tight, with tight coupling to responsibilities. This type provides stability, justice, and efficiency. Its weakness is in impersonal operating procedures and a stifling of creativity and innovation. </a:t>
            </a:r>
          </a:p>
        </p:txBody>
      </p:sp>
    </p:spTree>
    <p:extLst>
      <p:ext uri="{BB962C8B-B14F-4D97-AF65-F5344CB8AC3E}">
        <p14:creationId xmlns:p14="http://schemas.microsoft.com/office/powerpoint/2010/main" val="66469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5" y="5418019"/>
            <a:ext cx="8778240" cy="230832"/>
          </a:xfrm>
          <a:prstGeom prst="rect">
            <a:avLst/>
          </a:prstGeom>
        </p:spPr>
        <p:txBody>
          <a:bodyPr wrap="square">
            <a:spAutoFit/>
          </a:bodyPr>
          <a:lstStyle/>
          <a:p>
            <a:r>
              <a:rPr lang="en-IN" sz="900" dirty="0">
                <a:latin typeface="Arial" pitchFamily="34" charset="0"/>
                <a:cs typeface="Arial" pitchFamily="34" charset="0"/>
              </a:rPr>
              <a:t>Data from Gordon, G. G., &amp; </a:t>
            </a:r>
            <a:r>
              <a:rPr lang="en-IN" sz="900" dirty="0" err="1">
                <a:latin typeface="Arial" pitchFamily="34" charset="0"/>
                <a:cs typeface="Arial" pitchFamily="34" charset="0"/>
              </a:rPr>
              <a:t>DiTomaso</a:t>
            </a:r>
            <a:r>
              <a:rPr lang="en-IN" sz="900" dirty="0">
                <a:latin typeface="Arial" pitchFamily="34" charset="0"/>
                <a:cs typeface="Arial" pitchFamily="34" charset="0"/>
              </a:rPr>
              <a:t>, N. (1992). Predicting corporate performance from organizational culture. Journal of Management Studies, 29(6), 783–797.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1460165"/>
            <a:ext cx="8778240" cy="3937671"/>
          </a:xfrm>
          <a:prstGeom prst="rect">
            <a:avLst/>
          </a:prstGeom>
        </p:spPr>
      </p:pic>
    </p:spTree>
    <p:extLst>
      <p:ext uri="{BB962C8B-B14F-4D97-AF65-F5344CB8AC3E}">
        <p14:creationId xmlns:p14="http://schemas.microsoft.com/office/powerpoint/2010/main" val="899992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095500"/>
            <a:ext cx="8763000" cy="230832"/>
          </a:xfrm>
          <a:prstGeom prst="rect">
            <a:avLst/>
          </a:prstGeom>
        </p:spPr>
        <p:txBody>
          <a:bodyPr wrap="square">
            <a:spAutoFit/>
          </a:bodyPr>
          <a:lstStyle/>
          <a:p>
            <a:r>
              <a:rPr lang="en-IN" sz="900" dirty="0">
                <a:latin typeface="Arial" pitchFamily="34" charset="0"/>
                <a:cs typeface="Arial" pitchFamily="34" charset="0"/>
              </a:rPr>
              <a:t>Data from Daft, R. L. (2000). Organization theory and design. Mason, OH: South Western College Publishing.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774375"/>
            <a:ext cx="8686800" cy="3309250"/>
          </a:xfrm>
          <a:prstGeom prst="rect">
            <a:avLst/>
          </a:prstGeom>
        </p:spPr>
      </p:pic>
    </p:spTree>
    <p:extLst>
      <p:ext uri="{BB962C8B-B14F-4D97-AF65-F5344CB8AC3E}">
        <p14:creationId xmlns:p14="http://schemas.microsoft.com/office/powerpoint/2010/main" val="1964272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Societal Expression Cultures</a:t>
            </a:r>
          </a:p>
        </p:txBody>
      </p:sp>
      <p:sp>
        <p:nvSpPr>
          <p:cNvPr id="3" name="Content Placeholder 2"/>
          <p:cNvSpPr>
            <a:spLocks noGrp="1"/>
          </p:cNvSpPr>
          <p:nvPr>
            <p:ph idx="1"/>
          </p:nvPr>
        </p:nvSpPr>
        <p:spPr/>
        <p:txBody>
          <a:bodyPr>
            <a:normAutofit lnSpcReduction="10000"/>
          </a:bodyPr>
          <a:lstStyle/>
          <a:p>
            <a:r>
              <a:rPr lang="en-US" dirty="0"/>
              <a:t>There are different types of culture, just like there are different types of personality.  </a:t>
            </a:r>
            <a:r>
              <a:rPr lang="en-US" dirty="0" err="1"/>
              <a:t>Sonnenfeld</a:t>
            </a:r>
            <a:r>
              <a:rPr lang="en-US" dirty="0"/>
              <a:t> identified the following four types of cultures: </a:t>
            </a:r>
          </a:p>
          <a:p>
            <a:pPr lvl="1"/>
            <a:r>
              <a:rPr lang="en-US" dirty="0"/>
              <a:t>Academy culture: Employees are highly skilled and tend to stay in the organization, while working their way up the ranks. The organization provides a stable environment for employees to develop and exercise their skills. Examples are universities, hospitals, large corporations, etc.</a:t>
            </a:r>
          </a:p>
        </p:txBody>
      </p:sp>
    </p:spTree>
    <p:extLst>
      <p:ext uri="{BB962C8B-B14F-4D97-AF65-F5344CB8AC3E}">
        <p14:creationId xmlns:p14="http://schemas.microsoft.com/office/powerpoint/2010/main" val="125911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Learning Objectives, cont.</a:t>
            </a:r>
          </a:p>
        </p:txBody>
      </p:sp>
      <p:sp>
        <p:nvSpPr>
          <p:cNvPr id="3" name="Content Placeholder 2"/>
          <p:cNvSpPr>
            <a:spLocks noGrp="1"/>
          </p:cNvSpPr>
          <p:nvPr>
            <p:ph idx="1"/>
          </p:nvPr>
        </p:nvSpPr>
        <p:spPr/>
        <p:txBody>
          <a:bodyPr>
            <a:normAutofit fontScale="92500" lnSpcReduction="10000"/>
          </a:bodyPr>
          <a:lstStyle/>
          <a:p>
            <a:r>
              <a:rPr lang="en-US" dirty="0"/>
              <a:t>Interpret the current external environmental factors in the health industry; translate your interpretation into a critical list for action for a health organization and appraise each element on the critical list for action as to where it should be addressed by the health organization (strategic plan, directional strategies, external/internal environment, organizational culture, etc.) noting that critical list items may impact more than one area of the health organization. </a:t>
            </a:r>
          </a:p>
        </p:txBody>
      </p:sp>
    </p:spTree>
    <p:extLst>
      <p:ext uri="{BB962C8B-B14F-4D97-AF65-F5344CB8AC3E}">
        <p14:creationId xmlns:p14="http://schemas.microsoft.com/office/powerpoint/2010/main" val="605691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Societal Expression Cultures, cont.</a:t>
            </a:r>
          </a:p>
        </p:txBody>
      </p:sp>
      <p:sp>
        <p:nvSpPr>
          <p:cNvPr id="3" name="Content Placeholder 2"/>
          <p:cNvSpPr>
            <a:spLocks noGrp="1"/>
          </p:cNvSpPr>
          <p:nvPr>
            <p:ph idx="1"/>
          </p:nvPr>
        </p:nvSpPr>
        <p:spPr/>
        <p:txBody>
          <a:bodyPr>
            <a:normAutofit/>
          </a:bodyPr>
          <a:lstStyle/>
          <a:p>
            <a:pPr marL="742950" indent="-403225">
              <a:buFont typeface="Arial"/>
              <a:buChar char="•"/>
            </a:pPr>
            <a:r>
              <a:rPr lang="en-US" dirty="0"/>
              <a:t>Four types of culture (cont.):</a:t>
            </a:r>
          </a:p>
          <a:p>
            <a:pPr marL="1146175" indent="-403225">
              <a:buFont typeface="Lucida Grande"/>
              <a:buChar char="−"/>
            </a:pPr>
            <a:r>
              <a:rPr lang="en-US" sz="2800" dirty="0"/>
              <a:t>Baseball team culture: Employees are "free agents" who have highly prized skills. They are in high demand and can rather easily get jobs elsewhere. This type of culture exists in fast-paced, high-risk organizations, such as investment banking, advertising, etc.</a:t>
            </a:r>
          </a:p>
        </p:txBody>
      </p:sp>
    </p:spTree>
    <p:extLst>
      <p:ext uri="{BB962C8B-B14F-4D97-AF65-F5344CB8AC3E}">
        <p14:creationId xmlns:p14="http://schemas.microsoft.com/office/powerpoint/2010/main" val="378388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Societal Expression Cultures, cont.</a:t>
            </a:r>
          </a:p>
        </p:txBody>
      </p:sp>
      <p:sp>
        <p:nvSpPr>
          <p:cNvPr id="3" name="Content Placeholder 2"/>
          <p:cNvSpPr>
            <a:spLocks noGrp="1"/>
          </p:cNvSpPr>
          <p:nvPr>
            <p:ph idx="1"/>
          </p:nvPr>
        </p:nvSpPr>
        <p:spPr/>
        <p:txBody>
          <a:bodyPr/>
          <a:lstStyle/>
          <a:p>
            <a:pPr marL="341313" indent="-341313">
              <a:buFont typeface="Arial"/>
              <a:buChar char="•"/>
            </a:pPr>
            <a:r>
              <a:rPr lang="en-US" dirty="0"/>
              <a:t>Four types of culture (cont.):</a:t>
            </a:r>
          </a:p>
          <a:p>
            <a:pPr marL="742950" indent="-403225">
              <a:buFont typeface="Lucida Grande"/>
              <a:buChar char="−"/>
            </a:pPr>
            <a:r>
              <a:rPr lang="en-US" sz="2800" dirty="0"/>
              <a:t>Club culture: The most important requirement for employees in this culture is to fit into the group. Usually employees start at the bottom and stay with the organization. The organization promotes from within and highly values seniority. Examples are the military, some law firms, etc.</a:t>
            </a:r>
          </a:p>
        </p:txBody>
      </p:sp>
    </p:spTree>
    <p:extLst>
      <p:ext uri="{BB962C8B-B14F-4D97-AF65-F5344CB8AC3E}">
        <p14:creationId xmlns:p14="http://schemas.microsoft.com/office/powerpoint/2010/main" val="619439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Societal Expression Cultures, cont.</a:t>
            </a:r>
          </a:p>
        </p:txBody>
      </p:sp>
      <p:sp>
        <p:nvSpPr>
          <p:cNvPr id="3" name="Content Placeholder 2"/>
          <p:cNvSpPr>
            <a:spLocks noGrp="1"/>
          </p:cNvSpPr>
          <p:nvPr>
            <p:ph idx="1"/>
          </p:nvPr>
        </p:nvSpPr>
        <p:spPr/>
        <p:txBody>
          <a:bodyPr>
            <a:normAutofit lnSpcReduction="10000"/>
          </a:bodyPr>
          <a:lstStyle/>
          <a:p>
            <a:r>
              <a:rPr lang="en-US" dirty="0"/>
              <a:t>Four types of culture (cont.):</a:t>
            </a:r>
          </a:p>
          <a:p>
            <a:pPr marL="682625">
              <a:buFont typeface="Lucida Grande"/>
              <a:buChar char="−"/>
            </a:pPr>
            <a:r>
              <a:rPr lang="en-US" sz="2800" dirty="0"/>
              <a:t>Fortress culture: Employees don't know if they'll be laid off or not. These organizations often undergo massive reorganization. There are many opportunities for those with timely, specialized skills. Examples are savings and loans, large car companies, etc.</a:t>
            </a:r>
          </a:p>
          <a:p>
            <a:pPr marL="969963" lvl="3" indent="-279400">
              <a:buFont typeface="Arial"/>
              <a:buChar char="•"/>
            </a:pPr>
            <a:r>
              <a:rPr lang="en-US" sz="2200" dirty="0"/>
              <a:t>Office of Minority Health, United States Department of Health and Human Services. (2013). What is cultural competence? Retrieved from http://</a:t>
            </a:r>
            <a:r>
              <a:rPr lang="en-US" sz="2200" dirty="0" err="1"/>
              <a:t>minorityhealth.hhs.gov</a:t>
            </a:r>
            <a:r>
              <a:rPr lang="en-US" sz="2200" dirty="0"/>
              <a:t>/templates/</a:t>
            </a:r>
            <a:r>
              <a:rPr lang="en-US" sz="2200" dirty="0" err="1"/>
              <a:t>browse.aspx?lvl</a:t>
            </a:r>
            <a:r>
              <a:rPr lang="en-US" sz="2200" dirty="0"/>
              <a:t>=2&amp;lvlID=11.</a:t>
            </a:r>
          </a:p>
        </p:txBody>
      </p:sp>
    </p:spTree>
    <p:extLst>
      <p:ext uri="{BB962C8B-B14F-4D97-AF65-F5344CB8AC3E}">
        <p14:creationId xmlns:p14="http://schemas.microsoft.com/office/powerpoint/2010/main" val="1945395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t>Defining Leadership from an Organizational Culture Context</a:t>
            </a:r>
          </a:p>
        </p:txBody>
      </p:sp>
      <p:sp>
        <p:nvSpPr>
          <p:cNvPr id="3" name="Content Placeholder 2"/>
          <p:cNvSpPr>
            <a:spLocks noGrp="1"/>
          </p:cNvSpPr>
          <p:nvPr>
            <p:ph idx="1"/>
          </p:nvPr>
        </p:nvSpPr>
        <p:spPr>
          <a:xfrm>
            <a:off x="457200" y="1828800"/>
            <a:ext cx="8229600" cy="4297363"/>
          </a:xfrm>
        </p:spPr>
        <p:txBody>
          <a:bodyPr/>
          <a:lstStyle/>
          <a:p>
            <a:r>
              <a:rPr lang="en-US" dirty="0"/>
              <a:t>The unique and important function of leadership, as contrasted with management </a:t>
            </a:r>
            <a:br>
              <a:rPr lang="en-US" dirty="0"/>
            </a:br>
            <a:r>
              <a:rPr lang="en-US" dirty="0"/>
              <a:t>or administration, is viewed as the conceptualization, creation, and management of organizational culture. Culture is a learned and evolved system of knowledge, behavior, attitudes, beliefs, values, and norms that is shared by a group of people.</a:t>
            </a:r>
          </a:p>
        </p:txBody>
      </p:sp>
    </p:spTree>
    <p:extLst>
      <p:ext uri="{BB962C8B-B14F-4D97-AF65-F5344CB8AC3E}">
        <p14:creationId xmlns:p14="http://schemas.microsoft.com/office/powerpoint/2010/main" val="1130967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t>Defining Leadership from an Organizational Culture Context, cont.</a:t>
            </a:r>
          </a:p>
        </p:txBody>
      </p:sp>
      <p:sp>
        <p:nvSpPr>
          <p:cNvPr id="3" name="Content Placeholder 2"/>
          <p:cNvSpPr>
            <a:spLocks noGrp="1"/>
          </p:cNvSpPr>
          <p:nvPr>
            <p:ph idx="1"/>
          </p:nvPr>
        </p:nvSpPr>
        <p:spPr/>
        <p:txBody>
          <a:bodyPr>
            <a:normAutofit fontScale="92500" lnSpcReduction="10000"/>
          </a:bodyPr>
          <a:lstStyle/>
          <a:p>
            <a:r>
              <a:rPr lang="en-US" sz="3100" dirty="0"/>
              <a:t>“Leaders go beyond a narrow focus on power and control in periods of organizational change. They create commitment and energy among stakeholders to make the change work. They create a sense of direction, then nurture and support others who can make the new organization a success.” </a:t>
            </a:r>
          </a:p>
          <a:p>
            <a:pPr marL="681038" indent="-341313">
              <a:buFont typeface="Lucida Grande"/>
              <a:buChar char="−"/>
            </a:pPr>
            <a:r>
              <a:rPr lang="en-US" sz="2600" dirty="0" err="1"/>
              <a:t>Bennis</a:t>
            </a:r>
            <a:r>
              <a:rPr lang="en-US" sz="2600" dirty="0"/>
              <a:t>, W., Parikh, J., &amp; </a:t>
            </a:r>
            <a:r>
              <a:rPr lang="en-US" sz="2600" dirty="0" err="1"/>
              <a:t>Lessem</a:t>
            </a:r>
            <a:r>
              <a:rPr lang="en-US" sz="2600" dirty="0"/>
              <a:t>, R. (1996). </a:t>
            </a:r>
            <a:r>
              <a:rPr lang="en-US" sz="2600" i="1" dirty="0"/>
              <a:t>Beyond Leadership: Balancing Economics, Ethics, and Ecology </a:t>
            </a:r>
            <a:r>
              <a:rPr lang="en-US" sz="2600" dirty="0"/>
              <a:t>(rev. ed.). Cambridge, MA: Blackwell.</a:t>
            </a:r>
          </a:p>
          <a:p>
            <a:r>
              <a:rPr lang="en-US" sz="3100" dirty="0"/>
              <a:t>Health leaders led people and manage resources within a framework of organizational culture.</a:t>
            </a:r>
          </a:p>
        </p:txBody>
      </p:sp>
    </p:spTree>
    <p:extLst>
      <p:ext uri="{BB962C8B-B14F-4D97-AF65-F5344CB8AC3E}">
        <p14:creationId xmlns:p14="http://schemas.microsoft.com/office/powerpoint/2010/main" val="2716065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t>Changing and Adapting </a:t>
            </a:r>
            <a:br>
              <a:rPr lang="en-US" dirty="0"/>
            </a:br>
            <a:r>
              <a:rPr lang="en-US" dirty="0"/>
              <a:t>Organizational Culture</a:t>
            </a:r>
          </a:p>
        </p:txBody>
      </p:sp>
      <p:sp>
        <p:nvSpPr>
          <p:cNvPr id="3" name="Content Placeholder 2"/>
          <p:cNvSpPr>
            <a:spLocks noGrp="1"/>
          </p:cNvSpPr>
          <p:nvPr>
            <p:ph idx="1"/>
          </p:nvPr>
        </p:nvSpPr>
        <p:spPr>
          <a:xfrm>
            <a:off x="457200" y="1752600"/>
            <a:ext cx="8229600" cy="4373563"/>
          </a:xfrm>
        </p:spPr>
        <p:txBody>
          <a:bodyPr>
            <a:normAutofit fontScale="92500" lnSpcReduction="10000"/>
          </a:bodyPr>
          <a:lstStyle/>
          <a:p>
            <a:r>
              <a:rPr lang="en-US" dirty="0"/>
              <a:t>Primary embedding mechanisms</a:t>
            </a:r>
          </a:p>
          <a:p>
            <a:pPr lvl="1"/>
            <a:r>
              <a:rPr lang="en-US" dirty="0"/>
              <a:t>Health leaders have a set of powerful tools, behaviors, and mechanisms to develop, refine, maintain, or change organizational culture. These are:</a:t>
            </a:r>
          </a:p>
          <a:p>
            <a:pPr lvl="2"/>
            <a:r>
              <a:rPr lang="en-US" dirty="0"/>
              <a:t>What leaders pay attention to, measure, and control</a:t>
            </a:r>
          </a:p>
          <a:p>
            <a:pPr lvl="2"/>
            <a:r>
              <a:rPr lang="en-US" dirty="0"/>
              <a:t>Leader reactions to critical incidents and organizational crises</a:t>
            </a:r>
          </a:p>
          <a:p>
            <a:pPr lvl="2"/>
            <a:r>
              <a:rPr lang="en-US" dirty="0"/>
              <a:t>Deliberate role modeling, teaching, and coaching by leaders</a:t>
            </a:r>
          </a:p>
          <a:p>
            <a:pPr lvl="2"/>
            <a:r>
              <a:rPr lang="en-US" dirty="0"/>
              <a:t>Criteria for allocation of rewards and status</a:t>
            </a:r>
          </a:p>
          <a:p>
            <a:pPr lvl="2"/>
            <a:r>
              <a:rPr lang="en-US" dirty="0"/>
              <a:t>Criteria for recruitment, selection, promotion, retirement, and excommunication</a:t>
            </a:r>
          </a:p>
        </p:txBody>
      </p:sp>
    </p:spTree>
    <p:extLst>
      <p:ext uri="{BB962C8B-B14F-4D97-AF65-F5344CB8AC3E}">
        <p14:creationId xmlns:p14="http://schemas.microsoft.com/office/powerpoint/2010/main" val="2432043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a:t>Changing and Adapting </a:t>
            </a:r>
            <a:br>
              <a:rPr lang="en-US" dirty="0"/>
            </a:br>
            <a:r>
              <a:rPr lang="en-US" dirty="0"/>
              <a:t>Organizational Culture, cont.</a:t>
            </a:r>
          </a:p>
        </p:txBody>
      </p:sp>
      <p:sp>
        <p:nvSpPr>
          <p:cNvPr id="3" name="Content Placeholder 2"/>
          <p:cNvSpPr>
            <a:spLocks noGrp="1"/>
          </p:cNvSpPr>
          <p:nvPr>
            <p:ph idx="1"/>
          </p:nvPr>
        </p:nvSpPr>
        <p:spPr>
          <a:xfrm>
            <a:off x="457200" y="1828800"/>
            <a:ext cx="8229600" cy="4297363"/>
          </a:xfrm>
        </p:spPr>
        <p:txBody>
          <a:bodyPr>
            <a:normAutofit fontScale="85000" lnSpcReduction="10000"/>
          </a:bodyPr>
          <a:lstStyle/>
          <a:p>
            <a:r>
              <a:rPr lang="en-US" dirty="0"/>
              <a:t>Secondary reinforcement reinforcement mechanisms reinforce the primary embedding mechanisms. The following are of the most importance:</a:t>
            </a:r>
          </a:p>
          <a:p>
            <a:pPr marL="792163" lvl="2" indent="-338138">
              <a:buFont typeface="Lucida Grande"/>
              <a:buChar char="−"/>
            </a:pPr>
            <a:r>
              <a:rPr lang="en-US" dirty="0"/>
              <a:t>The organization’s design and structure </a:t>
            </a:r>
          </a:p>
          <a:p>
            <a:pPr marL="792163" lvl="2" indent="-338138">
              <a:buFont typeface="Lucida Grande"/>
              <a:buChar char="−"/>
            </a:pPr>
            <a:r>
              <a:rPr lang="en-US" dirty="0"/>
              <a:t>Organizational systems and procedures </a:t>
            </a:r>
          </a:p>
          <a:p>
            <a:pPr marL="792163" lvl="2" indent="-338138">
              <a:buFont typeface="Lucida Grande"/>
              <a:buChar char="−"/>
            </a:pPr>
            <a:r>
              <a:rPr lang="en-US" dirty="0"/>
              <a:t>Design of physical space, facades, and buildings</a:t>
            </a:r>
          </a:p>
          <a:p>
            <a:pPr marL="792163" lvl="2" indent="-338138">
              <a:buFont typeface="Lucida Grande"/>
              <a:buChar char="−"/>
            </a:pPr>
            <a:r>
              <a:rPr lang="en-US" dirty="0"/>
              <a:t>Stories, legends, myths, and parables about important events and people </a:t>
            </a:r>
          </a:p>
          <a:p>
            <a:pPr marL="792163" lvl="2" indent="-338138">
              <a:buFont typeface="Lucida Grande"/>
              <a:buChar char="−"/>
            </a:pPr>
            <a:r>
              <a:rPr lang="en-US" dirty="0"/>
              <a:t>Formal statements of organizational philosophy, creeds, and charters </a:t>
            </a:r>
          </a:p>
          <a:p>
            <a:pPr marL="341313" lvl="2" indent="-341313"/>
            <a:r>
              <a:rPr lang="en-US" sz="3200" dirty="0">
                <a:cs typeface="Times New Roman" pitchFamily="18" charset="0"/>
              </a:rPr>
              <a:t>Schein calls these “secondary” because they work only if they are consistent with the primary mechanisms.</a:t>
            </a:r>
          </a:p>
        </p:txBody>
      </p:sp>
    </p:spTree>
    <p:extLst>
      <p:ext uri="{BB962C8B-B14F-4D97-AF65-F5344CB8AC3E}">
        <p14:creationId xmlns:p14="http://schemas.microsoft.com/office/powerpoint/2010/main" val="27425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630" y="5404677"/>
            <a:ext cx="8849490" cy="369332"/>
          </a:xfrm>
          <a:prstGeom prst="rect">
            <a:avLst/>
          </a:prstGeom>
        </p:spPr>
        <p:txBody>
          <a:bodyPr wrap="square">
            <a:spAutoFit/>
          </a:bodyPr>
          <a:lstStyle/>
          <a:p>
            <a:r>
              <a:rPr lang="en-IN" sz="900" dirty="0">
                <a:latin typeface="Arial" pitchFamily="34" charset="0"/>
                <a:cs typeface="Arial" pitchFamily="34" charset="0"/>
              </a:rPr>
              <a:t>Reproduced from </a:t>
            </a:r>
            <a:r>
              <a:rPr lang="en-IN" sz="900" dirty="0" err="1">
                <a:latin typeface="Arial" pitchFamily="34" charset="0"/>
                <a:cs typeface="Arial" pitchFamily="34" charset="0"/>
              </a:rPr>
              <a:t>Vitasek</a:t>
            </a:r>
            <a:r>
              <a:rPr lang="en-IN" sz="900" dirty="0">
                <a:latin typeface="Arial" pitchFamily="34" charset="0"/>
                <a:cs typeface="Arial" pitchFamily="34" charset="0"/>
              </a:rPr>
              <a:t>, K., Keith, B., </a:t>
            </a:r>
            <a:r>
              <a:rPr lang="en-IN" sz="900" dirty="0" err="1">
                <a:latin typeface="Arial" pitchFamily="34" charset="0"/>
                <a:cs typeface="Arial" pitchFamily="34" charset="0"/>
              </a:rPr>
              <a:t>Eckler</a:t>
            </a:r>
            <a:r>
              <a:rPr lang="en-IN" sz="900" dirty="0">
                <a:latin typeface="Arial" pitchFamily="34" charset="0"/>
                <a:cs typeface="Arial" pitchFamily="34" charset="0"/>
              </a:rPr>
              <a:t>, J., and Evans, D. (</a:t>
            </a:r>
            <a:r>
              <a:rPr lang="en-IN" sz="900" dirty="0" err="1">
                <a:latin typeface="Arial" pitchFamily="34" charset="0"/>
                <a:cs typeface="Arial" pitchFamily="34" charset="0"/>
              </a:rPr>
              <a:t>n.d.</a:t>
            </a:r>
            <a:r>
              <a:rPr lang="en-IN" sz="900" dirty="0">
                <a:latin typeface="Arial" pitchFamily="34" charset="0"/>
                <a:cs typeface="Arial" pitchFamily="34" charset="0"/>
              </a:rPr>
              <a:t>). Unpacking sourcing business models: 21st century solutions for sourcing services. Retrieved</a:t>
            </a:r>
          </a:p>
          <a:p>
            <a:r>
              <a:rPr lang="en-IN" sz="900" dirty="0">
                <a:latin typeface="Arial" pitchFamily="34" charset="0"/>
                <a:cs typeface="Arial" pitchFamily="34" charset="0"/>
              </a:rPr>
              <a:t>from http://www.vestedway.com/wp-content/uploads/2012/09/Unpacking-Sourcing.pdf.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1451800"/>
            <a:ext cx="8778240" cy="3954400"/>
          </a:xfrm>
          <a:prstGeom prst="rect">
            <a:avLst/>
          </a:prstGeom>
        </p:spPr>
      </p:pic>
    </p:spTree>
    <p:extLst>
      <p:ext uri="{BB962C8B-B14F-4D97-AF65-F5344CB8AC3E}">
        <p14:creationId xmlns:p14="http://schemas.microsoft.com/office/powerpoint/2010/main" val="755216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 y="1029444"/>
            <a:ext cx="8412480" cy="4799112"/>
          </a:xfrm>
          <a:prstGeom prst="rect">
            <a:avLst/>
          </a:prstGeom>
        </p:spPr>
      </p:pic>
    </p:spTree>
    <p:extLst>
      <p:ext uri="{BB962C8B-B14F-4D97-AF65-F5344CB8AC3E}">
        <p14:creationId xmlns:p14="http://schemas.microsoft.com/office/powerpoint/2010/main" val="1868035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505" y="5224579"/>
            <a:ext cx="8778240" cy="369332"/>
          </a:xfrm>
          <a:prstGeom prst="rect">
            <a:avLst/>
          </a:prstGeom>
        </p:spPr>
        <p:txBody>
          <a:bodyPr wrap="square">
            <a:spAutoFit/>
          </a:bodyPr>
          <a:lstStyle/>
          <a:p>
            <a:r>
              <a:rPr lang="en-IN" sz="900" dirty="0">
                <a:latin typeface="Arial" pitchFamily="34" charset="0"/>
                <a:cs typeface="Arial" pitchFamily="34" charset="0"/>
              </a:rPr>
              <a:t>Reproduced from </a:t>
            </a:r>
            <a:r>
              <a:rPr lang="en-IN" sz="900" dirty="0" err="1">
                <a:latin typeface="Arial" pitchFamily="34" charset="0"/>
                <a:cs typeface="Arial" pitchFamily="34" charset="0"/>
              </a:rPr>
              <a:t>Vitasek</a:t>
            </a:r>
            <a:r>
              <a:rPr lang="en-IN" sz="900" dirty="0">
                <a:latin typeface="Arial" pitchFamily="34" charset="0"/>
                <a:cs typeface="Arial" pitchFamily="34" charset="0"/>
              </a:rPr>
              <a:t>, K., Keith, B., </a:t>
            </a:r>
            <a:r>
              <a:rPr lang="en-IN" sz="900" dirty="0" err="1">
                <a:latin typeface="Arial" pitchFamily="34" charset="0"/>
                <a:cs typeface="Arial" pitchFamily="34" charset="0"/>
              </a:rPr>
              <a:t>Eckler</a:t>
            </a:r>
            <a:r>
              <a:rPr lang="en-IN" sz="900" dirty="0">
                <a:latin typeface="Arial" pitchFamily="34" charset="0"/>
                <a:cs typeface="Arial" pitchFamily="34" charset="0"/>
              </a:rPr>
              <a:t>, J., and Evans, D. (</a:t>
            </a:r>
            <a:r>
              <a:rPr lang="en-IN" sz="900" dirty="0" err="1">
                <a:latin typeface="Arial" pitchFamily="34" charset="0"/>
                <a:cs typeface="Arial" pitchFamily="34" charset="0"/>
              </a:rPr>
              <a:t>n.d.</a:t>
            </a:r>
            <a:r>
              <a:rPr lang="en-IN" sz="900" dirty="0">
                <a:latin typeface="Arial" pitchFamily="34" charset="0"/>
                <a:cs typeface="Arial" pitchFamily="34" charset="0"/>
              </a:rPr>
              <a:t>). Unpacking sourcing business models: 21st century solutions for sourcing services. Retrieved</a:t>
            </a:r>
          </a:p>
          <a:p>
            <a:r>
              <a:rPr lang="en-IN" sz="900" dirty="0">
                <a:latin typeface="Arial" pitchFamily="34" charset="0"/>
                <a:cs typeface="Arial" pitchFamily="34" charset="0"/>
              </a:rPr>
              <a:t>from http://www.vestedway.com/wp-content/uploads/2012/09/Unpacking-Sourcing.pdf.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1648265"/>
            <a:ext cx="8778240" cy="3561470"/>
          </a:xfrm>
          <a:prstGeom prst="rect">
            <a:avLst/>
          </a:prstGeom>
        </p:spPr>
      </p:pic>
    </p:spTree>
    <p:extLst>
      <p:ext uri="{BB962C8B-B14F-4D97-AF65-F5344CB8AC3E}">
        <p14:creationId xmlns:p14="http://schemas.microsoft.com/office/powerpoint/2010/main" val="340569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a:t>Mission, Vision, Values, Strategies, Goals, Objectives, and Action Steps</a:t>
            </a:r>
          </a:p>
        </p:txBody>
      </p:sp>
      <p:sp>
        <p:nvSpPr>
          <p:cNvPr id="3" name="Content Placeholder 2"/>
          <p:cNvSpPr>
            <a:spLocks noGrp="1"/>
          </p:cNvSpPr>
          <p:nvPr>
            <p:ph idx="1"/>
          </p:nvPr>
        </p:nvSpPr>
        <p:spPr>
          <a:xfrm>
            <a:off x="457200" y="1905000"/>
            <a:ext cx="8229600" cy="4221163"/>
          </a:xfrm>
        </p:spPr>
        <p:txBody>
          <a:bodyPr>
            <a:normAutofit/>
          </a:bodyPr>
          <a:lstStyle/>
          <a:p>
            <a:r>
              <a:rPr lang="en-US" sz="3000" dirty="0"/>
              <a:t>Leaders in health organizations utilize a strategic system of leadership and management.</a:t>
            </a:r>
          </a:p>
          <a:p>
            <a:r>
              <a:rPr lang="en-US" sz="3000" dirty="0"/>
              <a:t>The health leadership team most likely will utilize a strategic and operational planning process to derive an organization’s mission, vision, strategies, goals, objectives, and action steps.</a:t>
            </a:r>
          </a:p>
        </p:txBody>
      </p:sp>
    </p:spTree>
    <p:extLst>
      <p:ext uri="{BB962C8B-B14F-4D97-AF65-F5344CB8AC3E}">
        <p14:creationId xmlns:p14="http://schemas.microsoft.com/office/powerpoint/2010/main" val="4128244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0" y="5791663"/>
            <a:ext cx="5029200" cy="646331"/>
          </a:xfrm>
          <a:prstGeom prst="rect">
            <a:avLst/>
          </a:prstGeom>
        </p:spPr>
        <p:txBody>
          <a:bodyPr wrap="square">
            <a:spAutoFit/>
          </a:bodyPr>
          <a:lstStyle/>
          <a:p>
            <a:r>
              <a:rPr lang="en-IN" sz="900" dirty="0">
                <a:latin typeface="Arial" pitchFamily="34" charset="0"/>
                <a:cs typeface="Arial" pitchFamily="34" charset="0"/>
              </a:rPr>
              <a:t>Reproduced from </a:t>
            </a:r>
            <a:r>
              <a:rPr lang="en-IN" sz="900" dirty="0" err="1">
                <a:latin typeface="Arial" pitchFamily="34" charset="0"/>
                <a:cs typeface="Arial" pitchFamily="34" charset="0"/>
              </a:rPr>
              <a:t>Ledlow</a:t>
            </a:r>
            <a:r>
              <a:rPr lang="en-IN" sz="900" dirty="0">
                <a:latin typeface="Arial" pitchFamily="34" charset="0"/>
                <a:cs typeface="Arial" pitchFamily="34" charset="0"/>
              </a:rPr>
              <a:t>, G., </a:t>
            </a:r>
            <a:r>
              <a:rPr lang="en-IN" sz="900" dirty="0" err="1">
                <a:latin typeface="Arial" pitchFamily="34" charset="0"/>
                <a:cs typeface="Arial" pitchFamily="34" charset="0"/>
              </a:rPr>
              <a:t>Manrodt</a:t>
            </a:r>
            <a:r>
              <a:rPr lang="en-IN" sz="900" dirty="0">
                <a:latin typeface="Arial" pitchFamily="34" charset="0"/>
                <a:cs typeface="Arial" pitchFamily="34" charset="0"/>
              </a:rPr>
              <a:t>, K., and Stephens, J. (2012) Measuring compatibility gaps in strategic relationships. In N. </a:t>
            </a:r>
            <a:r>
              <a:rPr lang="en-IN" sz="900" dirty="0" err="1">
                <a:latin typeface="Arial" pitchFamily="34" charset="0"/>
                <a:cs typeface="Arial" pitchFamily="34" charset="0"/>
              </a:rPr>
              <a:t>Delener</a:t>
            </a:r>
            <a:r>
              <a:rPr lang="en-IN" sz="900" dirty="0">
                <a:latin typeface="Arial" pitchFamily="34" charset="0"/>
                <a:cs typeface="Arial" pitchFamily="34" charset="0"/>
              </a:rPr>
              <a:t>, et al. (Eds.), Mapping the global future: Evolution through innovation and excellence (pp. 420–431). New York: Global Business and Technology Association.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858082"/>
            <a:ext cx="5029200" cy="4626267"/>
          </a:xfrm>
          <a:prstGeom prst="rect">
            <a:avLst/>
          </a:prstGeom>
        </p:spPr>
      </p:pic>
      <p:sp>
        <p:nvSpPr>
          <p:cNvPr id="2" name="TextBox 1"/>
          <p:cNvSpPr txBox="1"/>
          <p:nvPr/>
        </p:nvSpPr>
        <p:spPr>
          <a:xfrm>
            <a:off x="2032000" y="5483886"/>
            <a:ext cx="936475" cy="307777"/>
          </a:xfrm>
          <a:prstGeom prst="rect">
            <a:avLst/>
          </a:prstGeom>
          <a:noFill/>
        </p:spPr>
        <p:txBody>
          <a:bodyPr wrap="none" rtlCol="0">
            <a:spAutoFit/>
          </a:bodyPr>
          <a:lstStyle/>
          <a:p>
            <a:r>
              <a:rPr lang="en-US" sz="1400" dirty="0"/>
              <a:t>Figure 9-6</a:t>
            </a:r>
          </a:p>
        </p:txBody>
      </p:sp>
    </p:spTree>
    <p:extLst>
      <p:ext uri="{BB962C8B-B14F-4D97-AF65-F5344CB8AC3E}">
        <p14:creationId xmlns:p14="http://schemas.microsoft.com/office/powerpoint/2010/main" val="402025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9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1572768" y="5975059"/>
            <a:ext cx="5998464" cy="230832"/>
          </a:xfrm>
          <a:prstGeom prst="rect">
            <a:avLst/>
          </a:prstGeom>
        </p:spPr>
        <p:txBody>
          <a:bodyPr wrap="square">
            <a:spAutoFit/>
          </a:bodyPr>
          <a:lstStyle/>
          <a:p>
            <a:r>
              <a:rPr lang="en-IN" sz="900" dirty="0">
                <a:latin typeface="Arial" pitchFamily="34" charset="0"/>
                <a:cs typeface="Arial" pitchFamily="34" charset="0"/>
              </a:rPr>
              <a:t>© 2011 Jerry </a:t>
            </a:r>
            <a:r>
              <a:rPr lang="en-IN" sz="900" dirty="0" err="1">
                <a:latin typeface="Arial" pitchFamily="34" charset="0"/>
                <a:cs typeface="Arial" pitchFamily="34" charset="0"/>
              </a:rPr>
              <a:t>Ledlow</a:t>
            </a:r>
            <a:r>
              <a:rPr lang="en-IN" sz="900" dirty="0">
                <a:latin typeface="Arial" pitchFamily="34" charset="0"/>
                <a:cs typeface="Arial" pitchFamily="34" charset="0"/>
              </a:rPr>
              <a:t>, PhD, and Karl </a:t>
            </a:r>
            <a:r>
              <a:rPr lang="en-IN" sz="900" dirty="0" err="1">
                <a:latin typeface="Arial" pitchFamily="34" charset="0"/>
                <a:cs typeface="Arial" pitchFamily="34" charset="0"/>
              </a:rPr>
              <a:t>Manrodt</a:t>
            </a:r>
            <a:r>
              <a:rPr lang="en-IN" sz="900" dirty="0">
                <a:latin typeface="Arial" pitchFamily="34" charset="0"/>
                <a:cs typeface="Arial" pitchFamily="34" charset="0"/>
              </a:rPr>
              <a:t>, PhD. Used with permission.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768" y="1210056"/>
            <a:ext cx="5998464" cy="4437888"/>
          </a:xfrm>
          <a:prstGeom prst="rect">
            <a:avLst/>
          </a:prstGeom>
        </p:spPr>
      </p:pic>
      <p:sp>
        <p:nvSpPr>
          <p:cNvPr id="2" name="TextBox 1"/>
          <p:cNvSpPr txBox="1"/>
          <p:nvPr/>
        </p:nvSpPr>
        <p:spPr>
          <a:xfrm>
            <a:off x="1572768" y="5679983"/>
            <a:ext cx="936475" cy="307777"/>
          </a:xfrm>
          <a:prstGeom prst="rect">
            <a:avLst/>
          </a:prstGeom>
          <a:noFill/>
        </p:spPr>
        <p:txBody>
          <a:bodyPr wrap="none" rtlCol="0">
            <a:spAutoFit/>
          </a:bodyPr>
          <a:lstStyle/>
          <a:p>
            <a:r>
              <a:rPr lang="en-US" sz="1400" dirty="0"/>
              <a:t>Figure 9-8</a:t>
            </a:r>
          </a:p>
        </p:txBody>
      </p:sp>
    </p:spTree>
    <p:extLst>
      <p:ext uri="{BB962C8B-B14F-4D97-AF65-F5344CB8AC3E}">
        <p14:creationId xmlns:p14="http://schemas.microsoft.com/office/powerpoint/2010/main" val="6270905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 y="2284392"/>
            <a:ext cx="8869680" cy="2289216"/>
          </a:xfrm>
          <a:prstGeom prst="rect">
            <a:avLst/>
          </a:prstGeom>
        </p:spPr>
      </p:pic>
    </p:spTree>
    <p:extLst>
      <p:ext uri="{BB962C8B-B14F-4D97-AF65-F5344CB8AC3E}">
        <p14:creationId xmlns:p14="http://schemas.microsoft.com/office/powerpoint/2010/main" val="315735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9287" y="5778500"/>
            <a:ext cx="4589813" cy="646331"/>
          </a:xfrm>
          <a:prstGeom prst="rect">
            <a:avLst/>
          </a:prstGeom>
        </p:spPr>
        <p:txBody>
          <a:bodyPr wrap="square">
            <a:spAutoFit/>
          </a:bodyPr>
          <a:lstStyle/>
          <a:p>
            <a:r>
              <a:rPr lang="en-IN" sz="900" dirty="0">
                <a:latin typeface="Arial" pitchFamily="34" charset="0"/>
                <a:cs typeface="Arial" pitchFamily="34" charset="0"/>
              </a:rPr>
              <a:t>Reproduced from </a:t>
            </a:r>
            <a:r>
              <a:rPr lang="en-IN" sz="900" dirty="0" err="1">
                <a:latin typeface="Arial" pitchFamily="34" charset="0"/>
                <a:cs typeface="Arial" pitchFamily="34" charset="0"/>
              </a:rPr>
              <a:t>Ledlow</a:t>
            </a:r>
            <a:r>
              <a:rPr lang="en-IN" sz="900" dirty="0">
                <a:latin typeface="Arial" pitchFamily="34" charset="0"/>
                <a:cs typeface="Arial" pitchFamily="34" charset="0"/>
              </a:rPr>
              <a:t>, G., </a:t>
            </a:r>
            <a:r>
              <a:rPr lang="en-IN" sz="900" dirty="0" err="1">
                <a:latin typeface="Arial" pitchFamily="34" charset="0"/>
                <a:cs typeface="Arial" pitchFamily="34" charset="0"/>
              </a:rPr>
              <a:t>Manrodt</a:t>
            </a:r>
            <a:r>
              <a:rPr lang="en-IN" sz="900" dirty="0">
                <a:latin typeface="Arial" pitchFamily="34" charset="0"/>
                <a:cs typeface="Arial" pitchFamily="34" charset="0"/>
              </a:rPr>
              <a:t>, K., and Stephens, J. (2012). Measuring Compatibility Gaps in Strategic Relationships. In N. </a:t>
            </a:r>
            <a:r>
              <a:rPr lang="en-IN" sz="900" dirty="0" err="1">
                <a:latin typeface="Arial" pitchFamily="34" charset="0"/>
                <a:cs typeface="Arial" pitchFamily="34" charset="0"/>
              </a:rPr>
              <a:t>Delener</a:t>
            </a:r>
            <a:r>
              <a:rPr lang="en-IN" sz="900" dirty="0">
                <a:latin typeface="Arial" pitchFamily="34" charset="0"/>
                <a:cs typeface="Arial" pitchFamily="34" charset="0"/>
              </a:rPr>
              <a:t>, et al. (Eds.), Mapping the global future: Evolution through innovation and excellence (pp. 420–431). New York: Global Business and Technology Association.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4288" y="1260726"/>
            <a:ext cx="4535424" cy="4194048"/>
          </a:xfrm>
          <a:prstGeom prst="rect">
            <a:avLst/>
          </a:prstGeom>
        </p:spPr>
      </p:pic>
      <p:sp>
        <p:nvSpPr>
          <p:cNvPr id="2" name="TextBox 1"/>
          <p:cNvSpPr txBox="1"/>
          <p:nvPr/>
        </p:nvSpPr>
        <p:spPr>
          <a:xfrm>
            <a:off x="2179287" y="5483423"/>
            <a:ext cx="936475" cy="307777"/>
          </a:xfrm>
          <a:prstGeom prst="rect">
            <a:avLst/>
          </a:prstGeom>
          <a:noFill/>
        </p:spPr>
        <p:txBody>
          <a:bodyPr wrap="none" rtlCol="0">
            <a:spAutoFit/>
          </a:bodyPr>
          <a:lstStyle/>
          <a:p>
            <a:r>
              <a:rPr lang="en-US" sz="1400" dirty="0"/>
              <a:t>Figure 9-9</a:t>
            </a:r>
          </a:p>
        </p:txBody>
      </p:sp>
    </p:spTree>
    <p:extLst>
      <p:ext uri="{BB962C8B-B14F-4D97-AF65-F5344CB8AC3E}">
        <p14:creationId xmlns:p14="http://schemas.microsoft.com/office/powerpoint/2010/main" val="1656721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Discussion Questions</a:t>
            </a:r>
          </a:p>
        </p:txBody>
      </p:sp>
      <p:sp>
        <p:nvSpPr>
          <p:cNvPr id="3" name="Content Placeholder 2"/>
          <p:cNvSpPr>
            <a:spLocks noGrp="1"/>
          </p:cNvSpPr>
          <p:nvPr>
            <p:ph idx="1"/>
          </p:nvPr>
        </p:nvSpPr>
        <p:spPr/>
        <p:txBody>
          <a:bodyPr>
            <a:normAutofit fontScale="85000" lnSpcReduction="10000"/>
          </a:bodyPr>
          <a:lstStyle/>
          <a:p>
            <a:r>
              <a:rPr lang="en-US" dirty="0"/>
              <a:t>What are the strategic direction elements of the strategic plan? What are the other elements of the strategic and operational plan, and what are the different challenges a health leader faces in institutional, resource-dependent, and contingent environments? What strategies might you suggest the leader could implement for successful outcomes?</a:t>
            </a:r>
          </a:p>
          <a:p>
            <a:r>
              <a:rPr lang="en-US" dirty="0"/>
              <a:t>Discuss the levels of organizational culture and summarize the actions and behaviors a health leader would perform to proactively and positively change organizational culture.</a:t>
            </a:r>
          </a:p>
        </p:txBody>
      </p:sp>
    </p:spTree>
    <p:extLst>
      <p:ext uri="{BB962C8B-B14F-4D97-AF65-F5344CB8AC3E}">
        <p14:creationId xmlns:p14="http://schemas.microsoft.com/office/powerpoint/2010/main" val="3287327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Discussion Questions, cont.</a:t>
            </a:r>
          </a:p>
        </p:txBody>
      </p:sp>
      <p:sp>
        <p:nvSpPr>
          <p:cNvPr id="3" name="Content Placeholder 2"/>
          <p:cNvSpPr>
            <a:spLocks noGrp="1"/>
          </p:cNvSpPr>
          <p:nvPr>
            <p:ph idx="1"/>
          </p:nvPr>
        </p:nvSpPr>
        <p:spPr/>
        <p:txBody>
          <a:bodyPr/>
          <a:lstStyle/>
          <a:p>
            <a:r>
              <a:rPr lang="en-US" dirty="0"/>
              <a:t>Can you predict how strategic planning can positively influence organizational culture and the internal environment? How does strategy selection (competitive, adaptive, etc.) reinforce those changes to organizational culture and the internal environment?</a:t>
            </a:r>
          </a:p>
        </p:txBody>
      </p:sp>
    </p:spTree>
    <p:extLst>
      <p:ext uri="{BB962C8B-B14F-4D97-AF65-F5344CB8AC3E}">
        <p14:creationId xmlns:p14="http://schemas.microsoft.com/office/powerpoint/2010/main" val="963414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Discussion Questions, cont.</a:t>
            </a:r>
          </a:p>
        </p:txBody>
      </p:sp>
      <p:sp>
        <p:nvSpPr>
          <p:cNvPr id="3" name="Content Placeholder 2"/>
          <p:cNvSpPr>
            <a:spLocks noGrp="1"/>
          </p:cNvSpPr>
          <p:nvPr>
            <p:ph idx="1"/>
          </p:nvPr>
        </p:nvSpPr>
        <p:spPr/>
        <p:txBody>
          <a:bodyPr>
            <a:normAutofit fontScale="92500" lnSpcReduction="10000"/>
          </a:bodyPr>
          <a:lstStyle/>
          <a:p>
            <a:r>
              <a:rPr lang="en-US" dirty="0"/>
              <a:t>Can you analyze how external and internal environmental factors influence the strategic plan and the organizational culture of a health organization? Highlight the basic differences between vertical and horizontal external environments compared to internal institutional, resource-dependent, and contingent environments. What are the strategies a health leader operating in these environments might be able to leverage to ensure success?</a:t>
            </a:r>
          </a:p>
        </p:txBody>
      </p:sp>
    </p:spTree>
    <p:extLst>
      <p:ext uri="{BB962C8B-B14F-4D97-AF65-F5344CB8AC3E}">
        <p14:creationId xmlns:p14="http://schemas.microsoft.com/office/powerpoint/2010/main" val="3763300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Discussion Questions, cont.</a:t>
            </a:r>
          </a:p>
        </p:txBody>
      </p:sp>
      <p:sp>
        <p:nvSpPr>
          <p:cNvPr id="3" name="Content Placeholder 2"/>
          <p:cNvSpPr>
            <a:spLocks noGrp="1"/>
          </p:cNvSpPr>
          <p:nvPr>
            <p:ph idx="1"/>
          </p:nvPr>
        </p:nvSpPr>
        <p:spPr/>
        <p:txBody>
          <a:bodyPr/>
          <a:lstStyle/>
          <a:p>
            <a:r>
              <a:rPr lang="en-US" dirty="0"/>
              <a:t>Discuss a methodology to perform internal environmental scanning, monitoring, and assessment and external environmental scanning, forecasting, and monitoring for a hospital, group practice, public health organization, long-term care organization, or stand-alone allied health practice or retail pharmacy.</a:t>
            </a:r>
          </a:p>
        </p:txBody>
      </p:sp>
    </p:spTree>
    <p:extLst>
      <p:ext uri="{BB962C8B-B14F-4D97-AF65-F5344CB8AC3E}">
        <p14:creationId xmlns:p14="http://schemas.microsoft.com/office/powerpoint/2010/main" val="1289277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Discussion Questions, cont.</a:t>
            </a:r>
          </a:p>
        </p:txBody>
      </p:sp>
      <p:sp>
        <p:nvSpPr>
          <p:cNvPr id="3" name="Content Placeholder 2"/>
          <p:cNvSpPr>
            <a:spLocks noGrp="1"/>
          </p:cNvSpPr>
          <p:nvPr>
            <p:ph idx="1"/>
          </p:nvPr>
        </p:nvSpPr>
        <p:spPr/>
        <p:txBody>
          <a:bodyPr>
            <a:normAutofit fontScale="92500" lnSpcReduction="20000"/>
          </a:bodyPr>
          <a:lstStyle/>
          <a:p>
            <a:r>
              <a:rPr lang="en-US" dirty="0"/>
              <a:t>Explain how you would interpret the current external environmental factors in the health industry; translate your interpretation into a critical list for action for a health organization. How could you appraise each element on the critical list for action as to where it should be addressed by the health organization (strategic plan, directional strategies, external/internal environment, organizational culture, etc.) noting that critical list items may impact more than one area of the health organization? </a:t>
            </a:r>
          </a:p>
        </p:txBody>
      </p:sp>
    </p:spTree>
    <p:extLst>
      <p:ext uri="{BB962C8B-B14F-4D97-AF65-F5344CB8AC3E}">
        <p14:creationId xmlns:p14="http://schemas.microsoft.com/office/powerpoint/2010/main" val="661228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Exercises</a:t>
            </a:r>
          </a:p>
        </p:txBody>
      </p:sp>
      <p:sp>
        <p:nvSpPr>
          <p:cNvPr id="3" name="Content Placeholder 2"/>
          <p:cNvSpPr>
            <a:spLocks noGrp="1"/>
          </p:cNvSpPr>
          <p:nvPr>
            <p:ph idx="1"/>
          </p:nvPr>
        </p:nvSpPr>
        <p:spPr/>
        <p:txBody>
          <a:bodyPr>
            <a:normAutofit fontScale="92500" lnSpcReduction="10000"/>
          </a:bodyPr>
          <a:lstStyle/>
          <a:p>
            <a:r>
              <a:rPr lang="en-US" dirty="0"/>
              <a:t>Identify the different challenges a health leader faces in institutional, resource-dependent and contingent environments? What strategies should a health leader implement for successful outcomes? Write this answer in one to two pages.</a:t>
            </a:r>
          </a:p>
          <a:p>
            <a:r>
              <a:rPr lang="en-US" dirty="0"/>
              <a:t>Summarize the levels of organizational culture and estimate the actions and behaviors a health leader would perform to proactively and positively change organizational culture in one to one and a half pages.</a:t>
            </a:r>
          </a:p>
        </p:txBody>
      </p:sp>
    </p:spTree>
    <p:extLst>
      <p:ext uri="{BB962C8B-B14F-4D97-AF65-F5344CB8AC3E}">
        <p14:creationId xmlns:p14="http://schemas.microsoft.com/office/powerpoint/2010/main" val="346191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Mission, Vision, Values, Strategies, Goals, Objectives, and Action Steps, cont.</a:t>
            </a:r>
          </a:p>
        </p:txBody>
      </p:sp>
      <p:sp>
        <p:nvSpPr>
          <p:cNvPr id="3" name="Content Placeholder 2"/>
          <p:cNvSpPr>
            <a:spLocks noGrp="1"/>
          </p:cNvSpPr>
          <p:nvPr>
            <p:ph idx="1"/>
          </p:nvPr>
        </p:nvSpPr>
        <p:spPr>
          <a:xfrm>
            <a:off x="457200" y="1676400"/>
            <a:ext cx="8229600" cy="4449763"/>
          </a:xfrm>
        </p:spPr>
        <p:txBody>
          <a:bodyPr>
            <a:normAutofit fontScale="77500" lnSpcReduction="20000"/>
          </a:bodyPr>
          <a:lstStyle/>
          <a:p>
            <a:r>
              <a:rPr lang="en-US" sz="3300" dirty="0"/>
              <a:t>Mission, vision, and values are guideposts that leaders utilize to focus the health organization’s collective energy and resources.</a:t>
            </a:r>
          </a:p>
          <a:p>
            <a:r>
              <a:rPr lang="en-US" sz="3300" dirty="0"/>
              <a:t>“Mission, vision, values, and strategic goals are appropriately called directional strategies because they guide strategists when they make key organizational decisions.”</a:t>
            </a:r>
          </a:p>
          <a:p>
            <a:pPr marL="744538">
              <a:buFont typeface="Lucida Grande"/>
              <a:buChar char="−"/>
            </a:pPr>
            <a:r>
              <a:rPr lang="en-US" sz="2800" dirty="0"/>
              <a:t>Swayne, L. E., Duncan, W. J., &amp; </a:t>
            </a:r>
            <a:r>
              <a:rPr lang="en-US" sz="2800" dirty="0" err="1"/>
              <a:t>Ginter</a:t>
            </a:r>
            <a:r>
              <a:rPr lang="en-US" sz="2800" dirty="0"/>
              <a:t>, P. M. (2006). </a:t>
            </a:r>
            <a:r>
              <a:rPr lang="en-US" sz="2800" i="1" dirty="0"/>
              <a:t>Strategic Management of Health Care Organizations </a:t>
            </a:r>
            <a:r>
              <a:rPr lang="en-US" sz="2800" dirty="0"/>
              <a:t>(5th ed.). Malden, MA: Blackwell; p. 187. </a:t>
            </a:r>
          </a:p>
          <a:p>
            <a:r>
              <a:rPr lang="en-US" sz="3300" dirty="0"/>
              <a:t>A health organization’s mission is tied to its purpose. </a:t>
            </a:r>
          </a:p>
          <a:p>
            <a:pPr lvl="1"/>
            <a:r>
              <a:rPr lang="en-US" dirty="0"/>
              <a:t>Purpose is what the organization does every day to meet the needs and demands of the external environment.</a:t>
            </a:r>
          </a:p>
        </p:txBody>
      </p:sp>
    </p:spTree>
    <p:extLst>
      <p:ext uri="{BB962C8B-B14F-4D97-AF65-F5344CB8AC3E}">
        <p14:creationId xmlns:p14="http://schemas.microsoft.com/office/powerpoint/2010/main" val="16980546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Exercises, cont.</a:t>
            </a:r>
          </a:p>
        </p:txBody>
      </p:sp>
      <p:sp>
        <p:nvSpPr>
          <p:cNvPr id="3" name="Content Placeholder 2"/>
          <p:cNvSpPr>
            <a:spLocks noGrp="1"/>
          </p:cNvSpPr>
          <p:nvPr>
            <p:ph idx="1"/>
          </p:nvPr>
        </p:nvSpPr>
        <p:spPr/>
        <p:txBody>
          <a:bodyPr/>
          <a:lstStyle/>
          <a:p>
            <a:r>
              <a:rPr lang="en-US" dirty="0"/>
              <a:t>Explain how strategic planning can positively influence organizational culture and the internal environment. Describe how strategy selection (competitive, adaptive, etc.) reinforces those changes to organizational culture and the internal environment in one to two pages.</a:t>
            </a:r>
          </a:p>
        </p:txBody>
      </p:sp>
    </p:spTree>
    <p:extLst>
      <p:ext uri="{BB962C8B-B14F-4D97-AF65-F5344CB8AC3E}">
        <p14:creationId xmlns:p14="http://schemas.microsoft.com/office/powerpoint/2010/main" val="2181290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Exercises, cont.</a:t>
            </a:r>
          </a:p>
        </p:txBody>
      </p:sp>
      <p:sp>
        <p:nvSpPr>
          <p:cNvPr id="3" name="Content Placeholder 2"/>
          <p:cNvSpPr>
            <a:spLocks noGrp="1"/>
          </p:cNvSpPr>
          <p:nvPr>
            <p:ph idx="1"/>
          </p:nvPr>
        </p:nvSpPr>
        <p:spPr/>
        <p:txBody>
          <a:bodyPr>
            <a:normAutofit fontScale="92500" lnSpcReduction="20000"/>
          </a:bodyPr>
          <a:lstStyle/>
          <a:p>
            <a:r>
              <a:rPr lang="en-US" dirty="0"/>
              <a:t>Analyze how external and internal environmental factors influence the strategic plan and the organizational culture of a health organization, highlighting the basic differences between vertical and horizontal external environments compared with internal institutional, resource-dependent, and contingent environments? What are the strategies a health leader operating in these environments might be able to leverage to ensure success? Provide your answer in two to three pages.</a:t>
            </a:r>
          </a:p>
        </p:txBody>
      </p:sp>
    </p:spTree>
    <p:extLst>
      <p:ext uri="{BB962C8B-B14F-4D97-AF65-F5344CB8AC3E}">
        <p14:creationId xmlns:p14="http://schemas.microsoft.com/office/powerpoint/2010/main" val="3237540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a:t>Exercises, cont.</a:t>
            </a:r>
          </a:p>
        </p:txBody>
      </p:sp>
      <p:sp>
        <p:nvSpPr>
          <p:cNvPr id="3" name="Content Placeholder 2"/>
          <p:cNvSpPr>
            <a:spLocks noGrp="1"/>
          </p:cNvSpPr>
          <p:nvPr>
            <p:ph idx="1"/>
          </p:nvPr>
        </p:nvSpPr>
        <p:spPr>
          <a:xfrm>
            <a:off x="457200" y="1219200"/>
            <a:ext cx="8229600" cy="5029200"/>
          </a:xfrm>
        </p:spPr>
        <p:txBody>
          <a:bodyPr>
            <a:normAutofit/>
          </a:bodyPr>
          <a:lstStyle/>
          <a:p>
            <a:r>
              <a:rPr lang="en-US" dirty="0"/>
              <a:t>Design a methodology to perform internal environmental scanning, monitoring, and assessment and external environmental scanning, forecasting, and monitoring for a hospital, group practice, public health organization, long-term care organization, or stand-alone allied health practice or retail pharmacy in one to two pages.</a:t>
            </a:r>
          </a:p>
        </p:txBody>
      </p:sp>
    </p:spTree>
    <p:extLst>
      <p:ext uri="{BB962C8B-B14F-4D97-AF65-F5344CB8AC3E}">
        <p14:creationId xmlns:p14="http://schemas.microsoft.com/office/powerpoint/2010/main" val="19874447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Exercises, cont.</a:t>
            </a:r>
          </a:p>
        </p:txBody>
      </p:sp>
      <p:sp>
        <p:nvSpPr>
          <p:cNvPr id="3" name="Content Placeholder 2"/>
          <p:cNvSpPr>
            <a:spLocks noGrp="1"/>
          </p:cNvSpPr>
          <p:nvPr>
            <p:ph idx="1"/>
          </p:nvPr>
        </p:nvSpPr>
        <p:spPr/>
        <p:txBody>
          <a:bodyPr>
            <a:normAutofit fontScale="92500" lnSpcReduction="20000"/>
          </a:bodyPr>
          <a:lstStyle/>
          <a:p>
            <a:r>
              <a:rPr lang="en-US" dirty="0"/>
              <a:t>Evaluate and interpret the current external environmental factors in the health industry; translate your interpretation into a critical list for action for a health organization. How could you appraise each element on the critical list for action as to where it should be addressed by the health organization (strategic plan, directional strategies, external/internal environment, organizational culture, etc.) noting that critical list items may impact more than one area of the health organization? </a:t>
            </a:r>
          </a:p>
        </p:txBody>
      </p:sp>
    </p:spTree>
    <p:extLst>
      <p:ext uri="{BB962C8B-B14F-4D97-AF65-F5344CB8AC3E}">
        <p14:creationId xmlns:p14="http://schemas.microsoft.com/office/powerpoint/2010/main" val="9539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Stakeholders</a:t>
            </a:r>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a:t>Stakeholders are individuals, groups, community members (individual and collective), and companies that interact with your organization:  </a:t>
            </a:r>
          </a:p>
          <a:p>
            <a:pPr lvl="1"/>
            <a:r>
              <a:rPr lang="en-US" dirty="0"/>
              <a:t>Patients</a:t>
            </a:r>
          </a:p>
          <a:p>
            <a:pPr lvl="1"/>
            <a:r>
              <a:rPr lang="en-US" dirty="0"/>
              <a:t>Customers </a:t>
            </a:r>
          </a:p>
          <a:p>
            <a:pPr lvl="1"/>
            <a:r>
              <a:rPr lang="en-US" dirty="0"/>
              <a:t>Staff members </a:t>
            </a:r>
          </a:p>
          <a:p>
            <a:pPr lvl="1"/>
            <a:r>
              <a:rPr lang="en-US" dirty="0"/>
              <a:t>Suppliers </a:t>
            </a:r>
          </a:p>
          <a:p>
            <a:pPr lvl="1"/>
            <a:r>
              <a:rPr lang="en-US" dirty="0"/>
              <a:t>The community</a:t>
            </a:r>
          </a:p>
          <a:p>
            <a:r>
              <a:rPr lang="en-US" dirty="0"/>
              <a:t>Stakeholders can directly and indirectly influence the success of your organization. </a:t>
            </a:r>
          </a:p>
        </p:txBody>
      </p:sp>
    </p:spTree>
    <p:extLst>
      <p:ext uri="{BB962C8B-B14F-4D97-AF65-F5344CB8AC3E}">
        <p14:creationId xmlns:p14="http://schemas.microsoft.com/office/powerpoint/2010/main" val="46065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Purpose and Vision</a:t>
            </a: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a:t>An extension of purpose is a health organization’s mission. </a:t>
            </a:r>
          </a:p>
          <a:p>
            <a:pPr lvl="1"/>
            <a:r>
              <a:rPr lang="en-US" dirty="0"/>
              <a:t>Mission is why your organization exists, what business it is in, who it serves, and where it provides its products or services.  </a:t>
            </a:r>
          </a:p>
          <a:p>
            <a:r>
              <a:rPr lang="en-US" dirty="0"/>
              <a:t>Vision is an aspiration of what the organization intends to become. </a:t>
            </a:r>
          </a:p>
          <a:p>
            <a:pPr lvl="1"/>
            <a:r>
              <a:rPr lang="en-US" dirty="0"/>
              <a:t>Vision is the shared image of the future organization that places the organization in a better position to do its mission/fulfill its purpose.  </a:t>
            </a:r>
          </a:p>
        </p:txBody>
      </p:sp>
    </p:spTree>
    <p:extLst>
      <p:ext uri="{BB962C8B-B14F-4D97-AF65-F5344CB8AC3E}">
        <p14:creationId xmlns:p14="http://schemas.microsoft.com/office/powerpoint/2010/main" val="1627991608"/>
      </p:ext>
    </p:extLst>
  </p:cSld>
  <p:clrMapOvr>
    <a:masterClrMapping/>
  </p:clrMapOvr>
</p:sld>
</file>

<file path=ppt/theme/theme1.xml><?xml version="1.0" encoding="utf-8"?>
<a:theme xmlns:a="http://schemas.openxmlformats.org/drawingml/2006/main" name="Led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Ledlow</Template>
  <TotalTime>987</TotalTime>
  <Words>4782</Words>
  <Application>Microsoft Macintosh PowerPoint</Application>
  <PresentationFormat>On-screen Show (4:3)</PresentationFormat>
  <Paragraphs>297</Paragraphs>
  <Slides>73</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Lucida Grande</vt:lpstr>
      <vt:lpstr>Times New Roman</vt:lpstr>
      <vt:lpstr>Ledlow</vt:lpstr>
      <vt:lpstr>Chapter 9</vt:lpstr>
      <vt:lpstr>PowerPoint Presentation</vt:lpstr>
      <vt:lpstr>Learning Objectives</vt:lpstr>
      <vt:lpstr>Learning Objectives, cont.</vt:lpstr>
      <vt:lpstr>Learning Objectives, cont.</vt:lpstr>
      <vt:lpstr>Mission, Vision, Values, Strategies, Goals, Objectives, and Action Steps</vt:lpstr>
      <vt:lpstr>Mission, Vision, Values, Strategies, Goals, Objectives, and Action Steps, cont.</vt:lpstr>
      <vt:lpstr>Stakeholders</vt:lpstr>
      <vt:lpstr>Purpose and Vision</vt:lpstr>
      <vt:lpstr>Strategies, Goals, and Objectives</vt:lpstr>
      <vt:lpstr>PowerPoint Presentation</vt:lpstr>
      <vt:lpstr>Goals</vt:lpstr>
      <vt:lpstr>Objectives</vt:lpstr>
      <vt:lpstr>Action Steps</vt:lpstr>
      <vt:lpstr>Mission, Vision, Values, Strategies, Goals, Objectives, and Action Steps, cont.</vt:lpstr>
      <vt:lpstr>Mission, Vision, Values, Strategies, Goals, Objectives, and Action Steps, cont.</vt:lpstr>
      <vt:lpstr>Understanding the Internal Environment</vt:lpstr>
      <vt:lpstr>Scanning, Monitoring, and Assessing</vt:lpstr>
      <vt:lpstr>Institutional Factors</vt:lpstr>
      <vt:lpstr>Institutional Factors, cont.</vt:lpstr>
      <vt:lpstr>Resource-Dependent Organizations</vt:lpstr>
      <vt:lpstr>Resource-Dependent Organizations, cont.</vt:lpstr>
      <vt:lpstr>Contingent Organizations</vt:lpstr>
      <vt:lpstr>Contingent Organizations, cont.</vt:lpstr>
      <vt:lpstr>PowerPoint Presentation</vt:lpstr>
      <vt:lpstr>PowerPoint Presentation</vt:lpstr>
      <vt:lpstr>Understanding the External Environment</vt:lpstr>
      <vt:lpstr>Understanding External Environment, cont.</vt:lpstr>
      <vt:lpstr>PowerPoint Presentation</vt:lpstr>
      <vt:lpstr>Program Guidelines</vt:lpstr>
      <vt:lpstr>Horizontal Factors</vt:lpstr>
      <vt:lpstr>Vertical Factors</vt:lpstr>
      <vt:lpstr>Dynamic Factors</vt:lpstr>
      <vt:lpstr>Organizational Culture </vt:lpstr>
      <vt:lpstr>Organizational Culture, cont.</vt:lpstr>
      <vt:lpstr>Organizational Culture, cont.</vt:lpstr>
      <vt:lpstr>Organizational Culture, cont.</vt:lpstr>
      <vt:lpstr>Organizational Culture, cont.</vt:lpstr>
      <vt:lpstr>Organizational Culture, cont.</vt:lpstr>
      <vt:lpstr>PowerPoint Presentation</vt:lpstr>
      <vt:lpstr>Organizational Culture Levels</vt:lpstr>
      <vt:lpstr>Organizational Culture Levels, cont.</vt:lpstr>
      <vt:lpstr>Organizational Culture Levels, cont.</vt:lpstr>
      <vt:lpstr>Interpersonal Interaction Model</vt:lpstr>
      <vt:lpstr>Interpersonal Interaction Model, cont.</vt:lpstr>
      <vt:lpstr>Interpersonal Interaction Model, cont.</vt:lpstr>
      <vt:lpstr>PowerPoint Presentation</vt:lpstr>
      <vt:lpstr>PowerPoint Presentation</vt:lpstr>
      <vt:lpstr>Societal Expression Cultures</vt:lpstr>
      <vt:lpstr>Societal Expression Cultures, cont.</vt:lpstr>
      <vt:lpstr>Societal Expression Cultures, cont.</vt:lpstr>
      <vt:lpstr>Societal Expression Cultures, cont.</vt:lpstr>
      <vt:lpstr>Defining Leadership from an Organizational Culture Context</vt:lpstr>
      <vt:lpstr>Defining Leadership from an Organizational Culture Context, cont.</vt:lpstr>
      <vt:lpstr>Changing and Adapting  Organizational Culture</vt:lpstr>
      <vt:lpstr>Changing and Adapting  Organizational Culture,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lpstr>Discussion Questions, cont.</vt:lpstr>
      <vt:lpstr>Discussion Questions, cont.</vt:lpstr>
      <vt:lpstr>Discussion Questions, cont.</vt:lpstr>
      <vt:lpstr>Discussion Questions, cont.</vt:lpstr>
      <vt:lpstr>Exercises</vt:lpstr>
      <vt:lpstr>Exercises, cont.</vt:lpstr>
      <vt:lpstr>Exercises, cont.</vt:lpstr>
      <vt:lpstr>Exercises, cont.</vt:lpstr>
      <vt:lpstr>Exercises,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Fabery</dc:creator>
  <cp:lastModifiedBy>Yvette Malcolm-Theriault</cp:lastModifiedBy>
  <cp:revision>159</cp:revision>
  <dcterms:created xsi:type="dcterms:W3CDTF">2013-05-21T18:36:51Z</dcterms:created>
  <dcterms:modified xsi:type="dcterms:W3CDTF">2020-10-15T02:03:28Z</dcterms:modified>
</cp:coreProperties>
</file>