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8" r:id="rId1"/>
  </p:sldMasterIdLst>
  <p:notesMasterIdLst>
    <p:notesMasterId r:id="rId36"/>
  </p:notesMasterIdLst>
  <p:sldIdLst>
    <p:sldId id="258" r:id="rId2"/>
    <p:sldId id="300" r:id="rId3"/>
    <p:sldId id="259" r:id="rId4"/>
    <p:sldId id="263" r:id="rId5"/>
    <p:sldId id="266" r:id="rId6"/>
    <p:sldId id="268" r:id="rId7"/>
    <p:sldId id="269" r:id="rId8"/>
    <p:sldId id="270" r:id="rId9"/>
    <p:sldId id="271" r:id="rId10"/>
    <p:sldId id="272" r:id="rId11"/>
    <p:sldId id="273" r:id="rId12"/>
    <p:sldId id="299" r:id="rId13"/>
    <p:sldId id="275" r:id="rId14"/>
    <p:sldId id="274" r:id="rId15"/>
    <p:sldId id="276" r:id="rId16"/>
    <p:sldId id="277" r:id="rId17"/>
    <p:sldId id="278" r:id="rId18"/>
    <p:sldId id="279" r:id="rId19"/>
    <p:sldId id="280"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ristin" initials="K"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5476"/>
    <a:srgbClr val="00518E"/>
    <a:srgbClr val="003399"/>
    <a:srgbClr val="0029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24" autoAdjust="0"/>
    <p:restoredTop sz="69790" autoAdjust="0"/>
  </p:normalViewPr>
  <p:slideViewPr>
    <p:cSldViewPr>
      <p:cViewPr varScale="1">
        <p:scale>
          <a:sx n="46" d="100"/>
          <a:sy n="46" d="100"/>
        </p:scale>
        <p:origin x="204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9843E-72F7-40C2-92FA-B7452F510B9E}" type="datetimeFigureOut">
              <a:rPr lang="en-US" smtClean="0"/>
              <a:pPr/>
              <a:t>12/20/2017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B3AA9D-A607-4A7B-A040-3CC440CFE920}" type="slidenum">
              <a:rPr lang="en-US" smtClean="0"/>
              <a:pPr/>
              <a:t>‹#›</a:t>
            </a:fld>
            <a:endParaRPr lang="en-US" dirty="0"/>
          </a:p>
        </p:txBody>
      </p:sp>
    </p:spTree>
    <p:extLst>
      <p:ext uri="{BB962C8B-B14F-4D97-AF65-F5344CB8AC3E}">
        <p14:creationId xmlns:p14="http://schemas.microsoft.com/office/powerpoint/2010/main" val="1109739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1</a:t>
            </a:fld>
            <a:endParaRPr lang="en-US" dirty="0"/>
          </a:p>
        </p:txBody>
      </p:sp>
    </p:spTree>
    <p:extLst>
      <p:ext uri="{BB962C8B-B14F-4D97-AF65-F5344CB8AC3E}">
        <p14:creationId xmlns:p14="http://schemas.microsoft.com/office/powerpoint/2010/main" val="1020925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Union organizing--The NO TIPS Rule.</a:t>
            </a:r>
          </a:p>
          <a:p>
            <a:r>
              <a:rPr lang="en-US" sz="1200" kern="1200" dirty="0">
                <a:solidFill>
                  <a:schemeClr val="tx1"/>
                </a:solidFill>
                <a:effectLst/>
                <a:latin typeface="+mn-lt"/>
                <a:ea typeface="+mn-ea"/>
                <a:cs typeface="+mn-cs"/>
              </a:rPr>
              <a:t>No threats--Managers can’t threaten that the firm will shut down a facility that votes for unionization.</a:t>
            </a:r>
          </a:p>
          <a:p>
            <a:r>
              <a:rPr lang="en-US" sz="1200" kern="1200" dirty="0">
                <a:solidFill>
                  <a:schemeClr val="tx1"/>
                </a:solidFill>
                <a:effectLst/>
                <a:latin typeface="+mn-lt"/>
                <a:ea typeface="+mn-ea"/>
                <a:cs typeface="+mn-cs"/>
              </a:rPr>
              <a:t>No interrogations--Managers can’t ask an employee about union organizing activities.</a:t>
            </a:r>
          </a:p>
          <a:p>
            <a:r>
              <a:rPr lang="en-US" sz="1200" kern="1200" dirty="0">
                <a:solidFill>
                  <a:schemeClr val="tx1"/>
                </a:solidFill>
                <a:effectLst/>
                <a:latin typeface="+mn-lt"/>
                <a:ea typeface="+mn-ea"/>
                <a:cs typeface="+mn-cs"/>
              </a:rPr>
              <a:t>No promises--Managers can’t promise employees pay or benefits rewards if they vote against union authorization. </a:t>
            </a:r>
          </a:p>
          <a:p>
            <a:r>
              <a:rPr lang="en-US" sz="1200" kern="1200" dirty="0">
                <a:solidFill>
                  <a:schemeClr val="tx1"/>
                </a:solidFill>
                <a:effectLst/>
                <a:latin typeface="+mn-lt"/>
                <a:ea typeface="+mn-ea"/>
                <a:cs typeface="+mn-cs"/>
              </a:rPr>
              <a:t>No spying--Managers can’t plant spies in union organizing meetings or other activities.</a:t>
            </a:r>
          </a:p>
          <a:p>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22</a:t>
            </a:fld>
            <a:endParaRPr lang="en-US" dirty="0"/>
          </a:p>
        </p:txBody>
      </p:sp>
    </p:spTree>
    <p:extLst>
      <p:ext uri="{BB962C8B-B14F-4D97-AF65-F5344CB8AC3E}">
        <p14:creationId xmlns:p14="http://schemas.microsoft.com/office/powerpoint/2010/main" val="18484203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Labor relations are the interactions between management and unionized employees.</a:t>
            </a:r>
          </a:p>
          <a:p>
            <a:r>
              <a:rPr lang="en-US" sz="1200" kern="1200" dirty="0">
                <a:solidFill>
                  <a:schemeClr val="tx1"/>
                </a:solidFill>
                <a:effectLst/>
                <a:latin typeface="+mn-lt"/>
                <a:ea typeface="+mn-ea"/>
                <a:cs typeface="+mn-cs"/>
              </a:rPr>
              <a:t>Collective bargaining is the negotiation process resulting in a contract between union employees and management that covers employment conditions. </a:t>
            </a:r>
          </a:p>
          <a:p>
            <a:r>
              <a:rPr lang="en-US" sz="1200" kern="1200" dirty="0">
                <a:solidFill>
                  <a:schemeClr val="tx1"/>
                </a:solidFill>
                <a:effectLst/>
                <a:latin typeface="+mn-lt"/>
                <a:ea typeface="+mn-ea"/>
                <a:cs typeface="+mn-cs"/>
              </a:rPr>
              <a:t>A grievance is a formal complaint concerning pay, working conditions, or a violation of some other factor in a collective bargaining agreement. </a:t>
            </a:r>
          </a:p>
          <a:p>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23</a:t>
            </a:fld>
            <a:endParaRPr lang="en-US" dirty="0"/>
          </a:p>
        </p:txBody>
      </p:sp>
    </p:spTree>
    <p:extLst>
      <p:ext uri="{BB962C8B-B14F-4D97-AF65-F5344CB8AC3E}">
        <p14:creationId xmlns:p14="http://schemas.microsoft.com/office/powerpoint/2010/main" val="9024857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sz="1200" kern="1200" dirty="0">
                <a:solidFill>
                  <a:schemeClr val="tx1"/>
                </a:solidFill>
                <a:effectLst/>
                <a:latin typeface="+mn-lt"/>
                <a:ea typeface="+mn-ea"/>
                <a:cs typeface="+mn-cs"/>
              </a:rPr>
              <a:t>Decertification elections can be held to remove a union as the representative of company workers. This cannot happen within a year of a previous failed attempt at decertification, and management of the company can’t bring a decertification petition up on its own. Management cannot even directly encourage this action on the part of the employees, but it can provide information to employees regarding decertification processes if they request it, “as long as the company does so without threatening its employees or promising them benefits.”</a:t>
            </a:r>
            <a:r>
              <a:rPr lang="x-none" sz="1200" kern="1200" baseline="300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http://www.shrm.org/TemplatesTools/hrqa/Pages/decertifyaunion.aspx (retrieved July 12, 2017)</a:t>
            </a:r>
          </a:p>
          <a:p>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27</a:t>
            </a:fld>
            <a:endParaRPr lang="en-US" dirty="0"/>
          </a:p>
        </p:txBody>
      </p:sp>
    </p:spTree>
    <p:extLst>
      <p:ext uri="{BB962C8B-B14F-4D97-AF65-F5344CB8AC3E}">
        <p14:creationId xmlns:p14="http://schemas.microsoft.com/office/powerpoint/2010/main" val="1352007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28</a:t>
            </a:fld>
            <a:endParaRPr lang="en-US" dirty="0"/>
          </a:p>
        </p:txBody>
      </p:sp>
    </p:spTree>
    <p:extLst>
      <p:ext uri="{BB962C8B-B14F-4D97-AF65-F5344CB8AC3E}">
        <p14:creationId xmlns:p14="http://schemas.microsoft.com/office/powerpoint/2010/main" val="5391554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sz="1200" kern="1200" dirty="0">
                <a:solidFill>
                  <a:schemeClr val="tx1"/>
                </a:solidFill>
                <a:effectLst/>
                <a:latin typeface="+mn-lt"/>
                <a:ea typeface="+mn-ea"/>
                <a:cs typeface="+mn-cs"/>
              </a:rPr>
              <a:t>A </a:t>
            </a:r>
            <a:r>
              <a:rPr lang="x-none" sz="1200" b="1" kern="1200" dirty="0">
                <a:solidFill>
                  <a:schemeClr val="tx1"/>
                </a:solidFill>
                <a:effectLst/>
                <a:latin typeface="+mn-lt"/>
                <a:ea typeface="+mn-ea"/>
                <a:cs typeface="+mn-cs"/>
              </a:rPr>
              <a:t>conflict </a:t>
            </a:r>
            <a:r>
              <a:rPr lang="x-none" sz="1200" i="1" kern="1200" dirty="0">
                <a:solidFill>
                  <a:schemeClr val="tx1"/>
                </a:solidFill>
                <a:effectLst/>
                <a:latin typeface="+mn-lt"/>
                <a:ea typeface="+mn-ea"/>
                <a:cs typeface="+mn-cs"/>
              </a:rPr>
              <a:t>exists whenever people are in disagreement and opposition</a:t>
            </a:r>
            <a:r>
              <a:rPr lang="x-none"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C</a:t>
            </a:r>
            <a:r>
              <a:rPr lang="x-none" sz="1200" kern="1200" dirty="0">
                <a:solidFill>
                  <a:schemeClr val="tx1"/>
                </a:solidFill>
                <a:effectLst/>
                <a:latin typeface="+mn-lt"/>
                <a:ea typeface="+mn-ea"/>
                <a:cs typeface="+mn-cs"/>
              </a:rPr>
              <a:t>onflict is part of every relationship and every social system. You are in conflict when you get aggravated at someone, or when someone does something that bothers you</a:t>
            </a:r>
            <a:r>
              <a:rPr lang="en-US" sz="1200" kern="1200" dirty="0">
                <a:solidFill>
                  <a:schemeClr val="tx1"/>
                </a:solidFill>
                <a:effectLst/>
                <a:latin typeface="+mn-lt"/>
                <a:ea typeface="+mn-ea"/>
                <a:cs typeface="+mn-cs"/>
              </a:rPr>
              <a:t>.</a:t>
            </a:r>
            <a:r>
              <a:rPr lang="x-none" sz="120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So, y</a:t>
            </a:r>
            <a:r>
              <a:rPr lang="x-none" sz="1200" kern="1200" dirty="0">
                <a:solidFill>
                  <a:schemeClr val="tx1"/>
                </a:solidFill>
                <a:effectLst/>
                <a:latin typeface="+mn-lt"/>
                <a:ea typeface="+mn-ea"/>
                <a:cs typeface="+mn-cs"/>
              </a:rPr>
              <a:t>ou want to manage it effectively because, if you don’t, you can hurt feelings, kill important relationships, and damage your career. Thus, conflict management is an important skill in your personal and professional lives.</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29</a:t>
            </a:fld>
            <a:endParaRPr lang="en-US" dirty="0"/>
          </a:p>
        </p:txBody>
      </p:sp>
    </p:spTree>
    <p:extLst>
      <p:ext uri="{BB962C8B-B14F-4D97-AF65-F5344CB8AC3E}">
        <p14:creationId xmlns:p14="http://schemas.microsoft.com/office/powerpoint/2010/main" val="401673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x-none" sz="1200" kern="1200" dirty="0">
                <a:solidFill>
                  <a:schemeClr val="tx1"/>
                </a:solidFill>
                <a:effectLst/>
                <a:latin typeface="+mn-lt"/>
                <a:ea typeface="+mn-ea"/>
                <a:cs typeface="+mn-cs"/>
              </a:rPr>
              <a:t>When we are faced with conflict, we have five basic conflict management styles to choose from. The five styles are based on two dimensions of concern: concern for others’ needs and concern for our own needs, and being cooperative or not. Various levels of concern and cooperation result in three types of behavior: </a:t>
            </a:r>
            <a:r>
              <a:rPr lang="x-none" sz="1200" i="1" kern="1200" dirty="0">
                <a:solidFill>
                  <a:schemeClr val="tx1"/>
                </a:solidFill>
                <a:effectLst/>
                <a:latin typeface="+mn-lt"/>
                <a:ea typeface="+mn-ea"/>
                <a:cs typeface="+mn-cs"/>
              </a:rPr>
              <a:t>passive </a:t>
            </a:r>
            <a:r>
              <a:rPr lang="x-none" sz="1200" kern="1200" dirty="0">
                <a:solidFill>
                  <a:schemeClr val="tx1"/>
                </a:solidFill>
                <a:effectLst/>
                <a:latin typeface="+mn-lt"/>
                <a:ea typeface="+mn-ea"/>
                <a:cs typeface="+mn-cs"/>
              </a:rPr>
              <a:t>(taking no action or permissively giving in to others), </a:t>
            </a:r>
            <a:r>
              <a:rPr lang="x-none" sz="1200" i="1" kern="1200" dirty="0">
                <a:solidFill>
                  <a:schemeClr val="tx1"/>
                </a:solidFill>
                <a:effectLst/>
                <a:latin typeface="+mn-lt"/>
                <a:ea typeface="+mn-ea"/>
                <a:cs typeface="+mn-cs"/>
              </a:rPr>
              <a:t>assertive </a:t>
            </a:r>
            <a:r>
              <a:rPr lang="x-none" sz="1200" kern="1200" dirty="0">
                <a:solidFill>
                  <a:schemeClr val="tx1"/>
                </a:solidFill>
                <a:effectLst/>
                <a:latin typeface="+mn-lt"/>
                <a:ea typeface="+mn-ea"/>
                <a:cs typeface="+mn-cs"/>
              </a:rPr>
              <a:t>(defending our position while considering others’ needs), and </a:t>
            </a:r>
            <a:r>
              <a:rPr lang="x-none" sz="1200" i="1" kern="1200" dirty="0">
                <a:solidFill>
                  <a:schemeClr val="tx1"/>
                </a:solidFill>
                <a:effectLst/>
                <a:latin typeface="+mn-lt"/>
                <a:ea typeface="+mn-ea"/>
                <a:cs typeface="+mn-cs"/>
              </a:rPr>
              <a:t>aggressive </a:t>
            </a:r>
            <a:r>
              <a:rPr lang="x-none" sz="1200" kern="1200" dirty="0">
                <a:solidFill>
                  <a:schemeClr val="tx1"/>
                </a:solidFill>
                <a:effectLst/>
                <a:latin typeface="+mn-lt"/>
                <a:ea typeface="+mn-ea"/>
                <a:cs typeface="+mn-cs"/>
              </a:rPr>
              <a:t>(fighting for what we want without considering others’ needs, or taking advantage of others)</a:t>
            </a:r>
            <a:r>
              <a:rPr lang="x-none" sz="1200" i="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30</a:t>
            </a:fld>
            <a:endParaRPr lang="en-US" dirty="0"/>
          </a:p>
        </p:txBody>
      </p:sp>
    </p:spTree>
    <p:extLst>
      <p:ext uri="{BB962C8B-B14F-4D97-AF65-F5344CB8AC3E}">
        <p14:creationId xmlns:p14="http://schemas.microsoft.com/office/powerpoint/2010/main" val="657196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x-none" sz="1200" b="1" kern="1200" dirty="0">
                <a:solidFill>
                  <a:schemeClr val="tx1"/>
                </a:solidFill>
                <a:effectLst/>
                <a:latin typeface="+mn-lt"/>
                <a:ea typeface="+mn-ea"/>
                <a:cs typeface="+mn-cs"/>
              </a:rPr>
              <a:t>Negotiating</a:t>
            </a:r>
            <a:r>
              <a:rPr lang="x-none" sz="1200" i="1" kern="1200" dirty="0">
                <a:solidFill>
                  <a:schemeClr val="tx1"/>
                </a:solidFill>
                <a:effectLst/>
                <a:latin typeface="+mn-lt"/>
                <a:ea typeface="+mn-ea"/>
                <a:cs typeface="+mn-cs"/>
              </a:rPr>
              <a:t> is</a:t>
            </a:r>
            <a:r>
              <a:rPr lang="x-none" sz="1200" kern="1200" dirty="0">
                <a:solidFill>
                  <a:schemeClr val="tx1"/>
                </a:solidFill>
                <a:effectLst/>
                <a:latin typeface="+mn-lt"/>
                <a:ea typeface="+mn-ea"/>
                <a:cs typeface="+mn-cs"/>
              </a:rPr>
              <a:t> </a:t>
            </a:r>
            <a:r>
              <a:rPr lang="x-none" sz="1200" i="1" kern="1200" dirty="0">
                <a:solidFill>
                  <a:schemeClr val="tx1"/>
                </a:solidFill>
                <a:effectLst/>
                <a:latin typeface="+mn-lt"/>
                <a:ea typeface="+mn-ea"/>
                <a:cs typeface="+mn-cs"/>
              </a:rPr>
              <a:t>a process in which two or more parties in conflict attempt to come to an agreement.</a:t>
            </a:r>
            <a:r>
              <a:rPr lang="x-none" sz="1200" kern="1200" dirty="0">
                <a:solidFill>
                  <a:schemeClr val="tx1"/>
                </a:solidFill>
                <a:effectLst/>
                <a:latin typeface="+mn-lt"/>
                <a:ea typeface="+mn-ea"/>
                <a:cs typeface="+mn-cs"/>
              </a:rPr>
              <a:t> If there is a set “take it or leave it” deal, there is no negotiation, so good managers generally want to try to avoid making such statements. Also, not all negotiations end with an agreement.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Colvin, G. (2015, December 1). Where disrupters meet aristocrats. </a:t>
            </a:r>
            <a:r>
              <a:rPr lang="en-US" sz="1200" i="1" kern="1200" dirty="0">
                <a:solidFill>
                  <a:schemeClr val="tx1"/>
                </a:solidFill>
                <a:effectLst/>
                <a:latin typeface="+mn-lt"/>
                <a:ea typeface="+mn-ea"/>
                <a:cs typeface="+mn-cs"/>
              </a:rPr>
              <a:t>Fortune</a:t>
            </a:r>
            <a:r>
              <a:rPr lang="en-US" sz="1200" kern="1200" dirty="0">
                <a:solidFill>
                  <a:schemeClr val="tx1"/>
                </a:solidFill>
                <a:effectLst/>
                <a:latin typeface="+mn-lt"/>
                <a:ea typeface="+mn-ea"/>
                <a:cs typeface="+mn-cs"/>
              </a:rPr>
              <a:t>, p. 28.</a:t>
            </a:r>
          </a:p>
          <a:p>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32</a:t>
            </a:fld>
            <a:endParaRPr lang="en-US" dirty="0"/>
          </a:p>
        </p:txBody>
      </p:sp>
    </p:spTree>
    <p:extLst>
      <p:ext uri="{BB962C8B-B14F-4D97-AF65-F5344CB8AC3E}">
        <p14:creationId xmlns:p14="http://schemas.microsoft.com/office/powerpoint/2010/main" val="9999017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 everyone is born a great negotiator, but the skill can be developed. Following the steps in the negotiation process can help you develop your negotiation skills. The negotiation process has three and possibly four parts. These steps are summarized in Model 10-5 and discussed throughout this section. We discuss the process in two parts to reflect the planning and actual negotiation in which you may or may not postpone or agree to make a deal. In the course of actual negotiations, you may have to make slight adjustments to the steps in the process. </a:t>
            </a:r>
            <a:r>
              <a:rPr lang="en-US" sz="1200" kern="1200" dirty="0" err="1">
                <a:solidFill>
                  <a:schemeClr val="tx1"/>
                </a:solidFill>
                <a:effectLst/>
                <a:latin typeface="+mn-lt"/>
                <a:ea typeface="+mn-ea"/>
                <a:cs typeface="+mn-cs"/>
              </a:rPr>
              <a:t>Charlier</a:t>
            </a:r>
            <a:r>
              <a:rPr lang="en-US" sz="1200" kern="1200" dirty="0">
                <a:solidFill>
                  <a:schemeClr val="tx1"/>
                </a:solidFill>
                <a:effectLst/>
                <a:latin typeface="+mn-lt"/>
                <a:ea typeface="+mn-ea"/>
                <a:cs typeface="+mn-cs"/>
              </a:rPr>
              <a:t>, S. D. (2014). Incorporating evidence-based management into management curricula: A conversation with Gary Latham. </a:t>
            </a:r>
            <a:r>
              <a:rPr lang="en-US" sz="1200" i="1" kern="1200" dirty="0">
                <a:solidFill>
                  <a:schemeClr val="tx1"/>
                </a:solidFill>
                <a:effectLst/>
                <a:latin typeface="+mn-lt"/>
                <a:ea typeface="+mn-ea"/>
                <a:cs typeface="+mn-cs"/>
              </a:rPr>
              <a:t>Academy of Management Learning &amp; Education</a:t>
            </a:r>
            <a:r>
              <a:rPr lang="en-US" sz="1200" i="1" kern="1200">
                <a:solidFill>
                  <a:schemeClr val="tx1"/>
                </a:solidFill>
                <a:effectLst/>
                <a:latin typeface="+mn-lt"/>
                <a:ea typeface="+mn-ea"/>
                <a:cs typeface="+mn-cs"/>
              </a:rPr>
              <a:t>, 13, </a:t>
            </a:r>
            <a:r>
              <a:rPr lang="en-US" sz="1200" kern="1200">
                <a:solidFill>
                  <a:schemeClr val="tx1"/>
                </a:solidFill>
                <a:effectLst/>
                <a:latin typeface="+mn-lt"/>
                <a:ea typeface="+mn-ea"/>
                <a:cs typeface="+mn-cs"/>
              </a:rPr>
              <a:t>467–475</a:t>
            </a:r>
            <a:r>
              <a:rPr lang="en-US" sz="12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33</a:t>
            </a:fld>
            <a:endParaRPr lang="en-US" dirty="0"/>
          </a:p>
        </p:txBody>
      </p:sp>
    </p:spTree>
    <p:extLst>
      <p:ext uri="{BB962C8B-B14F-4D97-AF65-F5344CB8AC3E}">
        <p14:creationId xmlns:p14="http://schemas.microsoft.com/office/powerpoint/2010/main" val="12896618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Labor and management are required by law to bargain with each other in good faith, and companies need to maintain effective employee relations--but when in conflict, we cannot always resolve our dispute alone. In these cases, we can use something called alternative dispute resolution. Alternative dispute resolution includes a series of tools, most commonly either mediation or arbitration, which parties in conflict can use to resolve their disagreements without going through the process of litigation</a:t>
            </a:r>
            <a:r>
              <a:rPr lang="en-US" dirty="0">
                <a:effectLst/>
              </a:rPr>
              <a:t> </a:t>
            </a:r>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34</a:t>
            </a:fld>
            <a:endParaRPr lang="en-US" dirty="0"/>
          </a:p>
        </p:txBody>
      </p:sp>
    </p:spTree>
    <p:extLst>
      <p:ext uri="{BB962C8B-B14F-4D97-AF65-F5344CB8AC3E}">
        <p14:creationId xmlns:p14="http://schemas.microsoft.com/office/powerpoint/2010/main" val="794734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2</a:t>
            </a:fld>
            <a:endParaRPr lang="en-US" dirty="0"/>
          </a:p>
        </p:txBody>
      </p:sp>
    </p:spTree>
    <p:extLst>
      <p:ext uri="{BB962C8B-B14F-4D97-AF65-F5344CB8AC3E}">
        <p14:creationId xmlns:p14="http://schemas.microsoft.com/office/powerpoint/2010/main" val="1938936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Labor Relations: A Function of Trust and Communication </a:t>
            </a:r>
          </a:p>
          <a:p>
            <a:r>
              <a:rPr lang="en-US" sz="1200" kern="1200" dirty="0">
                <a:solidFill>
                  <a:schemeClr val="tx1"/>
                </a:solidFill>
                <a:effectLst/>
                <a:latin typeface="+mn-lt"/>
                <a:ea typeface="+mn-ea"/>
                <a:cs typeface="+mn-cs"/>
              </a:rPr>
              <a:t>Trust is faith in the character and actions of another.</a:t>
            </a:r>
          </a:p>
          <a:p>
            <a:r>
              <a:rPr lang="en-US" sz="1200" kern="1200" dirty="0">
                <a:solidFill>
                  <a:schemeClr val="tx1"/>
                </a:solidFill>
                <a:effectLst/>
                <a:latin typeface="+mn-lt"/>
                <a:ea typeface="+mn-ea"/>
                <a:cs typeface="+mn-cs"/>
              </a:rPr>
              <a:t>To improve others’ level of trust in us, we need to be open and honest.</a:t>
            </a:r>
          </a:p>
          <a:p>
            <a:r>
              <a:rPr lang="en-US" sz="1200" kern="1200" dirty="0">
                <a:solidFill>
                  <a:schemeClr val="tx1"/>
                </a:solidFill>
                <a:effectLst/>
                <a:latin typeface="+mn-lt"/>
                <a:ea typeface="+mn-ea"/>
                <a:cs typeface="+mn-cs"/>
              </a:rPr>
              <a:t>Communication is the process of transmitting information and meaning, verbally, nonverbally or in writing. </a:t>
            </a:r>
          </a:p>
          <a:p>
            <a:endParaRPr lang="en-IN"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3</a:t>
            </a:fld>
            <a:endParaRPr lang="en-US" dirty="0"/>
          </a:p>
        </p:txBody>
      </p:sp>
    </p:spTree>
    <p:extLst>
      <p:ext uri="{BB962C8B-B14F-4D97-AF65-F5344CB8AC3E}">
        <p14:creationId xmlns:p14="http://schemas.microsoft.com/office/powerpoint/2010/main" val="4189496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Feedback is information provided by the receiver that verifies that a message was transmitted successfully. </a:t>
            </a:r>
          </a:p>
          <a:p>
            <a:r>
              <a:rPr lang="en-US" sz="1200" kern="1200" dirty="0">
                <a:solidFill>
                  <a:schemeClr val="tx1"/>
                </a:solidFill>
                <a:effectLst/>
                <a:latin typeface="+mn-lt"/>
                <a:ea typeface="+mn-ea"/>
                <a:cs typeface="+mn-cs"/>
              </a:rPr>
              <a:t>Paraphrasing is the process of restating a message back to the original sender in the receiver’s own words. </a:t>
            </a:r>
          </a:p>
          <a:p>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4</a:t>
            </a:fld>
            <a:endParaRPr lang="en-US" dirty="0"/>
          </a:p>
        </p:txBody>
      </p:sp>
    </p:spTree>
    <p:extLst>
      <p:ext uri="{BB962C8B-B14F-4D97-AF65-F5344CB8AC3E}">
        <p14:creationId xmlns:p14="http://schemas.microsoft.com/office/powerpoint/2010/main" val="295396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Feedback is information provided by the receiver that verifies that a message was transmitted successfully. </a:t>
            </a:r>
          </a:p>
          <a:p>
            <a:r>
              <a:rPr lang="en-US" sz="1200" kern="1200" dirty="0">
                <a:solidFill>
                  <a:schemeClr val="tx1"/>
                </a:solidFill>
                <a:effectLst/>
                <a:latin typeface="+mn-lt"/>
                <a:ea typeface="+mn-ea"/>
                <a:cs typeface="+mn-cs"/>
              </a:rPr>
              <a:t>Paraphrasing is the process of restating a message back to the original sender in the receiver’s own words. </a:t>
            </a:r>
          </a:p>
          <a:p>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6</a:t>
            </a:fld>
            <a:endParaRPr lang="en-US" dirty="0"/>
          </a:p>
        </p:txBody>
      </p:sp>
    </p:spTree>
    <p:extLst>
      <p:ext uri="{BB962C8B-B14F-4D97-AF65-F5344CB8AC3E}">
        <p14:creationId xmlns:p14="http://schemas.microsoft.com/office/powerpoint/2010/main" val="1886334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Job satisfaction is difficult to measure accurately because it is an attitude, so firms must rely on employees’ honesty in self-reporting their level of satisfaction on a job satisfaction (attitude) survey. </a:t>
            </a:r>
          </a:p>
          <a:p>
            <a:r>
              <a:rPr lang="en-US" sz="1200" kern="1200" dirty="0">
                <a:solidFill>
                  <a:schemeClr val="tx1"/>
                </a:solidFill>
                <a:effectLst/>
                <a:latin typeface="+mn-lt"/>
                <a:ea typeface="+mn-ea"/>
                <a:cs typeface="+mn-cs"/>
              </a:rPr>
              <a:t>Since honesty requires trust, ensure that employees’ anonymity will be protected. </a:t>
            </a:r>
          </a:p>
          <a:p>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Faces scale</a:t>
            </a:r>
          </a:p>
          <a:p>
            <a:r>
              <a:rPr lang="en-US" sz="1200" kern="1200" dirty="0">
                <a:solidFill>
                  <a:schemeClr val="tx1"/>
                </a:solidFill>
                <a:effectLst/>
                <a:latin typeface="+mn-lt"/>
                <a:ea typeface="+mn-ea"/>
                <a:cs typeface="+mn-cs"/>
              </a:rPr>
              <a:t>Employees circle the face that most closely matches their satisfaction with their job. </a:t>
            </a:r>
          </a:p>
          <a:p>
            <a:r>
              <a:rPr lang="en-US" sz="1200" kern="1200" dirty="0">
                <a:solidFill>
                  <a:schemeClr val="tx1"/>
                </a:solidFill>
                <a:effectLst/>
                <a:latin typeface="+mn-lt"/>
                <a:ea typeface="+mn-ea"/>
                <a:cs typeface="+mn-cs"/>
              </a:rPr>
              <a:t>Best for a quick job satisfaction assessment.</a:t>
            </a:r>
          </a:p>
          <a:p>
            <a:r>
              <a:rPr lang="en-US" sz="1200" kern="1200" dirty="0">
                <a:solidFill>
                  <a:schemeClr val="tx1"/>
                </a:solidFill>
                <a:effectLst/>
                <a:latin typeface="+mn-lt"/>
                <a:ea typeface="+mn-ea"/>
                <a:cs typeface="+mn-cs"/>
              </a:rPr>
              <a:t>Job satisfaction survey (JSS) </a:t>
            </a:r>
          </a:p>
          <a:p>
            <a:r>
              <a:rPr lang="en-US" sz="1200" kern="1200" dirty="0">
                <a:solidFill>
                  <a:schemeClr val="tx1"/>
                </a:solidFill>
                <a:effectLst/>
                <a:latin typeface="+mn-lt"/>
                <a:ea typeface="+mn-ea"/>
                <a:cs typeface="+mn-cs"/>
              </a:rPr>
              <a:t>An organizational development survey that has been shown to be valid and reliable for measuring job satisfaction in the workplace. Uses NINE Factors.</a:t>
            </a:r>
          </a:p>
          <a:p>
            <a:r>
              <a:rPr lang="en-US" sz="1200" kern="1200" dirty="0">
                <a:solidFill>
                  <a:schemeClr val="tx1"/>
                </a:solidFill>
                <a:effectLst/>
                <a:latin typeface="+mn-lt"/>
                <a:ea typeface="+mn-ea"/>
                <a:cs typeface="+mn-cs"/>
              </a:rPr>
              <a:t>Best for an in-depth job satisfaction assessment.</a:t>
            </a:r>
          </a:p>
          <a:p>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10</a:t>
            </a:fld>
            <a:endParaRPr lang="en-US" dirty="0"/>
          </a:p>
        </p:txBody>
      </p:sp>
    </p:spTree>
    <p:extLst>
      <p:ext uri="{BB962C8B-B14F-4D97-AF65-F5344CB8AC3E}">
        <p14:creationId xmlns:p14="http://schemas.microsoft.com/office/powerpoint/2010/main" val="320827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Wrongful discharge--terminating an individual employee for an illegal reason, either due to a violation of a contract or in violation of a state or federal law.</a:t>
            </a:r>
          </a:p>
          <a:p>
            <a:r>
              <a:rPr lang="en-US" sz="1200" kern="1200" dirty="0">
                <a:solidFill>
                  <a:schemeClr val="tx1"/>
                </a:solidFill>
                <a:effectLst/>
                <a:latin typeface="+mn-lt"/>
                <a:ea typeface="+mn-ea"/>
                <a:cs typeface="+mn-cs"/>
              </a:rPr>
              <a:t>Constructive discharge--occurs when an employee is forced to quit because of severe and/or pervasive harassment or intolerable working conditions. </a:t>
            </a:r>
          </a:p>
          <a:p>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19</a:t>
            </a:fld>
            <a:endParaRPr lang="en-US" dirty="0"/>
          </a:p>
        </p:txBody>
      </p:sp>
    </p:spTree>
    <p:extLst>
      <p:ext uri="{BB962C8B-B14F-4D97-AF65-F5344CB8AC3E}">
        <p14:creationId xmlns:p14="http://schemas.microsoft.com/office/powerpoint/2010/main" val="16504348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People join unions for a variety of reasons, including better pay and benefits (especially good health care coverage and retirement plans); unfair management practices that lead to poor labor relations; and job security.</a:t>
            </a:r>
          </a:p>
          <a:p>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20</a:t>
            </a:fld>
            <a:endParaRPr lang="en-US" dirty="0"/>
          </a:p>
        </p:txBody>
      </p:sp>
    </p:spTree>
    <p:extLst>
      <p:ext uri="{BB962C8B-B14F-4D97-AF65-F5344CB8AC3E}">
        <p14:creationId xmlns:p14="http://schemas.microsoft.com/office/powerpoint/2010/main" val="1959033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Union organizing--The NO TIPS Rule.</a:t>
            </a:r>
          </a:p>
          <a:p>
            <a:r>
              <a:rPr lang="en-US" sz="1200" kern="1200" dirty="0">
                <a:solidFill>
                  <a:schemeClr val="tx1"/>
                </a:solidFill>
                <a:effectLst/>
                <a:latin typeface="+mn-lt"/>
                <a:ea typeface="+mn-ea"/>
                <a:cs typeface="+mn-cs"/>
              </a:rPr>
              <a:t>No threats--Managers can’t threaten that the firm will shut down a facility that votes for unionization.</a:t>
            </a:r>
          </a:p>
          <a:p>
            <a:r>
              <a:rPr lang="en-US" sz="1200" kern="1200" dirty="0">
                <a:solidFill>
                  <a:schemeClr val="tx1"/>
                </a:solidFill>
                <a:effectLst/>
                <a:latin typeface="+mn-lt"/>
                <a:ea typeface="+mn-ea"/>
                <a:cs typeface="+mn-cs"/>
              </a:rPr>
              <a:t>No interrogations--Managers can’t ask an employee about union organizing activities.</a:t>
            </a:r>
          </a:p>
          <a:p>
            <a:r>
              <a:rPr lang="en-US" sz="1200" kern="1200" dirty="0">
                <a:solidFill>
                  <a:schemeClr val="tx1"/>
                </a:solidFill>
                <a:effectLst/>
                <a:latin typeface="+mn-lt"/>
                <a:ea typeface="+mn-ea"/>
                <a:cs typeface="+mn-cs"/>
              </a:rPr>
              <a:t>No promises--Managers can’t promise employees pay or benefits rewards if they vote against union authorization. </a:t>
            </a:r>
          </a:p>
          <a:p>
            <a:r>
              <a:rPr lang="en-US" sz="1200" kern="1200" dirty="0">
                <a:solidFill>
                  <a:schemeClr val="tx1"/>
                </a:solidFill>
                <a:effectLst/>
                <a:latin typeface="+mn-lt"/>
                <a:ea typeface="+mn-ea"/>
                <a:cs typeface="+mn-cs"/>
              </a:rPr>
              <a:t>No spying--Managers can’t plant spies in union organizing meetings or other activities.</a:t>
            </a:r>
          </a:p>
          <a:p>
            <a:endParaRPr lang="en-US" dirty="0"/>
          </a:p>
        </p:txBody>
      </p:sp>
      <p:sp>
        <p:nvSpPr>
          <p:cNvPr id="4" name="Slide Number Placeholder 3"/>
          <p:cNvSpPr>
            <a:spLocks noGrp="1"/>
          </p:cNvSpPr>
          <p:nvPr>
            <p:ph type="sldNum" sz="quarter" idx="10"/>
          </p:nvPr>
        </p:nvSpPr>
        <p:spPr/>
        <p:txBody>
          <a:bodyPr/>
          <a:lstStyle/>
          <a:p>
            <a:fld id="{5AB3AA9D-A607-4A7B-A040-3CC440CFE920}" type="slidenum">
              <a:rPr lang="en-US" smtClean="0"/>
              <a:pPr/>
              <a:t>21</a:t>
            </a:fld>
            <a:endParaRPr lang="en-US" dirty="0"/>
          </a:p>
        </p:txBody>
      </p:sp>
    </p:spTree>
    <p:extLst>
      <p:ext uri="{BB962C8B-B14F-4D97-AF65-F5344CB8AC3E}">
        <p14:creationId xmlns:p14="http://schemas.microsoft.com/office/powerpoint/2010/main" val="255145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8730186"/>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58679" y="6116070"/>
            <a:ext cx="857473" cy="365125"/>
          </a:xfrm>
          <a:prstGeom prst="rect">
            <a:avLst/>
          </a:prstGeom>
        </p:spPr>
        <p:txBody>
          <a:bodyPr/>
          <a:lstStyle/>
          <a:p>
            <a:fld id="{B61BEF0D-F0BB-DE4B-95CE-6DB70DBA9567}" type="datetimeFigureOut">
              <a:rPr lang="en-US" smtClean="0"/>
              <a:pPr/>
              <a:t>12/20/2017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85744483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58679" y="6116070"/>
            <a:ext cx="857473" cy="365125"/>
          </a:xfrm>
          <a:prstGeom prst="rect">
            <a:avLst/>
          </a:prstGeom>
        </p:spPr>
        <p:txBody>
          <a:bodyPr/>
          <a:lstStyle/>
          <a:p>
            <a:fld id="{B61BEF0D-F0BB-DE4B-95CE-6DB70DBA9567}" type="datetimeFigureOut">
              <a:rPr lang="en-US" smtClean="0"/>
              <a:pPr/>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1325139281"/>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58679" y="6116070"/>
            <a:ext cx="857473" cy="365125"/>
          </a:xfrm>
          <a:prstGeom prst="rect">
            <a:avLst/>
          </a:prstGeom>
        </p:spPr>
        <p:txBody>
          <a:bodyPr/>
          <a:lstStyle/>
          <a:p>
            <a:fld id="{B61BEF0D-F0BB-DE4B-95CE-6DB70DBA9567}" type="datetimeFigureOut">
              <a:rPr lang="en-US" smtClean="0"/>
              <a:pPr/>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2385928167"/>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58679" y="6116070"/>
            <a:ext cx="857473" cy="365125"/>
          </a:xfrm>
          <a:prstGeom prst="rect">
            <a:avLst/>
          </a:prstGeom>
        </p:spPr>
        <p:txBody>
          <a:bodyPr/>
          <a:lstStyle/>
          <a:p>
            <a:fld id="{B61BEF0D-F0BB-DE4B-95CE-6DB70DBA9567}" type="datetimeFigureOut">
              <a:rPr lang="en-US" smtClean="0"/>
              <a:pPr/>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1071862544"/>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58679" y="6116070"/>
            <a:ext cx="857473" cy="365125"/>
          </a:xfrm>
          <a:prstGeom prst="rect">
            <a:avLst/>
          </a:prstGeom>
        </p:spPr>
        <p:txBody>
          <a:bodyPr/>
          <a:lstStyle/>
          <a:p>
            <a:fld id="{B61BEF0D-F0BB-DE4B-95CE-6DB70DBA9567}" type="datetimeFigureOut">
              <a:rPr lang="en-US" smtClean="0"/>
              <a:pPr/>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158628147"/>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58679" y="6116070"/>
            <a:ext cx="857473" cy="365125"/>
          </a:xfrm>
          <a:prstGeom prst="rect">
            <a:avLst/>
          </a:prstGeom>
        </p:spPr>
        <p:txBody>
          <a:bodyPr/>
          <a:lstStyle/>
          <a:p>
            <a:fld id="{B61BEF0D-F0BB-DE4B-95CE-6DB70DBA9567}" type="datetimeFigureOut">
              <a:rPr lang="en-US" smtClean="0"/>
              <a:pPr/>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918160443"/>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58679" y="6116070"/>
            <a:ext cx="857473" cy="365125"/>
          </a:xfrm>
          <a:prstGeom prst="rect">
            <a:avLst/>
          </a:prstGeom>
        </p:spPr>
        <p:txBody>
          <a:bodyPr/>
          <a:lstStyle/>
          <a:p>
            <a:fld id="{B61BEF0D-F0BB-DE4B-95CE-6DB70DBA9567}" type="datetimeFigureOut">
              <a:rPr lang="en-US" smtClean="0"/>
              <a:pPr/>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678258386"/>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58679" y="6116070"/>
            <a:ext cx="857473" cy="365125"/>
          </a:xfrm>
          <a:prstGeom prst="rect">
            <a:avLst/>
          </a:prstGeom>
        </p:spPr>
        <p:txBody>
          <a:bodyPr/>
          <a:lstStyle/>
          <a:p>
            <a:fld id="{B61BEF0D-F0BB-DE4B-95CE-6DB70DBA9567}" type="datetimeFigureOut">
              <a:rPr lang="en-US" smtClean="0"/>
              <a:pPr/>
              <a:t>12/20/2017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2127193923"/>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781" y="914401"/>
            <a:ext cx="6725628" cy="2771773"/>
          </a:xfrm>
        </p:spPr>
        <p:txBody>
          <a:bodyPr anchor="b">
            <a:normAutofit/>
          </a:bodyPr>
          <a:lstStyle>
            <a:lvl1pPr algn="ctr">
              <a:defRPr sz="3600" b="1">
                <a:solidFill>
                  <a:srgbClr val="015476"/>
                </a:solidFill>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1260780" y="3948114"/>
            <a:ext cx="6725630" cy="1572342"/>
          </a:xfrm>
        </p:spPr>
        <p:txBody>
          <a:bodyPr anchor="t">
            <a:normAutofit/>
          </a:bodyPr>
          <a:lstStyle>
            <a:lvl1pPr marL="0" indent="0" algn="ctr">
              <a:buNone/>
              <a:defRPr sz="4400" b="1">
                <a:solidFill>
                  <a:schemeClr val="tx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ooter Placeholder 4"/>
          <p:cNvSpPr>
            <a:spLocks noGrp="1"/>
          </p:cNvSpPr>
          <p:nvPr>
            <p:ph type="ftr" sz="quarter" idx="3"/>
          </p:nvPr>
        </p:nvSpPr>
        <p:spPr>
          <a:xfrm>
            <a:off x="457200" y="6346629"/>
            <a:ext cx="7620000" cy="365125"/>
          </a:xfrm>
          <a:prstGeom prst="rect">
            <a:avLst/>
          </a:prstGeom>
        </p:spPr>
        <p:txBody>
          <a:bodyPr vert="horz" lIns="91440" tIns="45720" rIns="91440" bIns="45720" rtlCol="0" anchor="ctr"/>
          <a:lstStyle>
            <a:lvl1pPr algn="l">
              <a:defRPr sz="1200" b="0" i="0">
                <a:solidFill>
                  <a:schemeClr val="tx1"/>
                </a:solidFill>
                <a:effectLst/>
                <a:latin typeface="+mn-lt"/>
              </a:defRPr>
            </a:lvl1pPr>
          </a:lstStyle>
          <a:p>
            <a:endParaRPr lang="en-US" dirty="0"/>
          </a:p>
        </p:txBody>
      </p:sp>
      <p:sp>
        <p:nvSpPr>
          <p:cNvPr id="26" name="Slide Number Placeholder 5"/>
          <p:cNvSpPr>
            <a:spLocks noGrp="1"/>
          </p:cNvSpPr>
          <p:nvPr>
            <p:ph type="sldNum" sz="quarter" idx="4"/>
          </p:nvPr>
        </p:nvSpPr>
        <p:spPr>
          <a:xfrm>
            <a:off x="8273317" y="6324600"/>
            <a:ext cx="413483" cy="365125"/>
          </a:xfrm>
          <a:prstGeom prst="rect">
            <a:avLst/>
          </a:prstGeom>
        </p:spPr>
        <p:txBody>
          <a:bodyPr vert="horz" lIns="91440" tIns="45720" rIns="91440" bIns="45720" rtlCol="0" anchor="ctr"/>
          <a:lstStyle>
            <a:lvl1pPr algn="r">
              <a:defRPr sz="1500" b="0" i="0">
                <a:solidFill>
                  <a:schemeClr val="tx1"/>
                </a:solidFill>
                <a:effectLst/>
                <a:latin typeface="+mn-lt"/>
              </a:defRPr>
            </a:lvl1p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2784063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761999"/>
            <a:ext cx="8229600" cy="1447801"/>
          </a:xfrm>
        </p:spPr>
        <p:txBody>
          <a:bodyPr/>
          <a:lstStyle/>
          <a:p>
            <a:r>
              <a:rPr lang="en-US"/>
              <a:t>Click to edit Master title style</a:t>
            </a:r>
            <a:endParaRPr lang="en-US" dirty="0"/>
          </a:p>
        </p:txBody>
      </p:sp>
      <p:sp>
        <p:nvSpPr>
          <p:cNvPr id="3" name="Content Placeholder 2"/>
          <p:cNvSpPr>
            <a:spLocks noGrp="1"/>
          </p:cNvSpPr>
          <p:nvPr>
            <p:ph idx="1"/>
          </p:nvPr>
        </p:nvSpPr>
        <p:spPr>
          <a:xfrm>
            <a:off x="457201" y="2362200"/>
            <a:ext cx="8229600" cy="3637616"/>
          </a:xfr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p:cNvSpPr>
            <a:spLocks noGrp="1"/>
          </p:cNvSpPr>
          <p:nvPr>
            <p:ph type="ftr" sz="quarter" idx="3"/>
          </p:nvPr>
        </p:nvSpPr>
        <p:spPr>
          <a:xfrm>
            <a:off x="457200" y="6346629"/>
            <a:ext cx="7620000" cy="365125"/>
          </a:xfrm>
          <a:prstGeom prst="rect">
            <a:avLst/>
          </a:prstGeom>
        </p:spPr>
        <p:txBody>
          <a:bodyPr vert="horz" lIns="91440" tIns="45720" rIns="91440" bIns="45720" rtlCol="0" anchor="ctr"/>
          <a:lstStyle>
            <a:lvl1pPr algn="l">
              <a:defRPr sz="1200" b="0" i="0">
                <a:solidFill>
                  <a:schemeClr val="tx1"/>
                </a:solidFill>
                <a:effectLst/>
                <a:latin typeface="+mn-lt"/>
              </a:defRPr>
            </a:lvl1pPr>
          </a:lstStyle>
          <a:p>
            <a:endParaRPr lang="en-US" dirty="0"/>
          </a:p>
        </p:txBody>
      </p:sp>
      <p:sp>
        <p:nvSpPr>
          <p:cNvPr id="10" name="Slide Number Placeholder 5"/>
          <p:cNvSpPr>
            <a:spLocks noGrp="1"/>
          </p:cNvSpPr>
          <p:nvPr>
            <p:ph type="sldNum" sz="quarter" idx="4"/>
          </p:nvPr>
        </p:nvSpPr>
        <p:spPr>
          <a:xfrm>
            <a:off x="8273317" y="6324600"/>
            <a:ext cx="413483" cy="365125"/>
          </a:xfrm>
          <a:prstGeom prst="rect">
            <a:avLst/>
          </a:prstGeom>
        </p:spPr>
        <p:txBody>
          <a:bodyPr vert="horz" lIns="91440" tIns="45720" rIns="91440" bIns="45720" rtlCol="0" anchor="ctr"/>
          <a:lstStyle>
            <a:lvl1pPr algn="r">
              <a:defRPr sz="1500" b="0" i="0">
                <a:solidFill>
                  <a:schemeClr val="tx1"/>
                </a:solidFill>
                <a:effectLst/>
                <a:latin typeface="+mn-lt"/>
              </a:defRPr>
            </a:lvl1p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4033527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Footer Placeholder 4"/>
          <p:cNvSpPr>
            <a:spLocks noGrp="1"/>
          </p:cNvSpPr>
          <p:nvPr>
            <p:ph type="ftr" sz="quarter" idx="3"/>
          </p:nvPr>
        </p:nvSpPr>
        <p:spPr>
          <a:xfrm>
            <a:off x="457200" y="6346629"/>
            <a:ext cx="7620000" cy="365125"/>
          </a:xfrm>
          <a:prstGeom prst="rect">
            <a:avLst/>
          </a:prstGeom>
        </p:spPr>
        <p:txBody>
          <a:bodyPr vert="horz" lIns="91440" tIns="45720" rIns="91440" bIns="45720" rtlCol="0" anchor="ctr"/>
          <a:lstStyle>
            <a:lvl1pPr algn="l">
              <a:defRPr sz="1200" b="0" i="0">
                <a:solidFill>
                  <a:schemeClr val="tx1"/>
                </a:solidFill>
                <a:effectLst/>
                <a:latin typeface="+mn-lt"/>
              </a:defRPr>
            </a:lvl1pPr>
          </a:lstStyle>
          <a:p>
            <a:endParaRPr lang="en-US" dirty="0"/>
          </a:p>
        </p:txBody>
      </p:sp>
      <p:sp>
        <p:nvSpPr>
          <p:cNvPr id="10" name="Slide Number Placeholder 5"/>
          <p:cNvSpPr>
            <a:spLocks noGrp="1"/>
          </p:cNvSpPr>
          <p:nvPr>
            <p:ph type="sldNum" sz="quarter" idx="4"/>
          </p:nvPr>
        </p:nvSpPr>
        <p:spPr>
          <a:xfrm>
            <a:off x="8273317" y="6324600"/>
            <a:ext cx="413483" cy="365125"/>
          </a:xfrm>
          <a:prstGeom prst="rect">
            <a:avLst/>
          </a:prstGeom>
        </p:spPr>
        <p:txBody>
          <a:bodyPr vert="horz" lIns="91440" tIns="45720" rIns="91440" bIns="45720" rtlCol="0" anchor="ctr"/>
          <a:lstStyle>
            <a:lvl1pPr algn="r">
              <a:defRPr sz="1500" b="0" i="0">
                <a:solidFill>
                  <a:schemeClr val="tx1"/>
                </a:solidFill>
                <a:effectLst/>
                <a:latin typeface="+mn-lt"/>
              </a:defRPr>
            </a:lvl1p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2717216620"/>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1" y="685801"/>
            <a:ext cx="8229600"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667000"/>
            <a:ext cx="3962399" cy="35814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2000" y="2667000"/>
            <a:ext cx="4114800" cy="35814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Footer Placeholder 4"/>
          <p:cNvSpPr>
            <a:spLocks noGrp="1"/>
          </p:cNvSpPr>
          <p:nvPr>
            <p:ph type="ftr" sz="quarter" idx="3"/>
          </p:nvPr>
        </p:nvSpPr>
        <p:spPr>
          <a:xfrm>
            <a:off x="457200" y="6346629"/>
            <a:ext cx="7620000" cy="365125"/>
          </a:xfrm>
          <a:prstGeom prst="rect">
            <a:avLst/>
          </a:prstGeom>
        </p:spPr>
        <p:txBody>
          <a:bodyPr vert="horz" lIns="91440" tIns="45720" rIns="91440" bIns="45720" rtlCol="0" anchor="ctr"/>
          <a:lstStyle>
            <a:lvl1pPr algn="l">
              <a:defRPr sz="1200" b="0" i="0">
                <a:solidFill>
                  <a:schemeClr val="tx1"/>
                </a:solidFill>
                <a:effectLst/>
                <a:latin typeface="+mn-lt"/>
              </a:defRPr>
            </a:lvl1pPr>
          </a:lstStyle>
          <a:p>
            <a:endParaRPr lang="en-US" dirty="0"/>
          </a:p>
        </p:txBody>
      </p:sp>
      <p:sp>
        <p:nvSpPr>
          <p:cNvPr id="11" name="Slide Number Placeholder 5"/>
          <p:cNvSpPr>
            <a:spLocks noGrp="1"/>
          </p:cNvSpPr>
          <p:nvPr>
            <p:ph type="sldNum" sz="quarter" idx="4"/>
          </p:nvPr>
        </p:nvSpPr>
        <p:spPr>
          <a:xfrm>
            <a:off x="8273317" y="6324600"/>
            <a:ext cx="413483" cy="365125"/>
          </a:xfrm>
          <a:prstGeom prst="rect">
            <a:avLst/>
          </a:prstGeom>
        </p:spPr>
        <p:txBody>
          <a:bodyPr vert="horz" lIns="91440" tIns="45720" rIns="91440" bIns="45720" rtlCol="0" anchor="ctr"/>
          <a:lstStyle>
            <a:lvl1pPr algn="r">
              <a:defRPr sz="1500" b="0" i="0">
                <a:solidFill>
                  <a:schemeClr val="tx1"/>
                </a:solidFill>
                <a:effectLst/>
                <a:latin typeface="+mn-lt"/>
              </a:defRPr>
            </a:lvl1p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2625349165"/>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1" y="2552700"/>
            <a:ext cx="3962399"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572000" y="2552700"/>
            <a:ext cx="4114800"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itle 1"/>
          <p:cNvSpPr>
            <a:spLocks noGrp="1"/>
          </p:cNvSpPr>
          <p:nvPr>
            <p:ph type="title"/>
          </p:nvPr>
        </p:nvSpPr>
        <p:spPr>
          <a:xfrm>
            <a:off x="457201" y="685801"/>
            <a:ext cx="8229600" cy="1752599"/>
          </a:xfrm>
        </p:spPr>
        <p:txBody>
          <a:bodyPr/>
          <a:lstStyle/>
          <a:p>
            <a:r>
              <a:rPr lang="en-US"/>
              <a:t>Click to edit Master title style</a:t>
            </a:r>
            <a:endParaRPr lang="en-US" dirty="0"/>
          </a:p>
        </p:txBody>
      </p:sp>
      <p:sp>
        <p:nvSpPr>
          <p:cNvPr id="11" name="Content Placeholder 2"/>
          <p:cNvSpPr>
            <a:spLocks noGrp="1"/>
          </p:cNvSpPr>
          <p:nvPr>
            <p:ph sz="half" idx="13"/>
          </p:nvPr>
        </p:nvSpPr>
        <p:spPr>
          <a:xfrm>
            <a:off x="457201" y="3243262"/>
            <a:ext cx="3962399" cy="30051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3"/>
          <p:cNvSpPr>
            <a:spLocks noGrp="1"/>
          </p:cNvSpPr>
          <p:nvPr>
            <p:ph sz="half" idx="2"/>
          </p:nvPr>
        </p:nvSpPr>
        <p:spPr>
          <a:xfrm>
            <a:off x="4572000" y="3243262"/>
            <a:ext cx="4114800" cy="30051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Footer Placeholder 4"/>
          <p:cNvSpPr>
            <a:spLocks noGrp="1"/>
          </p:cNvSpPr>
          <p:nvPr>
            <p:ph type="ftr" sz="quarter" idx="14"/>
          </p:nvPr>
        </p:nvSpPr>
        <p:spPr>
          <a:xfrm>
            <a:off x="457200" y="6346629"/>
            <a:ext cx="7620000" cy="365125"/>
          </a:xfrm>
          <a:prstGeom prst="rect">
            <a:avLst/>
          </a:prstGeom>
        </p:spPr>
        <p:txBody>
          <a:bodyPr vert="horz" lIns="91440" tIns="45720" rIns="91440" bIns="45720" rtlCol="0" anchor="ctr"/>
          <a:lstStyle>
            <a:lvl1pPr algn="l">
              <a:defRPr sz="1200" b="0" i="0">
                <a:solidFill>
                  <a:schemeClr val="tx1"/>
                </a:solidFill>
                <a:effectLst/>
                <a:latin typeface="+mn-lt"/>
              </a:defRPr>
            </a:lvl1pPr>
          </a:lstStyle>
          <a:p>
            <a:endParaRPr lang="en-US" dirty="0"/>
          </a:p>
        </p:txBody>
      </p:sp>
      <p:sp>
        <p:nvSpPr>
          <p:cNvPr id="16" name="Slide Number Placeholder 5"/>
          <p:cNvSpPr>
            <a:spLocks noGrp="1"/>
          </p:cNvSpPr>
          <p:nvPr>
            <p:ph type="sldNum" sz="quarter" idx="4"/>
          </p:nvPr>
        </p:nvSpPr>
        <p:spPr>
          <a:xfrm>
            <a:off x="8273317" y="6324600"/>
            <a:ext cx="413483" cy="365125"/>
          </a:xfrm>
          <a:prstGeom prst="rect">
            <a:avLst/>
          </a:prstGeom>
        </p:spPr>
        <p:txBody>
          <a:bodyPr vert="horz" lIns="91440" tIns="45720" rIns="91440" bIns="45720" rtlCol="0" anchor="ctr"/>
          <a:lstStyle>
            <a:lvl1pPr algn="r">
              <a:defRPr sz="1500" b="0" i="0">
                <a:solidFill>
                  <a:schemeClr val="tx1"/>
                </a:solidFill>
                <a:effectLst/>
                <a:latin typeface="+mn-lt"/>
              </a:defRPr>
            </a:lvl1p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3286087495"/>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8" name="Footer Placeholder 4"/>
          <p:cNvSpPr>
            <a:spLocks noGrp="1"/>
          </p:cNvSpPr>
          <p:nvPr>
            <p:ph type="ftr" sz="quarter" idx="3"/>
          </p:nvPr>
        </p:nvSpPr>
        <p:spPr>
          <a:xfrm>
            <a:off x="457200" y="6346629"/>
            <a:ext cx="7620000" cy="365125"/>
          </a:xfrm>
          <a:prstGeom prst="rect">
            <a:avLst/>
          </a:prstGeom>
        </p:spPr>
        <p:txBody>
          <a:bodyPr vert="horz" lIns="91440" tIns="45720" rIns="91440" bIns="45720" rtlCol="0" anchor="ctr"/>
          <a:lstStyle>
            <a:lvl1pPr algn="l">
              <a:defRPr sz="1200" b="0" i="0">
                <a:solidFill>
                  <a:schemeClr val="tx1"/>
                </a:solidFill>
                <a:effectLst/>
                <a:latin typeface="+mn-lt"/>
              </a:defRPr>
            </a:lvl1pPr>
          </a:lstStyle>
          <a:p>
            <a:endParaRPr lang="en-US" dirty="0"/>
          </a:p>
        </p:txBody>
      </p:sp>
      <p:sp>
        <p:nvSpPr>
          <p:cNvPr id="9" name="Slide Number Placeholder 5"/>
          <p:cNvSpPr>
            <a:spLocks noGrp="1"/>
          </p:cNvSpPr>
          <p:nvPr>
            <p:ph type="sldNum" sz="quarter" idx="4"/>
          </p:nvPr>
        </p:nvSpPr>
        <p:spPr>
          <a:xfrm>
            <a:off x="8273317" y="6324600"/>
            <a:ext cx="413483" cy="365125"/>
          </a:xfrm>
          <a:prstGeom prst="rect">
            <a:avLst/>
          </a:prstGeom>
        </p:spPr>
        <p:txBody>
          <a:bodyPr vert="horz" lIns="91440" tIns="45720" rIns="91440" bIns="45720" rtlCol="0" anchor="ctr"/>
          <a:lstStyle>
            <a:lvl1pPr algn="r">
              <a:defRPr sz="1500" b="0" i="0">
                <a:solidFill>
                  <a:schemeClr val="tx1"/>
                </a:solidFill>
                <a:effectLst/>
                <a:latin typeface="+mn-lt"/>
              </a:defRPr>
            </a:lvl1p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3498775341"/>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Footer Placeholder 4"/>
          <p:cNvSpPr>
            <a:spLocks noGrp="1"/>
          </p:cNvSpPr>
          <p:nvPr>
            <p:ph type="ftr" sz="quarter" idx="3"/>
          </p:nvPr>
        </p:nvSpPr>
        <p:spPr>
          <a:xfrm>
            <a:off x="457200" y="6346629"/>
            <a:ext cx="7620000" cy="365125"/>
          </a:xfrm>
          <a:prstGeom prst="rect">
            <a:avLst/>
          </a:prstGeom>
        </p:spPr>
        <p:txBody>
          <a:bodyPr vert="horz" lIns="91440" tIns="45720" rIns="91440" bIns="45720" rtlCol="0" anchor="ctr"/>
          <a:lstStyle>
            <a:lvl1pPr algn="l">
              <a:defRPr sz="1200" b="0" i="0">
                <a:solidFill>
                  <a:schemeClr val="tx1"/>
                </a:solidFill>
                <a:effectLst/>
                <a:latin typeface="+mn-lt"/>
              </a:defRPr>
            </a:lvl1pPr>
          </a:lstStyle>
          <a:p>
            <a:endParaRPr lang="en-US" dirty="0"/>
          </a:p>
        </p:txBody>
      </p:sp>
      <p:sp>
        <p:nvSpPr>
          <p:cNvPr id="9" name="Slide Number Placeholder 5"/>
          <p:cNvSpPr>
            <a:spLocks noGrp="1"/>
          </p:cNvSpPr>
          <p:nvPr>
            <p:ph type="sldNum" sz="quarter" idx="4"/>
          </p:nvPr>
        </p:nvSpPr>
        <p:spPr>
          <a:xfrm>
            <a:off x="8273317" y="6324600"/>
            <a:ext cx="413483" cy="365125"/>
          </a:xfrm>
          <a:prstGeom prst="rect">
            <a:avLst/>
          </a:prstGeom>
        </p:spPr>
        <p:txBody>
          <a:bodyPr vert="horz" lIns="91440" tIns="45720" rIns="91440" bIns="45720" rtlCol="0" anchor="ctr"/>
          <a:lstStyle>
            <a:lvl1pPr algn="r">
              <a:defRPr sz="1500" b="0" i="0">
                <a:solidFill>
                  <a:schemeClr val="tx1"/>
                </a:solidFill>
                <a:effectLst/>
                <a:latin typeface="+mn-lt"/>
              </a:defRPr>
            </a:lvl1p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1014005309"/>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58679" y="6116070"/>
            <a:ext cx="857473" cy="365125"/>
          </a:xfrm>
          <a:prstGeom prst="rect">
            <a:avLst/>
          </a:prstGeom>
        </p:spPr>
        <p:txBody>
          <a:bodyPr/>
          <a:lstStyle/>
          <a:p>
            <a:fld id="{B61BEF0D-F0BB-DE4B-95CE-6DB70DBA9567}" type="datetimeFigureOut">
              <a:rPr lang="en-US" smtClean="0"/>
              <a:pPr/>
              <a:t>12/20/2017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1698412700"/>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761999"/>
            <a:ext cx="8229601" cy="1676401"/>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667000"/>
            <a:ext cx="8229600" cy="3356995"/>
          </a:xfrm>
          <a:prstGeom prst="rect">
            <a:avLst/>
          </a:prstGeom>
        </p:spPr>
        <p:txBody>
          <a:bodyPr vert="horz" lIns="91440" tIns="45720" rIns="91440" bIns="45720" rtlCol="0"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7200" y="6346629"/>
            <a:ext cx="7620000" cy="365125"/>
          </a:xfrm>
          <a:prstGeom prst="rect">
            <a:avLst/>
          </a:prstGeom>
        </p:spPr>
        <p:txBody>
          <a:bodyPr vert="horz" lIns="91440" tIns="45720" rIns="91440" bIns="45720" rtlCol="0" anchor="ctr"/>
          <a:lstStyle>
            <a:lvl1pPr algn="l">
              <a:defRPr sz="1200" b="0" i="1">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324600"/>
            <a:ext cx="413483" cy="365125"/>
          </a:xfrm>
          <a:prstGeom prst="rect">
            <a:avLst/>
          </a:prstGeom>
        </p:spPr>
        <p:txBody>
          <a:bodyPr vert="horz" lIns="91440" tIns="45720" rIns="91440" bIns="45720" rtlCol="0" anchor="ctr"/>
          <a:lstStyle>
            <a:lvl1pPr algn="r">
              <a:defRPr sz="1500" b="0" i="0">
                <a:solidFill>
                  <a:schemeClr val="tx1"/>
                </a:solidFill>
                <a:effectLst/>
                <a:latin typeface="+mn-lt"/>
              </a:defRPr>
            </a:lvl1pPr>
          </a:lstStyle>
          <a:p>
            <a:fld id="{561B0F74-09A5-489A-9583-6307195A64A6}" type="slidenum">
              <a:rPr lang="en-US" smtClean="0"/>
              <a:pPr/>
              <a:t>‹#›</a:t>
            </a:fld>
            <a:endParaRPr lang="en-US" dirty="0"/>
          </a:p>
        </p:txBody>
      </p:sp>
    </p:spTree>
    <p:extLst>
      <p:ext uri="{BB962C8B-B14F-4D97-AF65-F5344CB8AC3E}">
        <p14:creationId xmlns:p14="http://schemas.microsoft.com/office/powerpoint/2010/main" val="151771574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Lst>
  <p:hf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solidFill>
                  <a:schemeClr val="accent1">
                    <a:lumMod val="50000"/>
                  </a:schemeClr>
                </a:solidFill>
              </a:rPr>
              <a:t>Ways to Measure Job Satisfaction</a:t>
            </a:r>
            <a:endParaRPr lang="en-US" dirty="0">
              <a:solidFill>
                <a:schemeClr val="accent1">
                  <a:lumMod val="50000"/>
                </a:schemeClr>
              </a:solidFill>
            </a:endParaRPr>
          </a:p>
        </p:txBody>
      </p:sp>
      <p:sp>
        <p:nvSpPr>
          <p:cNvPr id="4" name="Content Placeholder 3"/>
          <p:cNvSpPr>
            <a:spLocks noGrp="1"/>
          </p:cNvSpPr>
          <p:nvPr>
            <p:ph idx="1"/>
          </p:nvPr>
        </p:nvSpPr>
        <p:spPr/>
        <p:txBody>
          <a:bodyPr>
            <a:normAutofit/>
          </a:bodyPr>
          <a:lstStyle/>
          <a:p>
            <a:pPr marL="0" indent="0"/>
            <a:r>
              <a:rPr lang="en-US" sz="2300" b="1" dirty="0">
                <a:latin typeface="Times New Roman" pitchFamily="18" charset="0"/>
                <a:cs typeface="Times New Roman" pitchFamily="18" charset="0"/>
              </a:rPr>
              <a:t> Faces scale</a:t>
            </a:r>
          </a:p>
          <a:p>
            <a:pPr marL="662940" lvl="1" indent="-342900"/>
            <a:r>
              <a:rPr lang="en-US" sz="2100" b="1" dirty="0">
                <a:latin typeface="Times New Roman" pitchFamily="18" charset="0"/>
                <a:cs typeface="Times New Roman" pitchFamily="18" charset="0"/>
              </a:rPr>
              <a:t> </a:t>
            </a:r>
            <a:r>
              <a:rPr lang="en-US" sz="2200" dirty="0">
                <a:latin typeface="Times New Roman" pitchFamily="18" charset="0"/>
                <a:cs typeface="Times New Roman" pitchFamily="18" charset="0"/>
              </a:rPr>
              <a:t>Employees circle the face that matches their satisfaction.</a:t>
            </a:r>
          </a:p>
          <a:p>
            <a:pPr marL="662940" lvl="1" indent="-342900"/>
            <a:r>
              <a:rPr lang="en-US" sz="2200" dirty="0">
                <a:latin typeface="Times New Roman" pitchFamily="18" charset="0"/>
                <a:cs typeface="Times New Roman" pitchFamily="18" charset="0"/>
              </a:rPr>
              <a:t> Best for a brief job satisfaction assessment.</a:t>
            </a:r>
          </a:p>
          <a:p>
            <a:pPr marL="320040" lvl="1" indent="0"/>
            <a:endParaRPr lang="en-US" sz="1800" dirty="0">
              <a:latin typeface="Times New Roman" pitchFamily="18" charset="0"/>
              <a:cs typeface="Times New Roman" pitchFamily="18" charset="0"/>
            </a:endParaRPr>
          </a:p>
          <a:p>
            <a:pPr marL="0" indent="0"/>
            <a:r>
              <a:rPr lang="en-US" sz="2300" b="1" dirty="0">
                <a:latin typeface="Times New Roman" pitchFamily="18" charset="0"/>
                <a:cs typeface="Times New Roman" pitchFamily="18" charset="0"/>
              </a:rPr>
              <a:t> Job satisfaction survey (JSS) </a:t>
            </a:r>
          </a:p>
          <a:p>
            <a:pPr marL="662940" lvl="1" indent="-342900"/>
            <a:r>
              <a:rPr lang="en-US" sz="2200" dirty="0">
                <a:latin typeface="Times New Roman" pitchFamily="18" charset="0"/>
                <a:cs typeface="Times New Roman" pitchFamily="18" charset="0"/>
              </a:rPr>
              <a:t>Organizational development survey that is valid and reliable for measuring job satisfaction in workplace. Uses NINE Factors.</a:t>
            </a:r>
          </a:p>
          <a:p>
            <a:pPr marL="662940" lvl="1" indent="-342900"/>
            <a:r>
              <a:rPr lang="en-US" sz="2200" dirty="0">
                <a:latin typeface="Times New Roman" pitchFamily="18" charset="0"/>
                <a:cs typeface="Times New Roman" pitchFamily="18" charset="0"/>
              </a:rPr>
              <a:t>Best for an in-depth job satisfaction assessment.</a:t>
            </a:r>
          </a:p>
        </p:txBody>
      </p:sp>
      <p:sp>
        <p:nvSpPr>
          <p:cNvPr id="5" name="Slide Number Placeholder 4"/>
          <p:cNvSpPr>
            <a:spLocks noGrp="1"/>
          </p:cNvSpPr>
          <p:nvPr>
            <p:ph type="sldNum" sz="quarter" idx="4"/>
          </p:nvPr>
        </p:nvSpPr>
        <p:spPr/>
        <p:txBody>
          <a:bodyPr/>
          <a:lstStyle/>
          <a:p>
            <a:fld id="{561B0F74-09A5-489A-9583-6307195A64A6}" type="slidenum">
              <a:rPr lang="en-US" smtClean="0"/>
              <a:pPr/>
              <a:t>10</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1330165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solidFill>
                  <a:schemeClr val="accent1">
                    <a:lumMod val="50000"/>
                  </a:schemeClr>
                </a:solidFill>
              </a:rPr>
              <a:t>Legal Issues in Labor Relations</a:t>
            </a:r>
            <a:r>
              <a:rPr lang="en-US" dirty="0">
                <a:solidFill>
                  <a:schemeClr val="accent1">
                    <a:lumMod val="50000"/>
                  </a:schemeClr>
                </a:solidFill>
              </a:rPr>
              <a:t> </a:t>
            </a:r>
            <a:endParaRPr lang="en-US" sz="6000" dirty="0">
              <a:solidFill>
                <a:schemeClr val="accent1">
                  <a:lumMod val="50000"/>
                </a:schemeClr>
              </a:solidFill>
            </a:endParaRPr>
          </a:p>
        </p:txBody>
      </p:sp>
      <p:sp>
        <p:nvSpPr>
          <p:cNvPr id="4" name="Content Placeholder 3"/>
          <p:cNvSpPr>
            <a:spLocks noGrp="1"/>
          </p:cNvSpPr>
          <p:nvPr>
            <p:ph idx="1"/>
          </p:nvPr>
        </p:nvSpPr>
        <p:spPr/>
        <p:txBody>
          <a:bodyPr>
            <a:normAutofit/>
          </a:bodyPr>
          <a:lstStyle/>
          <a:p>
            <a:r>
              <a:rPr lang="en-US" sz="2300" dirty="0">
                <a:latin typeface="Times New Roman" pitchFamily="18" charset="0"/>
                <a:cs typeface="Times New Roman" pitchFamily="18" charset="0"/>
              </a:rPr>
              <a:t>Managers must understand constraints set by labor laws to successfully do their job. </a:t>
            </a:r>
          </a:p>
          <a:p>
            <a:pPr marL="0" indent="0"/>
            <a:endParaRPr lang="en-US" sz="1800" dirty="0">
              <a:latin typeface="Times New Roman" pitchFamily="18" charset="0"/>
              <a:cs typeface="Times New Roman" pitchFamily="18" charset="0"/>
            </a:endParaRPr>
          </a:p>
          <a:p>
            <a:r>
              <a:rPr lang="en-US" sz="2300" dirty="0">
                <a:latin typeface="Times New Roman" pitchFamily="18" charset="0"/>
                <a:cs typeface="Times New Roman" pitchFamily="18" charset="0"/>
              </a:rPr>
              <a:t> Three types of labor relations laws:</a:t>
            </a:r>
          </a:p>
          <a:p>
            <a:pPr marL="834390" lvl="1" indent="-514350">
              <a:buFont typeface="+mj-lt"/>
              <a:buAutoNum type="arabicPeriod"/>
            </a:pPr>
            <a:r>
              <a:rPr lang="en-US" sz="2200" dirty="0">
                <a:latin typeface="Times New Roman" pitchFamily="18" charset="0"/>
                <a:cs typeface="Times New Roman" pitchFamily="18" charset="0"/>
              </a:rPr>
              <a:t>Laws that deal with unions and unionization</a:t>
            </a:r>
          </a:p>
          <a:p>
            <a:pPr marL="834390" lvl="1" indent="-514350">
              <a:buFont typeface="+mj-lt"/>
              <a:buAutoNum type="arabicPeriod"/>
            </a:pPr>
            <a:r>
              <a:rPr lang="en-US" sz="2200" dirty="0">
                <a:latin typeface="Times New Roman" pitchFamily="18" charset="0"/>
                <a:cs typeface="Times New Roman" pitchFamily="18" charset="0"/>
              </a:rPr>
              <a:t>Laws that govern how layoffs must be handled</a:t>
            </a:r>
          </a:p>
          <a:p>
            <a:pPr marL="834390" lvl="1" indent="-514350">
              <a:buFont typeface="+mj-lt"/>
              <a:buAutoNum type="arabicPeriod"/>
            </a:pPr>
            <a:r>
              <a:rPr lang="en-US" sz="2200" dirty="0">
                <a:latin typeface="Times New Roman" pitchFamily="18" charset="0"/>
                <a:cs typeface="Times New Roman" pitchFamily="18" charset="0"/>
              </a:rPr>
              <a:t>Laws that govern Collective Bargaining</a:t>
            </a:r>
          </a:p>
          <a:p>
            <a:pPr marL="514350" indent="-514350">
              <a:buFont typeface="+mj-lt"/>
              <a:buAutoNum type="arabicPeriod"/>
            </a:pPr>
            <a:endParaRPr lang="en-US" sz="3200" b="1" u="sng" dirty="0"/>
          </a:p>
          <a:p>
            <a:pPr marL="0" indent="0">
              <a:buNone/>
            </a:pPr>
            <a:endParaRPr lang="en-US" sz="3200" b="1" u="sng" dirty="0"/>
          </a:p>
          <a:p>
            <a:pPr marL="0" indent="0">
              <a:buNone/>
            </a:pPr>
            <a:endParaRPr lang="en-US" sz="1200" dirty="0"/>
          </a:p>
          <a:p>
            <a:pPr marL="0" indent="0">
              <a:buSzPct val="65000"/>
              <a:buNone/>
            </a:pPr>
            <a:endParaRPr lang="en-US" b="1" dirty="0"/>
          </a:p>
        </p:txBody>
      </p:sp>
      <p:sp>
        <p:nvSpPr>
          <p:cNvPr id="5" name="Slide Number Placeholder 4"/>
          <p:cNvSpPr>
            <a:spLocks noGrp="1"/>
          </p:cNvSpPr>
          <p:nvPr>
            <p:ph type="sldNum" sz="quarter" idx="4"/>
          </p:nvPr>
        </p:nvSpPr>
        <p:spPr/>
        <p:txBody>
          <a:bodyPr/>
          <a:lstStyle/>
          <a:p>
            <a:fld id="{561B0F74-09A5-489A-9583-6307195A64A6}" type="slidenum">
              <a:rPr lang="en-US" smtClean="0"/>
              <a:pPr/>
              <a:t>11</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2138150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solidFill>
                  <a:schemeClr val="accent1">
                    <a:lumMod val="50000"/>
                  </a:schemeClr>
                </a:solidFill>
              </a:rPr>
              <a:t>Railway Labor Act (RLA) of 1926</a:t>
            </a:r>
            <a:endParaRPr lang="en-US" dirty="0">
              <a:solidFill>
                <a:schemeClr val="accent1">
                  <a:lumMod val="50000"/>
                </a:schemeClr>
              </a:solidFill>
            </a:endParaRPr>
          </a:p>
        </p:txBody>
      </p:sp>
      <p:sp>
        <p:nvSpPr>
          <p:cNvPr id="4" name="Content Placeholder 3"/>
          <p:cNvSpPr>
            <a:spLocks noGrp="1"/>
          </p:cNvSpPr>
          <p:nvPr>
            <p:ph idx="1"/>
          </p:nvPr>
        </p:nvSpPr>
        <p:spPr/>
        <p:txBody>
          <a:bodyPr>
            <a:normAutofit lnSpcReduction="10000"/>
          </a:bodyPr>
          <a:lstStyle/>
          <a:p>
            <a:r>
              <a:rPr lang="en-US" sz="2300" dirty="0">
                <a:latin typeface="Times New Roman" pitchFamily="18" charset="0"/>
                <a:cs typeface="Times New Roman" pitchFamily="18" charset="0"/>
              </a:rPr>
              <a:t>Enacted to limit potential for railroad strikes to affect interstate commerce.  </a:t>
            </a:r>
          </a:p>
          <a:p>
            <a:pPr marL="0" indent="0"/>
            <a:endParaRPr lang="en-US" sz="1800" dirty="0">
              <a:latin typeface="Times New Roman" pitchFamily="18" charset="0"/>
              <a:cs typeface="Times New Roman" pitchFamily="18" charset="0"/>
            </a:endParaRPr>
          </a:p>
          <a:p>
            <a:r>
              <a:rPr lang="en-US" sz="2300" dirty="0">
                <a:latin typeface="Times New Roman" pitchFamily="18" charset="0"/>
                <a:cs typeface="Times New Roman" pitchFamily="18" charset="0"/>
              </a:rPr>
              <a:t>Provides protection for worker rights to join a union. No more Yellow Dog contracts.</a:t>
            </a:r>
          </a:p>
          <a:p>
            <a:pPr marL="0" indent="0"/>
            <a:endParaRPr lang="en-US" sz="1800" dirty="0">
              <a:latin typeface="Times New Roman" pitchFamily="18" charset="0"/>
              <a:cs typeface="Times New Roman" pitchFamily="18" charset="0"/>
            </a:endParaRPr>
          </a:p>
          <a:p>
            <a:r>
              <a:rPr lang="en-US" sz="2300" dirty="0">
                <a:latin typeface="Times New Roman" pitchFamily="18" charset="0"/>
                <a:cs typeface="Times New Roman" pitchFamily="18" charset="0"/>
              </a:rPr>
              <a:t>Requires that in major disputes, management and labor must participate in a negotiation and mediation process presided by the National Mediation Board before a strike may be called. </a:t>
            </a:r>
          </a:p>
          <a:p>
            <a:pPr marL="0" indent="0">
              <a:buNone/>
            </a:pPr>
            <a:endParaRPr lang="en-US" sz="1200" dirty="0"/>
          </a:p>
          <a:p>
            <a:pPr marL="0" indent="0">
              <a:buSzPct val="65000"/>
              <a:buNone/>
            </a:pPr>
            <a:endParaRPr lang="en-US" b="1" dirty="0"/>
          </a:p>
        </p:txBody>
      </p:sp>
      <p:sp>
        <p:nvSpPr>
          <p:cNvPr id="5" name="Slide Number Placeholder 4"/>
          <p:cNvSpPr>
            <a:spLocks noGrp="1"/>
          </p:cNvSpPr>
          <p:nvPr>
            <p:ph type="sldNum" sz="quarter" idx="4"/>
          </p:nvPr>
        </p:nvSpPr>
        <p:spPr/>
        <p:txBody>
          <a:bodyPr/>
          <a:lstStyle/>
          <a:p>
            <a:fld id="{561B0F74-09A5-489A-9583-6307195A64A6}" type="slidenum">
              <a:rPr lang="en-US" smtClean="0"/>
              <a:pPr/>
              <a:t>12</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2903514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solidFill>
                  <a:schemeClr val="accent1">
                    <a:lumMod val="50000"/>
                  </a:schemeClr>
                </a:solidFill>
              </a:rPr>
              <a:t> National Labor Relations Act (NLRA) of 1935 (The Wagner Act) </a:t>
            </a:r>
            <a:endParaRPr lang="en-US" sz="5400" dirty="0">
              <a:solidFill>
                <a:schemeClr val="accent1">
                  <a:lumMod val="50000"/>
                </a:schemeClr>
              </a:solidFill>
            </a:endParaRPr>
          </a:p>
        </p:txBody>
      </p:sp>
      <p:sp>
        <p:nvSpPr>
          <p:cNvPr id="4" name="Content Placeholder 3"/>
          <p:cNvSpPr>
            <a:spLocks noGrp="1"/>
          </p:cNvSpPr>
          <p:nvPr>
            <p:ph idx="1"/>
          </p:nvPr>
        </p:nvSpPr>
        <p:spPr/>
        <p:txBody>
          <a:bodyPr>
            <a:normAutofit/>
          </a:bodyPr>
          <a:lstStyle/>
          <a:p>
            <a:pPr marL="0" indent="0">
              <a:buNone/>
            </a:pPr>
            <a:r>
              <a:rPr lang="en-US" sz="2300" dirty="0">
                <a:latin typeface="Times New Roman" pitchFamily="18" charset="0"/>
                <a:cs typeface="Times New Roman" pitchFamily="18" charset="0"/>
              </a:rPr>
              <a:t>Gives employees rights, without fear of persecution, to: </a:t>
            </a:r>
          </a:p>
          <a:p>
            <a:pPr marL="662940" lvl="1" indent="-342900"/>
            <a:r>
              <a:rPr lang="en-US" sz="2200" dirty="0">
                <a:latin typeface="Times New Roman" pitchFamily="18" charset="0"/>
                <a:cs typeface="Times New Roman" pitchFamily="18" charset="0"/>
              </a:rPr>
              <a:t>Self-organize or form, join, or assist labor organizations </a:t>
            </a:r>
          </a:p>
          <a:p>
            <a:pPr marL="662940" lvl="1" indent="-342900"/>
            <a:r>
              <a:rPr lang="en-US" sz="2200" dirty="0">
                <a:latin typeface="Times New Roman" pitchFamily="18" charset="0"/>
                <a:cs typeface="Times New Roman" pitchFamily="18" charset="0"/>
              </a:rPr>
              <a:t>Bargain collectively through representatives of their choosing</a:t>
            </a:r>
          </a:p>
          <a:p>
            <a:pPr marL="662940" lvl="1" indent="-342900"/>
            <a:r>
              <a:rPr lang="en-US" sz="2200" dirty="0">
                <a:latin typeface="Times New Roman" pitchFamily="18" charset="0"/>
                <a:cs typeface="Times New Roman" pitchFamily="18" charset="0"/>
              </a:rPr>
              <a:t>Engage in concerted activities to collective bargain or other mutual aid or protection</a:t>
            </a:r>
          </a:p>
          <a:p>
            <a:pPr marL="662940" lvl="1" indent="-342900"/>
            <a:r>
              <a:rPr lang="en-US" sz="2200" dirty="0">
                <a:latin typeface="Times New Roman" pitchFamily="18" charset="0"/>
                <a:cs typeface="Times New Roman" pitchFamily="18" charset="0"/>
              </a:rPr>
              <a:t>Refrain from such activities unless that right may be affected by an agreement that requires membership in a labor organization as a condition of employment</a:t>
            </a:r>
          </a:p>
        </p:txBody>
      </p:sp>
      <p:sp>
        <p:nvSpPr>
          <p:cNvPr id="5" name="Slide Number Placeholder 4"/>
          <p:cNvSpPr>
            <a:spLocks noGrp="1"/>
          </p:cNvSpPr>
          <p:nvPr>
            <p:ph type="sldNum" sz="quarter" idx="4"/>
          </p:nvPr>
        </p:nvSpPr>
        <p:spPr/>
        <p:txBody>
          <a:bodyPr/>
          <a:lstStyle/>
          <a:p>
            <a:fld id="{561B0F74-09A5-489A-9583-6307195A64A6}" type="slidenum">
              <a:rPr lang="en-US" smtClean="0"/>
              <a:pPr/>
              <a:t>13</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2559735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t> </a:t>
            </a:r>
            <a:r>
              <a:rPr lang="en-US" sz="3200" b="1" dirty="0">
                <a:solidFill>
                  <a:schemeClr val="accent1">
                    <a:lumMod val="50000"/>
                  </a:schemeClr>
                </a:solidFill>
              </a:rPr>
              <a:t>Labor Management Relations Act (LMRA) </a:t>
            </a:r>
            <a:br>
              <a:rPr lang="en-US" sz="3200" b="1" dirty="0">
                <a:solidFill>
                  <a:schemeClr val="accent1">
                    <a:lumMod val="50000"/>
                  </a:schemeClr>
                </a:solidFill>
              </a:rPr>
            </a:br>
            <a:r>
              <a:rPr lang="en-US" sz="3200" b="1" dirty="0">
                <a:solidFill>
                  <a:schemeClr val="accent1">
                    <a:lumMod val="50000"/>
                  </a:schemeClr>
                </a:solidFill>
              </a:rPr>
              <a:t>of 1947 (Taft-Hartley Act)</a:t>
            </a:r>
            <a:endParaRPr lang="en-US" dirty="0">
              <a:solidFill>
                <a:schemeClr val="accent1">
                  <a:lumMod val="50000"/>
                </a:schemeClr>
              </a:solidFill>
            </a:endParaRPr>
          </a:p>
        </p:txBody>
      </p:sp>
      <p:sp>
        <p:nvSpPr>
          <p:cNvPr id="4" name="Content Placeholder 3"/>
          <p:cNvSpPr>
            <a:spLocks noGrp="1"/>
          </p:cNvSpPr>
          <p:nvPr>
            <p:ph idx="1"/>
          </p:nvPr>
        </p:nvSpPr>
        <p:spPr/>
        <p:txBody>
          <a:bodyPr>
            <a:normAutofit/>
          </a:bodyPr>
          <a:lstStyle/>
          <a:p>
            <a:pPr marL="0" indent="0">
              <a:buNone/>
            </a:pPr>
            <a:r>
              <a:rPr lang="en-US" sz="2300" dirty="0">
                <a:latin typeface="Times New Roman" pitchFamily="18" charset="0"/>
                <a:cs typeface="Times New Roman" pitchFamily="18" charset="0"/>
              </a:rPr>
              <a:t>Amendment to 1935 NLRA that rebalanced employer and employee rights by prohibiting specific unfair practices by unions, including:</a:t>
            </a:r>
          </a:p>
          <a:p>
            <a:pPr marL="320040" lvl="1" indent="0"/>
            <a:r>
              <a:rPr lang="en-US" sz="2100" dirty="0">
                <a:latin typeface="Times New Roman" pitchFamily="18" charset="0"/>
                <a:cs typeface="Times New Roman" pitchFamily="18" charset="0"/>
              </a:rPr>
              <a:t> </a:t>
            </a:r>
            <a:r>
              <a:rPr lang="en-US" sz="2200" dirty="0">
                <a:latin typeface="Times New Roman" pitchFamily="18" charset="0"/>
                <a:cs typeface="Times New Roman" pitchFamily="18" charset="0"/>
              </a:rPr>
              <a:t>Jurisdictional and wildcat strikes</a:t>
            </a:r>
          </a:p>
          <a:p>
            <a:pPr marL="320040" lvl="1" indent="0"/>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Thirdary</a:t>
            </a:r>
            <a:r>
              <a:rPr lang="en-US" sz="2200" dirty="0">
                <a:latin typeface="Times New Roman" pitchFamily="18" charset="0"/>
                <a:cs typeface="Times New Roman" pitchFamily="18" charset="0"/>
              </a:rPr>
              <a:t> boycotts</a:t>
            </a:r>
          </a:p>
          <a:p>
            <a:pPr marL="320040" lvl="1" indent="0"/>
            <a:r>
              <a:rPr lang="en-US" sz="2200" dirty="0">
                <a:latin typeface="Times New Roman" pitchFamily="18" charset="0"/>
                <a:cs typeface="Times New Roman" pitchFamily="18" charset="0"/>
              </a:rPr>
              <a:t> Union shops</a:t>
            </a:r>
          </a:p>
          <a:p>
            <a:pPr marL="320040" lvl="1" indent="0"/>
            <a:r>
              <a:rPr lang="en-US" sz="2200" dirty="0">
                <a:latin typeface="Times New Roman" pitchFamily="18" charset="0"/>
                <a:cs typeface="Times New Roman" pitchFamily="18" charset="0"/>
              </a:rPr>
              <a:t> Coercive tactics</a:t>
            </a:r>
          </a:p>
        </p:txBody>
      </p:sp>
      <p:sp>
        <p:nvSpPr>
          <p:cNvPr id="5" name="Slide Number Placeholder 4"/>
          <p:cNvSpPr>
            <a:spLocks noGrp="1"/>
          </p:cNvSpPr>
          <p:nvPr>
            <p:ph type="sldNum" sz="quarter" idx="4"/>
          </p:nvPr>
        </p:nvSpPr>
        <p:spPr/>
        <p:txBody>
          <a:bodyPr/>
          <a:lstStyle/>
          <a:p>
            <a:fld id="{561B0F74-09A5-489A-9583-6307195A64A6}" type="slidenum">
              <a:rPr lang="en-US" smtClean="0"/>
              <a:pPr/>
              <a:t>14</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1598657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852628"/>
            <a:ext cx="8229600" cy="1447801"/>
          </a:xfrm>
        </p:spPr>
        <p:txBody>
          <a:bodyPr>
            <a:noAutofit/>
          </a:bodyPr>
          <a:lstStyle/>
          <a:p>
            <a:pPr algn="ctr"/>
            <a:r>
              <a:rPr lang="en-US" sz="3600" b="1" dirty="0">
                <a:solidFill>
                  <a:schemeClr val="accent1">
                    <a:lumMod val="50000"/>
                  </a:schemeClr>
                </a:solidFill>
              </a:rPr>
              <a:t>Labor Management Reporting and Disclosure Act (LMRDA) of 1959 </a:t>
            </a:r>
            <a:br>
              <a:rPr lang="en-US" sz="3600" b="1" dirty="0">
                <a:solidFill>
                  <a:schemeClr val="accent1">
                    <a:lumMod val="50000"/>
                  </a:schemeClr>
                </a:solidFill>
              </a:rPr>
            </a:br>
            <a:r>
              <a:rPr lang="en-US" sz="3600" b="1" dirty="0">
                <a:solidFill>
                  <a:schemeClr val="accent1">
                    <a:lumMod val="50000"/>
                  </a:schemeClr>
                </a:solidFill>
              </a:rPr>
              <a:t>(The Landrum-Griffin Act)</a:t>
            </a:r>
            <a:endParaRPr lang="en-US" sz="3600" dirty="0">
              <a:solidFill>
                <a:schemeClr val="accent1">
                  <a:lumMod val="50000"/>
                </a:schemeClr>
              </a:solidFill>
            </a:endParaRPr>
          </a:p>
        </p:txBody>
      </p:sp>
      <p:sp>
        <p:nvSpPr>
          <p:cNvPr id="4" name="Content Placeholder 3"/>
          <p:cNvSpPr>
            <a:spLocks noGrp="1"/>
          </p:cNvSpPr>
          <p:nvPr>
            <p:ph idx="1"/>
          </p:nvPr>
        </p:nvSpPr>
        <p:spPr>
          <a:xfrm>
            <a:off x="457201" y="2590800"/>
            <a:ext cx="8229600" cy="3409016"/>
          </a:xfrm>
        </p:spPr>
        <p:txBody>
          <a:bodyPr>
            <a:normAutofit/>
          </a:bodyPr>
          <a:lstStyle/>
          <a:p>
            <a:r>
              <a:rPr lang="en-US" sz="2300" dirty="0">
                <a:latin typeface="Times New Roman" pitchFamily="18" charset="0"/>
                <a:cs typeface="Times New Roman" pitchFamily="18" charset="0"/>
              </a:rPr>
              <a:t>Requires a series of disclosures by union officials and provides specific rights to union members.</a:t>
            </a:r>
          </a:p>
          <a:p>
            <a:pPr marL="0" indent="0"/>
            <a:endParaRPr lang="en-US" sz="1800" dirty="0">
              <a:latin typeface="Times New Roman" pitchFamily="18" charset="0"/>
              <a:cs typeface="Times New Roman" pitchFamily="18" charset="0"/>
            </a:endParaRPr>
          </a:p>
          <a:p>
            <a:r>
              <a:rPr lang="en-US" sz="2300" dirty="0">
                <a:latin typeface="Times New Roman" pitchFamily="18" charset="0"/>
                <a:cs typeface="Times New Roman" pitchFamily="18" charset="0"/>
              </a:rPr>
              <a:t>Enacted because of organized crime/national labor union linkages in the 1950s. </a:t>
            </a:r>
          </a:p>
        </p:txBody>
      </p:sp>
      <p:sp>
        <p:nvSpPr>
          <p:cNvPr id="5" name="Slide Number Placeholder 4"/>
          <p:cNvSpPr>
            <a:spLocks noGrp="1"/>
          </p:cNvSpPr>
          <p:nvPr>
            <p:ph type="sldNum" sz="quarter" idx="4"/>
          </p:nvPr>
        </p:nvSpPr>
        <p:spPr/>
        <p:txBody>
          <a:bodyPr/>
          <a:lstStyle/>
          <a:p>
            <a:fld id="{561B0F74-09A5-489A-9583-6307195A64A6}" type="slidenum">
              <a:rPr lang="en-US" smtClean="0"/>
              <a:pPr/>
              <a:t>15</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1240090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solidFill>
                  <a:schemeClr val="accent1">
                    <a:lumMod val="50000"/>
                  </a:schemeClr>
                </a:solidFill>
              </a:rPr>
              <a:t> </a:t>
            </a:r>
            <a:r>
              <a:rPr lang="en-US" sz="3300" b="1" dirty="0">
                <a:solidFill>
                  <a:schemeClr val="accent1">
                    <a:lumMod val="50000"/>
                  </a:schemeClr>
                </a:solidFill>
              </a:rPr>
              <a:t>Worker Adjustment and Retraining Notification Act (WARN) of 1988</a:t>
            </a:r>
            <a:r>
              <a:rPr lang="en-US" sz="3300" dirty="0">
                <a:solidFill>
                  <a:schemeClr val="accent1">
                    <a:lumMod val="50000"/>
                  </a:schemeClr>
                </a:solidFill>
              </a:rPr>
              <a:t> </a:t>
            </a:r>
          </a:p>
        </p:txBody>
      </p:sp>
      <p:sp>
        <p:nvSpPr>
          <p:cNvPr id="4" name="Content Placeholder 3"/>
          <p:cNvSpPr>
            <a:spLocks noGrp="1"/>
          </p:cNvSpPr>
          <p:nvPr>
            <p:ph idx="1"/>
          </p:nvPr>
        </p:nvSpPr>
        <p:spPr/>
        <p:txBody>
          <a:bodyPr>
            <a:normAutofit/>
          </a:bodyPr>
          <a:lstStyle/>
          <a:p>
            <a:r>
              <a:rPr lang="en-US" sz="2300" dirty="0">
                <a:latin typeface="Times New Roman" pitchFamily="18" charset="0"/>
                <a:cs typeface="Times New Roman" pitchFamily="18" charset="0"/>
              </a:rPr>
              <a:t>Firms that employ more than 100 full-time employees must notify them of a layoff at least 60 days ahead of time when laying off more than 50 employees.  </a:t>
            </a:r>
          </a:p>
          <a:p>
            <a:pPr marL="0" indent="0"/>
            <a:endParaRPr lang="en-US" sz="1800" dirty="0">
              <a:latin typeface="Times New Roman" pitchFamily="18" charset="0"/>
              <a:cs typeface="Times New Roman" pitchFamily="18" charset="0"/>
            </a:endParaRPr>
          </a:p>
          <a:p>
            <a:r>
              <a:rPr lang="en-US" sz="2300" dirty="0">
                <a:latin typeface="Times New Roman" pitchFamily="18" charset="0"/>
                <a:cs typeface="Times New Roman" pitchFamily="18" charset="0"/>
              </a:rPr>
              <a:t>All workers are entitled to this notice, including hourly and salaried workers and managers.</a:t>
            </a:r>
          </a:p>
          <a:p>
            <a:pPr marL="0" indent="0">
              <a:buNone/>
            </a:pPr>
            <a:endParaRPr lang="en-US" sz="3600" dirty="0"/>
          </a:p>
          <a:p>
            <a:pPr marL="0" indent="0">
              <a:buNone/>
            </a:pPr>
            <a:endParaRPr lang="en-US" sz="3600" dirty="0"/>
          </a:p>
        </p:txBody>
      </p:sp>
      <p:sp>
        <p:nvSpPr>
          <p:cNvPr id="5" name="Slide Number Placeholder 4"/>
          <p:cNvSpPr>
            <a:spLocks noGrp="1"/>
          </p:cNvSpPr>
          <p:nvPr>
            <p:ph type="sldNum" sz="quarter" idx="4"/>
          </p:nvPr>
        </p:nvSpPr>
        <p:spPr/>
        <p:txBody>
          <a:bodyPr/>
          <a:lstStyle/>
          <a:p>
            <a:fld id="{561B0F74-09A5-489A-9583-6307195A64A6}" type="slidenum">
              <a:rPr lang="en-US" smtClean="0"/>
              <a:pPr/>
              <a:t>16</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3258221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lgn="ctr"/>
            <a:r>
              <a:rPr lang="en-US" b="1" dirty="0">
                <a:solidFill>
                  <a:schemeClr val="accent1">
                    <a:lumMod val="50000"/>
                  </a:schemeClr>
                </a:solidFill>
              </a:rPr>
              <a:t>Corporate Whistleblowers and the Law</a:t>
            </a:r>
            <a:endParaRPr lang="en-US" dirty="0">
              <a:solidFill>
                <a:schemeClr val="accent1">
                  <a:lumMod val="50000"/>
                </a:schemeClr>
              </a:solidFill>
            </a:endParaRPr>
          </a:p>
        </p:txBody>
      </p:sp>
      <p:sp>
        <p:nvSpPr>
          <p:cNvPr id="4" name="Content Placeholder 3"/>
          <p:cNvSpPr>
            <a:spLocks noGrp="1"/>
          </p:cNvSpPr>
          <p:nvPr>
            <p:ph idx="1"/>
          </p:nvPr>
        </p:nvSpPr>
        <p:spPr/>
        <p:txBody>
          <a:bodyPr>
            <a:normAutofit/>
          </a:bodyPr>
          <a:lstStyle/>
          <a:p>
            <a:r>
              <a:rPr lang="en-US" sz="2300" dirty="0">
                <a:latin typeface="Times New Roman" pitchFamily="18" charset="0"/>
                <a:cs typeface="Times New Roman" pitchFamily="18" charset="0"/>
              </a:rPr>
              <a:t>Whistleblowers are employees who tell an organization with authority, outside their own company, about actions within their company that they believe to be illegal. </a:t>
            </a:r>
          </a:p>
          <a:p>
            <a:pPr marL="0" indent="0"/>
            <a:endParaRPr lang="en-US" sz="1800" dirty="0">
              <a:latin typeface="Times New Roman" pitchFamily="18" charset="0"/>
              <a:cs typeface="Times New Roman" pitchFamily="18" charset="0"/>
            </a:endParaRPr>
          </a:p>
          <a:p>
            <a:r>
              <a:rPr lang="en-US" sz="2300" b="1" dirty="0">
                <a:latin typeface="Times New Roman" pitchFamily="18" charset="0"/>
                <a:cs typeface="Times New Roman" pitchFamily="18" charset="0"/>
              </a:rPr>
              <a:t>Whistleblower laws </a:t>
            </a:r>
          </a:p>
          <a:p>
            <a:pPr marL="320040" lvl="1" indent="0"/>
            <a:r>
              <a:rPr lang="en-US" sz="2100" b="1" dirty="0">
                <a:latin typeface="Times New Roman" pitchFamily="18" charset="0"/>
                <a:cs typeface="Times New Roman" pitchFamily="18" charset="0"/>
              </a:rPr>
              <a:t> </a:t>
            </a:r>
            <a:r>
              <a:rPr lang="en-US" sz="2200" dirty="0">
                <a:latin typeface="Times New Roman" pitchFamily="18" charset="0"/>
                <a:cs typeface="Times New Roman" pitchFamily="18" charset="0"/>
              </a:rPr>
              <a:t>Federal False Claims Act </a:t>
            </a:r>
          </a:p>
          <a:p>
            <a:pPr marL="320040" lvl="1" indent="0"/>
            <a:r>
              <a:rPr lang="en-US" sz="2200" dirty="0">
                <a:latin typeface="Times New Roman" pitchFamily="18" charset="0"/>
                <a:cs typeface="Times New Roman" pitchFamily="18" charset="0"/>
              </a:rPr>
              <a:t> Dodd-Frank Act</a:t>
            </a:r>
          </a:p>
        </p:txBody>
      </p:sp>
      <p:sp>
        <p:nvSpPr>
          <p:cNvPr id="5" name="Slide Number Placeholder 4"/>
          <p:cNvSpPr>
            <a:spLocks noGrp="1"/>
          </p:cNvSpPr>
          <p:nvPr>
            <p:ph type="sldNum" sz="quarter" idx="4"/>
          </p:nvPr>
        </p:nvSpPr>
        <p:spPr/>
        <p:txBody>
          <a:bodyPr/>
          <a:lstStyle/>
          <a:p>
            <a:fld id="{561B0F74-09A5-489A-9583-6307195A64A6}" type="slidenum">
              <a:rPr lang="en-US" smtClean="0"/>
              <a:pPr/>
              <a:t>17</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9385154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b="1" dirty="0">
                <a:solidFill>
                  <a:schemeClr val="accent1">
                    <a:lumMod val="50000"/>
                  </a:schemeClr>
                </a:solidFill>
              </a:rPr>
              <a:t>Express Contracts, Implied Contracts,</a:t>
            </a:r>
            <a:br>
              <a:rPr lang="en-US" sz="3600" b="1" dirty="0">
                <a:solidFill>
                  <a:schemeClr val="accent1">
                    <a:lumMod val="50000"/>
                  </a:schemeClr>
                </a:solidFill>
              </a:rPr>
            </a:br>
            <a:r>
              <a:rPr lang="en-US" sz="3600" b="1" dirty="0">
                <a:solidFill>
                  <a:schemeClr val="accent1">
                    <a:lumMod val="50000"/>
                  </a:schemeClr>
                </a:solidFill>
              </a:rPr>
              <a:t>and Quasi-Contracts</a:t>
            </a:r>
            <a:r>
              <a:rPr lang="en-US" sz="3600" dirty="0">
                <a:solidFill>
                  <a:schemeClr val="accent1">
                    <a:lumMod val="50000"/>
                  </a:schemeClr>
                </a:solidFill>
              </a:rPr>
              <a:t> </a:t>
            </a:r>
            <a:endParaRPr lang="en-US" sz="4800" dirty="0">
              <a:solidFill>
                <a:schemeClr val="accent1">
                  <a:lumMod val="50000"/>
                </a:schemeClr>
              </a:solidFill>
            </a:endParaRPr>
          </a:p>
        </p:txBody>
      </p:sp>
      <p:sp>
        <p:nvSpPr>
          <p:cNvPr id="4" name="Content Placeholder 3"/>
          <p:cNvSpPr>
            <a:spLocks noGrp="1"/>
          </p:cNvSpPr>
          <p:nvPr>
            <p:ph idx="1"/>
          </p:nvPr>
        </p:nvSpPr>
        <p:spPr/>
        <p:txBody>
          <a:bodyPr>
            <a:normAutofit lnSpcReduction="10000"/>
          </a:bodyPr>
          <a:lstStyle/>
          <a:p>
            <a:pPr marL="0" indent="0"/>
            <a:r>
              <a:rPr lang="en-US" sz="2300" b="1" dirty="0">
                <a:latin typeface="Times New Roman" pitchFamily="18" charset="0"/>
                <a:cs typeface="Times New Roman" pitchFamily="18" charset="0"/>
              </a:rPr>
              <a:t> Express contract</a:t>
            </a:r>
          </a:p>
          <a:p>
            <a:pPr marL="662940" lvl="1" indent="-342900"/>
            <a:r>
              <a:rPr lang="en-US" sz="2200" dirty="0">
                <a:latin typeface="Times New Roman" pitchFamily="18" charset="0"/>
                <a:cs typeface="Times New Roman" pitchFamily="18" charset="0"/>
              </a:rPr>
              <a:t>When agreement between two parties is specifically stated, orally or written.</a:t>
            </a:r>
          </a:p>
          <a:p>
            <a:pPr marL="0" indent="0"/>
            <a:r>
              <a:rPr lang="en-US" sz="2300" b="1" dirty="0">
                <a:latin typeface="Times New Roman" pitchFamily="18" charset="0"/>
                <a:cs typeface="Times New Roman" pitchFamily="18" charset="0"/>
              </a:rPr>
              <a:t> Implied contract </a:t>
            </a:r>
          </a:p>
          <a:p>
            <a:pPr marL="662940" lvl="1" indent="-342900"/>
            <a:r>
              <a:rPr lang="en-US" sz="2200" dirty="0">
                <a:latin typeface="Times New Roman" pitchFamily="18" charset="0"/>
                <a:cs typeface="Times New Roman" pitchFamily="18" charset="0"/>
              </a:rPr>
              <a:t>When an agreement is formed by parties’ actions rather than as results of a specific oral or written agreement.</a:t>
            </a:r>
          </a:p>
          <a:p>
            <a:pPr marL="0" indent="0"/>
            <a:r>
              <a:rPr lang="en-US" sz="2300" b="1" dirty="0">
                <a:latin typeface="Times New Roman" pitchFamily="18" charset="0"/>
                <a:cs typeface="Times New Roman" pitchFamily="18" charset="0"/>
              </a:rPr>
              <a:t> Quasi contract</a:t>
            </a:r>
          </a:p>
          <a:p>
            <a:pPr marL="662940" lvl="1" indent="-342900"/>
            <a:r>
              <a:rPr lang="en-US" sz="2200" dirty="0">
                <a:latin typeface="Times New Roman" pitchFamily="18" charset="0"/>
                <a:cs typeface="Times New Roman" pitchFamily="18" charset="0"/>
              </a:rPr>
              <a:t>A court ordered implied agreement that prevents one party from benefiting at the expense of another. </a:t>
            </a:r>
          </a:p>
        </p:txBody>
      </p:sp>
      <p:sp>
        <p:nvSpPr>
          <p:cNvPr id="5" name="Slide Number Placeholder 4"/>
          <p:cNvSpPr>
            <a:spLocks noGrp="1"/>
          </p:cNvSpPr>
          <p:nvPr>
            <p:ph type="sldNum" sz="quarter" idx="4"/>
          </p:nvPr>
        </p:nvSpPr>
        <p:spPr/>
        <p:txBody>
          <a:bodyPr/>
          <a:lstStyle/>
          <a:p>
            <a:fld id="{561B0F74-09A5-489A-9583-6307195A64A6}" type="slidenum">
              <a:rPr lang="en-US" smtClean="0"/>
              <a:pPr/>
              <a:t>18</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13400880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sz="4900" b="1" dirty="0">
                <a:solidFill>
                  <a:schemeClr val="accent1">
                    <a:lumMod val="50000"/>
                  </a:schemeClr>
                </a:solidFill>
              </a:rPr>
              <a:t>Other Legal Issues in Labor Relations</a:t>
            </a:r>
            <a:r>
              <a:rPr lang="en-US" sz="4900" dirty="0">
                <a:solidFill>
                  <a:schemeClr val="accent1">
                    <a:lumMod val="50000"/>
                  </a:schemeClr>
                </a:solidFill>
              </a:rPr>
              <a:t> </a:t>
            </a:r>
            <a:br>
              <a:rPr lang="en-US" sz="3200" b="1" dirty="0">
                <a:solidFill>
                  <a:schemeClr val="accent1">
                    <a:lumMod val="75000"/>
                  </a:schemeClr>
                </a:solidFill>
              </a:rPr>
            </a:br>
            <a:endParaRPr lang="en-US" dirty="0"/>
          </a:p>
        </p:txBody>
      </p:sp>
      <p:sp>
        <p:nvSpPr>
          <p:cNvPr id="4" name="Content Placeholder 3"/>
          <p:cNvSpPr>
            <a:spLocks noGrp="1"/>
          </p:cNvSpPr>
          <p:nvPr>
            <p:ph idx="1"/>
          </p:nvPr>
        </p:nvSpPr>
        <p:spPr/>
        <p:txBody>
          <a:bodyPr>
            <a:normAutofit/>
          </a:bodyPr>
          <a:lstStyle/>
          <a:p>
            <a:pPr marL="0" indent="-137160">
              <a:buNone/>
            </a:pPr>
            <a:r>
              <a:rPr lang="en-US" sz="2300" b="1" dirty="0">
                <a:latin typeface="Times New Roman" pitchFamily="18" charset="0"/>
                <a:cs typeface="Times New Roman" pitchFamily="18" charset="0"/>
              </a:rPr>
              <a:t> </a:t>
            </a:r>
            <a:r>
              <a:rPr lang="en-US" sz="2700" b="1" dirty="0">
                <a:latin typeface="Times New Roman" pitchFamily="18" charset="0"/>
                <a:cs typeface="Times New Roman" pitchFamily="18" charset="0"/>
              </a:rPr>
              <a:t>Wrongful discharge</a:t>
            </a:r>
          </a:p>
          <a:p>
            <a:pPr marL="662940" lvl="1" indent="-342900"/>
            <a:r>
              <a:rPr lang="en-US" sz="2200" dirty="0">
                <a:latin typeface="Times New Roman" pitchFamily="18" charset="0"/>
                <a:cs typeface="Times New Roman" pitchFamily="18" charset="0"/>
              </a:rPr>
              <a:t>Terminating employee for an illegal reason due to violation of a contract or violation of a state or federal law.</a:t>
            </a:r>
          </a:p>
          <a:p>
            <a:pPr marL="0" indent="-137160">
              <a:buNone/>
            </a:pPr>
            <a:r>
              <a:rPr lang="en-US" sz="2700" b="1" dirty="0">
                <a:latin typeface="Times New Roman" pitchFamily="18" charset="0"/>
                <a:cs typeface="Times New Roman" pitchFamily="18" charset="0"/>
              </a:rPr>
              <a:t>Constructive discharge </a:t>
            </a:r>
          </a:p>
          <a:p>
            <a:pPr marL="662940" lvl="1" indent="-342900"/>
            <a:r>
              <a:rPr lang="en-US" sz="2200" dirty="0">
                <a:latin typeface="Times New Roman" pitchFamily="18" charset="0"/>
                <a:cs typeface="Times New Roman" pitchFamily="18" charset="0"/>
              </a:rPr>
              <a:t>Occurs when employee is forced to quit because of severe and/or pervasive harassment or intolerable working conditions. </a:t>
            </a:r>
          </a:p>
        </p:txBody>
      </p:sp>
      <p:sp>
        <p:nvSpPr>
          <p:cNvPr id="5" name="Slide Number Placeholder 4"/>
          <p:cNvSpPr>
            <a:spLocks noGrp="1"/>
          </p:cNvSpPr>
          <p:nvPr>
            <p:ph type="sldNum" sz="quarter" idx="4"/>
          </p:nvPr>
        </p:nvSpPr>
        <p:spPr/>
        <p:txBody>
          <a:bodyPr/>
          <a:lstStyle/>
          <a:p>
            <a:fld id="{561B0F74-09A5-489A-9583-6307195A64A6}" type="slidenum">
              <a:rPr lang="en-US" smtClean="0"/>
              <a:pPr/>
              <a:t>19</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15409409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Employee and Labor Relations</a:t>
            </a:r>
            <a:endParaRPr lang="en-US" dirty="0"/>
          </a:p>
        </p:txBody>
      </p:sp>
      <p:sp>
        <p:nvSpPr>
          <p:cNvPr id="3" name="Subtitle 2"/>
          <p:cNvSpPr>
            <a:spLocks noGrp="1"/>
          </p:cNvSpPr>
          <p:nvPr>
            <p:ph type="subTitle" idx="1"/>
          </p:nvPr>
        </p:nvSpPr>
        <p:spPr/>
        <p:txBody>
          <a:bodyPr/>
          <a:lstStyle/>
          <a:p>
            <a:r>
              <a:rPr lang="en-US"/>
              <a:t>Chapter 10</a:t>
            </a:r>
            <a:endParaRPr lang="en-US" dirty="0"/>
          </a:p>
        </p:txBody>
      </p:sp>
      <p:sp>
        <p:nvSpPr>
          <p:cNvPr id="6" name="Footer Placeholder 5"/>
          <p:cNvSpPr>
            <a:spLocks noGrp="1"/>
          </p:cNvSpPr>
          <p:nvPr>
            <p:ph type="ftr" sz="quarter" idx="3"/>
          </p:nvPr>
        </p:nvSpPr>
        <p:spPr/>
        <p:txBody>
          <a:bodyPr/>
          <a:lstStyle/>
          <a:p>
            <a:r>
              <a:rPr lang="en-US"/>
              <a:t>Lussier, Human Resources Management 3e. © SAGE Publications, 2019.</a:t>
            </a:r>
            <a:endParaRPr lang="en-US" dirty="0"/>
          </a:p>
        </p:txBody>
      </p:sp>
      <p:sp>
        <p:nvSpPr>
          <p:cNvPr id="7" name="Slide Number Placeholder 6"/>
          <p:cNvSpPr>
            <a:spLocks noGrp="1"/>
          </p:cNvSpPr>
          <p:nvPr>
            <p:ph type="sldNum" sz="quarter" idx="4"/>
          </p:nvPr>
        </p:nvSpPr>
        <p:spPr/>
        <p:txBody>
          <a:bodyPr/>
          <a:lstStyle/>
          <a:p>
            <a:fld id="{561B0F74-09A5-489A-9583-6307195A64A6}" type="slidenum">
              <a:rPr lang="en-US" smtClean="0"/>
              <a:pPr/>
              <a:t>2</a:t>
            </a:fld>
            <a:endParaRPr lang="en-US" dirty="0"/>
          </a:p>
        </p:txBody>
      </p:sp>
    </p:spTree>
    <p:extLst>
      <p:ext uri="{BB962C8B-B14F-4D97-AF65-F5344CB8AC3E}">
        <p14:creationId xmlns:p14="http://schemas.microsoft.com/office/powerpoint/2010/main" val="598976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accent1">
                    <a:lumMod val="50000"/>
                  </a:schemeClr>
                </a:solidFill>
              </a:rPr>
              <a:t>Union Organizing</a:t>
            </a:r>
            <a:r>
              <a:rPr lang="en-US" dirty="0">
                <a:solidFill>
                  <a:schemeClr val="accent1">
                    <a:lumMod val="50000"/>
                  </a:schemeClr>
                </a:solidFill>
              </a:rPr>
              <a:t> </a:t>
            </a:r>
            <a:endParaRPr lang="en-US" sz="6000" dirty="0">
              <a:solidFill>
                <a:schemeClr val="accent1">
                  <a:lumMod val="50000"/>
                </a:schemeClr>
              </a:solidFill>
            </a:endParaRPr>
          </a:p>
        </p:txBody>
      </p:sp>
      <p:sp>
        <p:nvSpPr>
          <p:cNvPr id="4" name="Content Placeholder 3"/>
          <p:cNvSpPr>
            <a:spLocks noGrp="1"/>
          </p:cNvSpPr>
          <p:nvPr>
            <p:ph idx="1"/>
          </p:nvPr>
        </p:nvSpPr>
        <p:spPr/>
        <p:txBody>
          <a:bodyPr>
            <a:normAutofit/>
          </a:bodyPr>
          <a:lstStyle/>
          <a:p>
            <a:pPr marL="0" indent="0">
              <a:buNone/>
            </a:pPr>
            <a:r>
              <a:rPr lang="en-US" sz="2300" dirty="0">
                <a:latin typeface="Times New Roman" pitchFamily="18" charset="0"/>
                <a:cs typeface="Times New Roman" pitchFamily="18" charset="0"/>
              </a:rPr>
              <a:t>People join unions for a variety of reasons, including: </a:t>
            </a:r>
          </a:p>
          <a:p>
            <a:pPr marL="320040" lvl="1" indent="0"/>
            <a:r>
              <a:rPr lang="en-US" sz="2100" dirty="0">
                <a:latin typeface="Times New Roman" pitchFamily="18" charset="0"/>
                <a:cs typeface="Times New Roman" pitchFamily="18" charset="0"/>
              </a:rPr>
              <a:t> </a:t>
            </a:r>
            <a:r>
              <a:rPr lang="en-US" sz="2300" dirty="0">
                <a:latin typeface="Times New Roman" pitchFamily="18" charset="0"/>
                <a:cs typeface="Times New Roman" pitchFamily="18" charset="0"/>
              </a:rPr>
              <a:t>Better pay and benefits </a:t>
            </a:r>
          </a:p>
          <a:p>
            <a:pPr marL="320040" lvl="1" indent="0"/>
            <a:r>
              <a:rPr lang="en-US" sz="2300" dirty="0">
                <a:latin typeface="Times New Roman" pitchFamily="18" charset="0"/>
                <a:cs typeface="Times New Roman" pitchFamily="18" charset="0"/>
              </a:rPr>
              <a:t> Unfair management practices </a:t>
            </a:r>
          </a:p>
          <a:p>
            <a:pPr marL="320040" lvl="1" indent="0"/>
            <a:r>
              <a:rPr lang="en-US" sz="2300" dirty="0">
                <a:latin typeface="Times New Roman" pitchFamily="18" charset="0"/>
                <a:cs typeface="Times New Roman" pitchFamily="18" charset="0"/>
              </a:rPr>
              <a:t> Poor labor relations </a:t>
            </a:r>
          </a:p>
          <a:p>
            <a:pPr marL="320040" lvl="1" indent="0"/>
            <a:r>
              <a:rPr lang="en-US" sz="2300" dirty="0">
                <a:latin typeface="Times New Roman" pitchFamily="18" charset="0"/>
                <a:cs typeface="Times New Roman" pitchFamily="18" charset="0"/>
              </a:rPr>
              <a:t> Job security</a:t>
            </a:r>
          </a:p>
        </p:txBody>
      </p:sp>
      <p:sp>
        <p:nvSpPr>
          <p:cNvPr id="5" name="Slide Number Placeholder 4"/>
          <p:cNvSpPr>
            <a:spLocks noGrp="1"/>
          </p:cNvSpPr>
          <p:nvPr>
            <p:ph type="sldNum" sz="quarter" idx="4"/>
          </p:nvPr>
        </p:nvSpPr>
        <p:spPr/>
        <p:txBody>
          <a:bodyPr/>
          <a:lstStyle/>
          <a:p>
            <a:fld id="{561B0F74-09A5-489A-9583-6307195A64A6}" type="slidenum">
              <a:rPr lang="en-US" smtClean="0"/>
              <a:pPr/>
              <a:t>20</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817230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761999"/>
            <a:ext cx="8229600" cy="940297"/>
          </a:xfrm>
        </p:spPr>
        <p:txBody>
          <a:bodyPr>
            <a:noAutofit/>
          </a:bodyPr>
          <a:lstStyle/>
          <a:p>
            <a:pPr algn="ctr"/>
            <a:r>
              <a:rPr lang="en-US" b="1" dirty="0">
                <a:solidFill>
                  <a:schemeClr val="accent1">
                    <a:lumMod val="50000"/>
                  </a:schemeClr>
                </a:solidFill>
              </a:rPr>
              <a:t>The Union Organizing Process</a:t>
            </a:r>
            <a:endParaRPr lang="en-US" dirty="0">
              <a:solidFill>
                <a:schemeClr val="accent1">
                  <a:lumMod val="50000"/>
                </a:schemeClr>
              </a:solidFill>
            </a:endParaRPr>
          </a:p>
        </p:txBody>
      </p:sp>
      <p:sp>
        <p:nvSpPr>
          <p:cNvPr id="5" name="Slide Number Placeholder 4"/>
          <p:cNvSpPr>
            <a:spLocks noGrp="1"/>
          </p:cNvSpPr>
          <p:nvPr>
            <p:ph type="sldNum" sz="quarter" idx="4"/>
          </p:nvPr>
        </p:nvSpPr>
        <p:spPr/>
        <p:txBody>
          <a:bodyPr/>
          <a:lstStyle/>
          <a:p>
            <a:fld id="{561B0F74-09A5-489A-9583-6307195A64A6}" type="slidenum">
              <a:rPr lang="en-US" smtClean="0"/>
              <a:pPr/>
              <a:t>21</a:t>
            </a:fld>
            <a:endParaRPr lang="en-US" dirty="0"/>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620" y="1702296"/>
            <a:ext cx="7691438" cy="46001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ooter Placeholder 6"/>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667958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solidFill>
                  <a:schemeClr val="accent1">
                    <a:lumMod val="50000"/>
                  </a:schemeClr>
                </a:solidFill>
              </a:rPr>
              <a:t>Union Organizing: </a:t>
            </a:r>
            <a:br>
              <a:rPr lang="en-US" b="1" dirty="0">
                <a:solidFill>
                  <a:schemeClr val="accent1">
                    <a:lumMod val="50000"/>
                  </a:schemeClr>
                </a:solidFill>
              </a:rPr>
            </a:br>
            <a:r>
              <a:rPr lang="en-US" b="1" dirty="0">
                <a:solidFill>
                  <a:schemeClr val="accent1">
                    <a:lumMod val="50000"/>
                  </a:schemeClr>
                </a:solidFill>
              </a:rPr>
              <a:t>The NO TIPS Rule</a:t>
            </a:r>
            <a:endParaRPr lang="en-US" sz="6000" dirty="0">
              <a:solidFill>
                <a:schemeClr val="accent1">
                  <a:lumMod val="50000"/>
                </a:schemeClr>
              </a:solidFill>
            </a:endParaRPr>
          </a:p>
        </p:txBody>
      </p:sp>
      <p:sp>
        <p:nvSpPr>
          <p:cNvPr id="4" name="Content Placeholder 3"/>
          <p:cNvSpPr>
            <a:spLocks noGrp="1"/>
          </p:cNvSpPr>
          <p:nvPr>
            <p:ph idx="1"/>
          </p:nvPr>
        </p:nvSpPr>
        <p:spPr/>
        <p:txBody>
          <a:bodyPr>
            <a:normAutofit fontScale="85000" lnSpcReduction="20000"/>
          </a:bodyPr>
          <a:lstStyle/>
          <a:p>
            <a:r>
              <a:rPr lang="en-US" sz="2200" dirty="0">
                <a:latin typeface="Times New Roman" pitchFamily="18" charset="0"/>
                <a:cs typeface="Times New Roman" pitchFamily="18" charset="0"/>
              </a:rPr>
              <a:t>No</a:t>
            </a:r>
            <a:r>
              <a:rPr lang="en-US" sz="2300" dirty="0">
                <a:latin typeface="Times New Roman" pitchFamily="18" charset="0"/>
                <a:cs typeface="Times New Roman" pitchFamily="18" charset="0"/>
              </a:rPr>
              <a:t> </a:t>
            </a:r>
            <a:r>
              <a:rPr lang="en-US" sz="2500" b="1" dirty="0">
                <a:latin typeface="Times New Roman" pitchFamily="18" charset="0"/>
                <a:cs typeface="Times New Roman" pitchFamily="18" charset="0"/>
              </a:rPr>
              <a:t>T</a:t>
            </a:r>
            <a:r>
              <a:rPr lang="en-US" sz="2200" dirty="0">
                <a:latin typeface="Times New Roman" pitchFamily="18" charset="0"/>
                <a:cs typeface="Times New Roman" pitchFamily="18" charset="0"/>
              </a:rPr>
              <a:t>hreats--Managers cannot threaten firm will shut down a facility that votes for unionization.</a:t>
            </a:r>
          </a:p>
          <a:p>
            <a:endParaRPr lang="en-US" sz="1800" dirty="0">
              <a:latin typeface="Times New Roman" pitchFamily="18" charset="0"/>
              <a:cs typeface="Times New Roman" pitchFamily="18" charset="0"/>
            </a:endParaRPr>
          </a:p>
          <a:p>
            <a:r>
              <a:rPr lang="en-US" sz="2200" dirty="0">
                <a:latin typeface="Times New Roman" pitchFamily="18" charset="0"/>
                <a:cs typeface="Times New Roman" pitchFamily="18" charset="0"/>
              </a:rPr>
              <a:t>No</a:t>
            </a:r>
            <a:r>
              <a:rPr lang="en-US" sz="2300" dirty="0">
                <a:latin typeface="Times New Roman" pitchFamily="18" charset="0"/>
                <a:cs typeface="Times New Roman" pitchFamily="18" charset="0"/>
              </a:rPr>
              <a:t> </a:t>
            </a:r>
            <a:r>
              <a:rPr lang="en-US" sz="2500" b="1" dirty="0">
                <a:latin typeface="Times New Roman" pitchFamily="18" charset="0"/>
                <a:cs typeface="Times New Roman" pitchFamily="18" charset="0"/>
              </a:rPr>
              <a:t>I</a:t>
            </a:r>
            <a:r>
              <a:rPr lang="en-US" sz="2200" dirty="0">
                <a:latin typeface="Times New Roman" pitchFamily="18" charset="0"/>
                <a:cs typeface="Times New Roman" pitchFamily="18" charset="0"/>
              </a:rPr>
              <a:t>nterrogations--Managers cannot ask employees about union organizing activities.</a:t>
            </a:r>
          </a:p>
          <a:p>
            <a:endParaRPr lang="en-US" sz="1800" dirty="0">
              <a:latin typeface="Times New Roman" pitchFamily="18" charset="0"/>
              <a:cs typeface="Times New Roman" pitchFamily="18" charset="0"/>
            </a:endParaRPr>
          </a:p>
          <a:p>
            <a:r>
              <a:rPr lang="en-US" sz="2200" dirty="0">
                <a:latin typeface="Times New Roman" pitchFamily="18" charset="0"/>
                <a:cs typeface="Times New Roman" pitchFamily="18" charset="0"/>
              </a:rPr>
              <a:t>No</a:t>
            </a:r>
            <a:r>
              <a:rPr lang="en-US" sz="2300" dirty="0">
                <a:latin typeface="Times New Roman" pitchFamily="18" charset="0"/>
                <a:cs typeface="Times New Roman" pitchFamily="18" charset="0"/>
              </a:rPr>
              <a:t> </a:t>
            </a:r>
            <a:r>
              <a:rPr lang="en-US" sz="2500" b="1" dirty="0">
                <a:latin typeface="Times New Roman" pitchFamily="18" charset="0"/>
                <a:cs typeface="Times New Roman" pitchFamily="18" charset="0"/>
              </a:rPr>
              <a:t>P</a:t>
            </a:r>
            <a:r>
              <a:rPr lang="en-US" sz="2200" dirty="0">
                <a:latin typeface="Times New Roman" pitchFamily="18" charset="0"/>
                <a:cs typeface="Times New Roman" pitchFamily="18" charset="0"/>
              </a:rPr>
              <a:t>romises--Managers cannot promise employees pay or benefits rewards if they vote against union authorization. </a:t>
            </a:r>
          </a:p>
          <a:p>
            <a:endParaRPr lang="en-US" sz="1800" dirty="0">
              <a:latin typeface="Times New Roman" pitchFamily="18" charset="0"/>
              <a:cs typeface="Times New Roman" pitchFamily="18" charset="0"/>
            </a:endParaRPr>
          </a:p>
          <a:p>
            <a:r>
              <a:rPr lang="en-US" sz="2200" dirty="0">
                <a:latin typeface="Times New Roman" pitchFamily="18" charset="0"/>
                <a:cs typeface="Times New Roman" pitchFamily="18" charset="0"/>
              </a:rPr>
              <a:t>No</a:t>
            </a:r>
            <a:r>
              <a:rPr lang="en-US" sz="2300" dirty="0">
                <a:latin typeface="Times New Roman" pitchFamily="18" charset="0"/>
                <a:cs typeface="Times New Roman" pitchFamily="18" charset="0"/>
              </a:rPr>
              <a:t> </a:t>
            </a:r>
            <a:r>
              <a:rPr lang="en-US" sz="2500" b="1" dirty="0">
                <a:latin typeface="Times New Roman" pitchFamily="18" charset="0"/>
                <a:cs typeface="Times New Roman" pitchFamily="18" charset="0"/>
              </a:rPr>
              <a:t>S</a:t>
            </a:r>
            <a:r>
              <a:rPr lang="en-US" sz="2200" dirty="0">
                <a:latin typeface="Times New Roman" pitchFamily="18" charset="0"/>
                <a:cs typeface="Times New Roman" pitchFamily="18" charset="0"/>
              </a:rPr>
              <a:t>pying--Managers cannot plant spies in union organizing meetings or other activities.</a:t>
            </a:r>
          </a:p>
        </p:txBody>
      </p:sp>
      <p:sp>
        <p:nvSpPr>
          <p:cNvPr id="5" name="Slide Number Placeholder 4"/>
          <p:cNvSpPr>
            <a:spLocks noGrp="1"/>
          </p:cNvSpPr>
          <p:nvPr>
            <p:ph type="sldNum" sz="quarter" idx="4"/>
          </p:nvPr>
        </p:nvSpPr>
        <p:spPr/>
        <p:txBody>
          <a:bodyPr/>
          <a:lstStyle/>
          <a:p>
            <a:fld id="{561B0F74-09A5-489A-9583-6307195A64A6}" type="slidenum">
              <a:rPr lang="en-US" smtClean="0"/>
              <a:pPr/>
              <a:t>22</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2287203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solidFill>
                  <a:schemeClr val="accent1">
                    <a:lumMod val="50000"/>
                  </a:schemeClr>
                </a:solidFill>
              </a:rPr>
              <a:t>Labor Relations and Collective Bargaining</a:t>
            </a:r>
            <a:endParaRPr lang="en-US" dirty="0">
              <a:solidFill>
                <a:schemeClr val="accent1">
                  <a:lumMod val="50000"/>
                </a:schemeClr>
              </a:solidFill>
            </a:endParaRPr>
          </a:p>
        </p:txBody>
      </p:sp>
      <p:sp>
        <p:nvSpPr>
          <p:cNvPr id="4" name="Content Placeholder 3"/>
          <p:cNvSpPr>
            <a:spLocks noGrp="1"/>
          </p:cNvSpPr>
          <p:nvPr>
            <p:ph idx="1"/>
          </p:nvPr>
        </p:nvSpPr>
        <p:spPr/>
        <p:txBody>
          <a:bodyPr>
            <a:normAutofit fontScale="92500" lnSpcReduction="20000"/>
          </a:bodyPr>
          <a:lstStyle/>
          <a:p>
            <a:pPr marL="0" indent="0"/>
            <a:r>
              <a:rPr lang="en-US" sz="2300" b="1" dirty="0">
                <a:latin typeface="Times New Roman" pitchFamily="18" charset="0"/>
                <a:cs typeface="Times New Roman" pitchFamily="18" charset="0"/>
              </a:rPr>
              <a:t> Labor relations </a:t>
            </a:r>
          </a:p>
          <a:p>
            <a:pPr marL="662940" lvl="1" indent="-342900"/>
            <a:r>
              <a:rPr lang="en-US" sz="2200" dirty="0">
                <a:latin typeface="Times New Roman" pitchFamily="18" charset="0"/>
                <a:cs typeface="Times New Roman" pitchFamily="18" charset="0"/>
              </a:rPr>
              <a:t>Interactions between management and unionized employees.</a:t>
            </a:r>
          </a:p>
          <a:p>
            <a:pPr marL="320040" lvl="1" indent="0"/>
            <a:endParaRPr lang="en-US" sz="1800" dirty="0">
              <a:latin typeface="Times New Roman" pitchFamily="18" charset="0"/>
              <a:cs typeface="Times New Roman" pitchFamily="18" charset="0"/>
            </a:endParaRPr>
          </a:p>
          <a:p>
            <a:pPr marL="0" indent="0"/>
            <a:r>
              <a:rPr lang="en-US" sz="2300" b="1" dirty="0">
                <a:latin typeface="Times New Roman" pitchFamily="18" charset="0"/>
                <a:cs typeface="Times New Roman" pitchFamily="18" charset="0"/>
              </a:rPr>
              <a:t> Collective bargaining </a:t>
            </a:r>
          </a:p>
          <a:p>
            <a:pPr marL="662940" lvl="1" indent="-342900"/>
            <a:r>
              <a:rPr lang="en-US" sz="2200" dirty="0">
                <a:latin typeface="Times New Roman" pitchFamily="18" charset="0"/>
                <a:cs typeface="Times New Roman" pitchFamily="18" charset="0"/>
              </a:rPr>
              <a:t>Negotiation process resulting in a contract between union employees and management that covers employment conditions. </a:t>
            </a:r>
          </a:p>
          <a:p>
            <a:pPr marL="320040" lvl="1" indent="0"/>
            <a:endParaRPr lang="en-US" sz="1800" dirty="0">
              <a:latin typeface="Times New Roman" pitchFamily="18" charset="0"/>
              <a:cs typeface="Times New Roman" pitchFamily="18" charset="0"/>
            </a:endParaRPr>
          </a:p>
          <a:p>
            <a:pPr marL="0" indent="0"/>
            <a:r>
              <a:rPr lang="en-US" sz="2300" b="1" dirty="0">
                <a:latin typeface="Times New Roman" pitchFamily="18" charset="0"/>
                <a:cs typeface="Times New Roman" pitchFamily="18" charset="0"/>
              </a:rPr>
              <a:t> Grievance</a:t>
            </a:r>
            <a:r>
              <a:rPr lang="en-US" sz="2300" dirty="0">
                <a:latin typeface="Times New Roman" pitchFamily="18" charset="0"/>
                <a:cs typeface="Times New Roman" pitchFamily="18" charset="0"/>
              </a:rPr>
              <a:t> </a:t>
            </a:r>
          </a:p>
          <a:p>
            <a:pPr marL="662940" lvl="1" indent="-342900"/>
            <a:r>
              <a:rPr lang="en-US" sz="2200" dirty="0">
                <a:latin typeface="Times New Roman" pitchFamily="18" charset="0"/>
                <a:cs typeface="Times New Roman" pitchFamily="18" charset="0"/>
              </a:rPr>
              <a:t>Formal complaint concerning pay, working conditions, or violations of other factors in a collective bargaining agreement. </a:t>
            </a:r>
          </a:p>
        </p:txBody>
      </p:sp>
      <p:sp>
        <p:nvSpPr>
          <p:cNvPr id="5" name="Slide Number Placeholder 4"/>
          <p:cNvSpPr>
            <a:spLocks noGrp="1"/>
          </p:cNvSpPr>
          <p:nvPr>
            <p:ph type="sldNum" sz="quarter" idx="4"/>
          </p:nvPr>
        </p:nvSpPr>
        <p:spPr/>
        <p:txBody>
          <a:bodyPr/>
          <a:lstStyle/>
          <a:p>
            <a:fld id="{561B0F74-09A5-489A-9583-6307195A64A6}" type="slidenum">
              <a:rPr lang="en-US" smtClean="0"/>
              <a:pPr/>
              <a:t>23</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2938811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solidFill>
                  <a:schemeClr val="accent1">
                    <a:lumMod val="50000"/>
                  </a:schemeClr>
                </a:solidFill>
              </a:rPr>
              <a:t>The Employee Complaint Resolution Model</a:t>
            </a:r>
            <a:endParaRPr lang="en-US" dirty="0">
              <a:solidFill>
                <a:schemeClr val="accent1">
                  <a:lumMod val="50000"/>
                </a:schemeClr>
              </a:solidFill>
            </a:endParaRPr>
          </a:p>
        </p:txBody>
      </p:sp>
      <p:sp>
        <p:nvSpPr>
          <p:cNvPr id="5" name="Slide Number Placeholder 4"/>
          <p:cNvSpPr>
            <a:spLocks noGrp="1"/>
          </p:cNvSpPr>
          <p:nvPr>
            <p:ph type="sldNum" sz="quarter" idx="4"/>
          </p:nvPr>
        </p:nvSpPr>
        <p:spPr/>
        <p:txBody>
          <a:bodyPr/>
          <a:lstStyle/>
          <a:p>
            <a:fld id="{561B0F74-09A5-489A-9583-6307195A64A6}" type="slidenum">
              <a:rPr lang="en-US" smtClean="0"/>
              <a:pPr/>
              <a:t>24</a:t>
            </a:fld>
            <a:endParaRPr lang="en-US" dirty="0"/>
          </a:p>
        </p:txBody>
      </p:sp>
      <p:pic>
        <p:nvPicPr>
          <p:cNvPr id="3"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5737" y="2290916"/>
            <a:ext cx="8520386" cy="129048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811161" y="3798837"/>
            <a:ext cx="7239000" cy="2308324"/>
          </a:xfrm>
          <a:prstGeom prst="rect">
            <a:avLst/>
          </a:prstGeom>
          <a:noFill/>
        </p:spPr>
        <p:txBody>
          <a:bodyPr wrap="square" rtlCol="0">
            <a:spAutoFit/>
          </a:bodyPr>
          <a:lstStyle/>
          <a:p>
            <a:pPr marL="342900" indent="-342900">
              <a:buAutoNum type="arabicPeriod"/>
            </a:pPr>
            <a:r>
              <a:rPr lang="en-US" sz="2400" dirty="0">
                <a:latin typeface="Times New Roman" panose="02020603050405020304" pitchFamily="18" charset="0"/>
                <a:cs typeface="Times New Roman" panose="02020603050405020304" pitchFamily="18" charset="0"/>
              </a:rPr>
              <a:t>Listen to the complaint and paraphrase it.</a:t>
            </a:r>
          </a:p>
          <a:p>
            <a:pPr marL="342900" indent="-342900">
              <a:buAutoNum type="arabicPeriod"/>
            </a:pPr>
            <a:r>
              <a:rPr lang="en-US" sz="2400" dirty="0">
                <a:latin typeface="Times New Roman" panose="02020603050405020304" pitchFamily="18" charset="0"/>
                <a:cs typeface="Times New Roman" panose="02020603050405020304" pitchFamily="18" charset="0"/>
              </a:rPr>
              <a:t>Have the complainer recommend a solution.</a:t>
            </a:r>
          </a:p>
          <a:p>
            <a:pPr marL="342900" indent="-342900">
              <a:buAutoNum type="arabicPeriod"/>
            </a:pPr>
            <a:r>
              <a:rPr lang="en-US" sz="2400" dirty="0">
                <a:latin typeface="Times New Roman" panose="02020603050405020304" pitchFamily="18" charset="0"/>
                <a:cs typeface="Times New Roman" panose="02020603050405020304" pitchFamily="18" charset="0"/>
              </a:rPr>
              <a:t>Schedule time to get all the facts and/or make a decision</a:t>
            </a:r>
          </a:p>
          <a:p>
            <a:pPr marL="342900" indent="-342900">
              <a:buAutoNum type="arabicPeriod"/>
            </a:pPr>
            <a:r>
              <a:rPr lang="en-US" sz="2400" dirty="0">
                <a:latin typeface="Times New Roman" panose="02020603050405020304" pitchFamily="18" charset="0"/>
                <a:cs typeface="Times New Roman" panose="02020603050405020304" pitchFamily="18" charset="0"/>
              </a:rPr>
              <a:t>Develop a plan to resolve the complaint.</a:t>
            </a:r>
          </a:p>
          <a:p>
            <a:pPr marL="342900" indent="-342900">
              <a:buAutoNum type="arabicPeriod"/>
            </a:pPr>
            <a:r>
              <a:rPr lang="en-US" sz="2400" dirty="0">
                <a:latin typeface="Times New Roman" panose="02020603050405020304" pitchFamily="18" charset="0"/>
                <a:cs typeface="Times New Roman" panose="02020603050405020304" pitchFamily="18" charset="0"/>
              </a:rPr>
              <a:t>Implement the plan and follow up.</a:t>
            </a:r>
          </a:p>
        </p:txBody>
      </p:sp>
      <p:sp>
        <p:nvSpPr>
          <p:cNvPr id="8" name="Footer Placeholder 7"/>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15652971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808" y="761999"/>
            <a:ext cx="8652386" cy="1447801"/>
          </a:xfrm>
        </p:spPr>
        <p:txBody>
          <a:bodyPr>
            <a:normAutofit fontScale="90000"/>
          </a:bodyPr>
          <a:lstStyle/>
          <a:p>
            <a:pPr lvl="0" algn="ctr"/>
            <a:br>
              <a:rPr lang="en-US" b="1" dirty="0"/>
            </a:br>
            <a:r>
              <a:rPr lang="en-US" sz="4900" b="1" dirty="0">
                <a:solidFill>
                  <a:schemeClr val="accent1">
                    <a:lumMod val="50000"/>
                  </a:schemeClr>
                </a:solidFill>
              </a:rPr>
              <a:t>Management Rights: </a:t>
            </a:r>
            <a:br>
              <a:rPr lang="en-US" sz="4900" b="1" dirty="0">
                <a:solidFill>
                  <a:schemeClr val="accent1">
                    <a:lumMod val="50000"/>
                  </a:schemeClr>
                </a:solidFill>
              </a:rPr>
            </a:br>
            <a:r>
              <a:rPr lang="en-US" sz="4900" b="1" dirty="0">
                <a:solidFill>
                  <a:schemeClr val="accent1">
                    <a:lumMod val="50000"/>
                  </a:schemeClr>
                </a:solidFill>
              </a:rPr>
              <a:t>Limiting Union Organizing Efforts </a:t>
            </a:r>
            <a:br>
              <a:rPr lang="en-US" sz="3200" b="1" dirty="0">
                <a:solidFill>
                  <a:schemeClr val="accent1">
                    <a:lumMod val="75000"/>
                  </a:schemeClr>
                </a:solidFill>
              </a:rPr>
            </a:br>
            <a:endParaRPr lang="en-US" dirty="0"/>
          </a:p>
        </p:txBody>
      </p:sp>
      <p:sp>
        <p:nvSpPr>
          <p:cNvPr id="4" name="Content Placeholder 3"/>
          <p:cNvSpPr>
            <a:spLocks noGrp="1"/>
          </p:cNvSpPr>
          <p:nvPr>
            <p:ph idx="1"/>
          </p:nvPr>
        </p:nvSpPr>
        <p:spPr/>
        <p:txBody>
          <a:bodyPr>
            <a:normAutofit/>
          </a:bodyPr>
          <a:lstStyle/>
          <a:p>
            <a:r>
              <a:rPr lang="en-US" sz="2300" b="1" dirty="0">
                <a:latin typeface="Times New Roman" pitchFamily="18" charset="0"/>
                <a:cs typeface="Times New Roman" pitchFamily="18" charset="0"/>
              </a:rPr>
              <a:t> No unionization on company time--</a:t>
            </a:r>
            <a:r>
              <a:rPr lang="en-US" sz="2300" dirty="0">
                <a:latin typeface="Times New Roman" pitchFamily="18" charset="0"/>
                <a:cs typeface="Times New Roman" pitchFamily="18" charset="0"/>
              </a:rPr>
              <a:t>Policy must be consistent with other solicitation policies and company handbook. </a:t>
            </a:r>
            <a:endParaRPr lang="en-US" sz="1800" dirty="0">
              <a:latin typeface="Times New Roman" pitchFamily="18" charset="0"/>
              <a:cs typeface="Times New Roman" pitchFamily="18" charset="0"/>
            </a:endParaRPr>
          </a:p>
          <a:p>
            <a:r>
              <a:rPr lang="en-US" sz="2300" b="1" dirty="0">
                <a:latin typeface="Times New Roman" pitchFamily="18" charset="0"/>
                <a:cs typeface="Times New Roman" pitchFamily="18" charset="0"/>
              </a:rPr>
              <a:t> Management’s position on unionization--</a:t>
            </a:r>
            <a:r>
              <a:rPr lang="en-US" sz="2300" dirty="0">
                <a:latin typeface="Times New Roman" pitchFamily="18" charset="0"/>
                <a:cs typeface="Times New Roman" pitchFamily="18" charset="0"/>
              </a:rPr>
              <a:t>Can state how unionization will affect management/labor relationships, firm, and employees’ pay, and son on.</a:t>
            </a:r>
            <a:endParaRPr lang="en-US" sz="1800" dirty="0">
              <a:latin typeface="Times New Roman" pitchFamily="18" charset="0"/>
              <a:cs typeface="Times New Roman" pitchFamily="18" charset="0"/>
            </a:endParaRPr>
          </a:p>
          <a:p>
            <a:r>
              <a:rPr lang="en-US" sz="2300" dirty="0">
                <a:latin typeface="Times New Roman" pitchFamily="18" charset="0"/>
                <a:cs typeface="Times New Roman" pitchFamily="18" charset="0"/>
              </a:rPr>
              <a:t> </a:t>
            </a:r>
            <a:r>
              <a:rPr lang="en-US" sz="2300" b="1" dirty="0">
                <a:latin typeface="Times New Roman" pitchFamily="18" charset="0"/>
                <a:cs typeface="Times New Roman" pitchFamily="18" charset="0"/>
              </a:rPr>
              <a:t>Change agreements and use of non-union employee representation--</a:t>
            </a:r>
            <a:r>
              <a:rPr lang="en-US" sz="2300" dirty="0">
                <a:latin typeface="Times New Roman" pitchFamily="18" charset="0"/>
                <a:cs typeface="Times New Roman" pitchFamily="18" charset="0"/>
              </a:rPr>
              <a:t>management can offer a “non-union employee representation” alternative to union.</a:t>
            </a:r>
          </a:p>
        </p:txBody>
      </p:sp>
      <p:sp>
        <p:nvSpPr>
          <p:cNvPr id="5" name="Slide Number Placeholder 4"/>
          <p:cNvSpPr>
            <a:spLocks noGrp="1"/>
          </p:cNvSpPr>
          <p:nvPr>
            <p:ph type="sldNum" sz="quarter" idx="4"/>
          </p:nvPr>
        </p:nvSpPr>
        <p:spPr/>
        <p:txBody>
          <a:bodyPr/>
          <a:lstStyle/>
          <a:p>
            <a:fld id="{561B0F74-09A5-489A-9583-6307195A64A6}" type="slidenum">
              <a:rPr lang="en-US" smtClean="0"/>
              <a:pPr/>
              <a:t>25</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2765374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solidFill>
                  <a:schemeClr val="accent1">
                    <a:lumMod val="50000"/>
                  </a:schemeClr>
                </a:solidFill>
              </a:rPr>
              <a:t>Management Rights: </a:t>
            </a:r>
            <a:br>
              <a:rPr lang="en-US" b="1" dirty="0">
                <a:solidFill>
                  <a:schemeClr val="accent1">
                    <a:lumMod val="50000"/>
                  </a:schemeClr>
                </a:solidFill>
              </a:rPr>
            </a:br>
            <a:r>
              <a:rPr lang="en-US" b="1" dirty="0">
                <a:solidFill>
                  <a:schemeClr val="accent1">
                    <a:lumMod val="50000"/>
                  </a:schemeClr>
                </a:solidFill>
              </a:rPr>
              <a:t>Lockouts and Replacement Workers</a:t>
            </a:r>
            <a:endParaRPr lang="en-US" sz="6000" dirty="0">
              <a:solidFill>
                <a:schemeClr val="accent1">
                  <a:lumMod val="50000"/>
                </a:schemeClr>
              </a:solidFill>
            </a:endParaRPr>
          </a:p>
        </p:txBody>
      </p:sp>
      <p:sp>
        <p:nvSpPr>
          <p:cNvPr id="4" name="Content Placeholder 3"/>
          <p:cNvSpPr>
            <a:spLocks noGrp="1"/>
          </p:cNvSpPr>
          <p:nvPr>
            <p:ph idx="1"/>
          </p:nvPr>
        </p:nvSpPr>
        <p:spPr/>
        <p:txBody>
          <a:bodyPr>
            <a:normAutofit/>
          </a:bodyPr>
          <a:lstStyle/>
          <a:p>
            <a:r>
              <a:rPr lang="en-US" sz="2300" b="1" dirty="0">
                <a:latin typeface="Times New Roman" pitchFamily="18" charset="0"/>
                <a:cs typeface="Times New Roman" pitchFamily="18" charset="0"/>
              </a:rPr>
              <a:t>Lockouts</a:t>
            </a:r>
            <a:r>
              <a:rPr lang="en-US" sz="2300" dirty="0">
                <a:latin typeface="Times New Roman" pitchFamily="18" charset="0"/>
                <a:cs typeface="Times New Roman" pitchFamily="18" charset="0"/>
              </a:rPr>
              <a:t> </a:t>
            </a:r>
          </a:p>
          <a:p>
            <a:pPr marL="662940" lvl="1" indent="-342900"/>
            <a:r>
              <a:rPr lang="en-US" sz="2300" dirty="0">
                <a:latin typeface="Times New Roman" pitchFamily="18" charset="0"/>
                <a:cs typeface="Times New Roman" pitchFamily="18" charset="0"/>
              </a:rPr>
              <a:t>Management stops work and physically prevents workers from entering workplace. </a:t>
            </a:r>
          </a:p>
          <a:p>
            <a:pPr marL="320040" lvl="1" indent="0"/>
            <a:endParaRPr lang="en-US" sz="1800" dirty="0">
              <a:latin typeface="Times New Roman" pitchFamily="18" charset="0"/>
              <a:cs typeface="Times New Roman" pitchFamily="18" charset="0"/>
            </a:endParaRPr>
          </a:p>
          <a:p>
            <a:r>
              <a:rPr lang="en-US" sz="2300" dirty="0">
                <a:latin typeface="Times New Roman" pitchFamily="18" charset="0"/>
                <a:cs typeface="Times New Roman" pitchFamily="18" charset="0"/>
              </a:rPr>
              <a:t>Management may hire replacement workers, who may replace striking workers permanently or temporarily, in cases of economic strike.</a:t>
            </a:r>
          </a:p>
          <a:p>
            <a:pPr marL="0" lvl="0" indent="0">
              <a:buSzPct val="65000"/>
              <a:buNone/>
            </a:pPr>
            <a:endParaRPr lang="en-US" sz="3200" dirty="0"/>
          </a:p>
          <a:p>
            <a:pPr marL="0" indent="0">
              <a:buSzPct val="65000"/>
              <a:buNone/>
            </a:pPr>
            <a:endParaRPr lang="en-US" sz="3200" dirty="0"/>
          </a:p>
          <a:p>
            <a:pPr marL="0" indent="0">
              <a:buSzPct val="65000"/>
              <a:buNone/>
            </a:pPr>
            <a:endParaRPr lang="en-US" sz="3200" dirty="0"/>
          </a:p>
        </p:txBody>
      </p:sp>
      <p:sp>
        <p:nvSpPr>
          <p:cNvPr id="5" name="Slide Number Placeholder 4"/>
          <p:cNvSpPr>
            <a:spLocks noGrp="1"/>
          </p:cNvSpPr>
          <p:nvPr>
            <p:ph type="sldNum" sz="quarter" idx="4"/>
          </p:nvPr>
        </p:nvSpPr>
        <p:spPr/>
        <p:txBody>
          <a:bodyPr/>
          <a:lstStyle/>
          <a:p>
            <a:fld id="{561B0F74-09A5-489A-9583-6307195A64A6}" type="slidenum">
              <a:rPr lang="en-US" smtClean="0"/>
              <a:pPr/>
              <a:t>26</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7400371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lgn="ctr"/>
            <a:r>
              <a:rPr lang="en-US" b="1" dirty="0">
                <a:solidFill>
                  <a:schemeClr val="accent1">
                    <a:lumMod val="50000"/>
                  </a:schemeClr>
                </a:solidFill>
              </a:rPr>
              <a:t>Management Rights:</a:t>
            </a:r>
            <a:br>
              <a:rPr lang="en-US" b="1" dirty="0">
                <a:solidFill>
                  <a:schemeClr val="accent1">
                    <a:lumMod val="50000"/>
                  </a:schemeClr>
                </a:solidFill>
              </a:rPr>
            </a:br>
            <a:r>
              <a:rPr lang="en-US" b="1" dirty="0">
                <a:solidFill>
                  <a:schemeClr val="accent1">
                    <a:lumMod val="50000"/>
                  </a:schemeClr>
                </a:solidFill>
              </a:rPr>
              <a:t>Decertification Elections</a:t>
            </a:r>
            <a:endParaRPr lang="en-US" dirty="0">
              <a:solidFill>
                <a:schemeClr val="accent1">
                  <a:lumMod val="50000"/>
                </a:schemeClr>
              </a:solidFill>
            </a:endParaRPr>
          </a:p>
        </p:txBody>
      </p:sp>
      <p:sp>
        <p:nvSpPr>
          <p:cNvPr id="4" name="Content Placeholder 3"/>
          <p:cNvSpPr>
            <a:spLocks noGrp="1"/>
          </p:cNvSpPr>
          <p:nvPr>
            <p:ph idx="1"/>
          </p:nvPr>
        </p:nvSpPr>
        <p:spPr/>
        <p:txBody>
          <a:bodyPr>
            <a:normAutofit fontScale="55000" lnSpcReduction="20000"/>
          </a:bodyPr>
          <a:lstStyle/>
          <a:p>
            <a:pPr marL="0" indent="0">
              <a:buNone/>
            </a:pPr>
            <a:r>
              <a:rPr lang="en-US" sz="4500" b="1" dirty="0">
                <a:latin typeface="Times New Roman" pitchFamily="18" charset="0"/>
                <a:cs typeface="Times New Roman" pitchFamily="18" charset="0"/>
              </a:rPr>
              <a:t>Can be held to remove a union, but:</a:t>
            </a:r>
          </a:p>
          <a:p>
            <a:pPr marL="1005840" lvl="1" indent="-685800">
              <a:buFont typeface="Arial" panose="020B0604020202020204" pitchFamily="34" charset="0"/>
              <a:buChar char="•"/>
            </a:pPr>
            <a:r>
              <a:rPr lang="en-US" sz="4400" dirty="0">
                <a:latin typeface="Times New Roman" pitchFamily="18" charset="0"/>
                <a:cs typeface="Times New Roman" pitchFamily="18" charset="0"/>
              </a:rPr>
              <a:t>Not within a year of a previous attempt at decertification.</a:t>
            </a:r>
          </a:p>
          <a:p>
            <a:pPr marL="1005840" lvl="1" indent="-685800">
              <a:buFont typeface="Arial" panose="020B0604020202020204" pitchFamily="34" charset="0"/>
              <a:buChar char="•"/>
            </a:pPr>
            <a:r>
              <a:rPr lang="en-US" sz="4400" dirty="0">
                <a:latin typeface="Times New Roman" pitchFamily="18" charset="0"/>
                <a:cs typeface="Times New Roman" pitchFamily="18" charset="0"/>
              </a:rPr>
              <a:t>Company cannot initiate a decertification petition or encourage a decertification petition. </a:t>
            </a:r>
          </a:p>
          <a:p>
            <a:pPr marL="1005840" lvl="1" indent="-685800">
              <a:buFont typeface="Arial" panose="020B0604020202020204" pitchFamily="34" charset="0"/>
              <a:buChar char="•"/>
            </a:pPr>
            <a:r>
              <a:rPr lang="en-US" sz="4400" dirty="0">
                <a:latin typeface="Times New Roman" pitchFamily="18" charset="0"/>
                <a:cs typeface="Times New Roman" pitchFamily="18" charset="0"/>
              </a:rPr>
              <a:t>If requested by employees, management can provide information to employees regarding decertification, but cannot threaten employees or promise benefits.</a:t>
            </a:r>
            <a:r>
              <a:rPr lang="en-US" sz="4400" baseline="30000" dirty="0">
                <a:latin typeface="Times New Roman" pitchFamily="18" charset="0"/>
                <a:cs typeface="Times New Roman" pitchFamily="18" charset="0"/>
              </a:rPr>
              <a:t> </a:t>
            </a:r>
            <a:endParaRPr lang="en-US" sz="4400" dirty="0">
              <a:latin typeface="Times New Roman" pitchFamily="18" charset="0"/>
              <a:cs typeface="Times New Roman" pitchFamily="18" charset="0"/>
            </a:endParaRPr>
          </a:p>
          <a:p>
            <a:pPr marL="0" indent="0">
              <a:buNone/>
            </a:pPr>
            <a:endParaRPr lang="en-US" sz="3200" dirty="0"/>
          </a:p>
          <a:p>
            <a:pPr marL="0" lvl="0" indent="0">
              <a:buSzPct val="65000"/>
              <a:buNone/>
            </a:pPr>
            <a:endParaRPr lang="en-US" sz="3200" dirty="0"/>
          </a:p>
          <a:p>
            <a:pPr marL="0" lvl="0" indent="0">
              <a:buSzPct val="65000"/>
              <a:buNone/>
            </a:pPr>
            <a:endParaRPr lang="en-US" sz="3200" dirty="0"/>
          </a:p>
          <a:p>
            <a:pPr marL="0" indent="0">
              <a:buSzPct val="65000"/>
              <a:buNone/>
            </a:pPr>
            <a:endParaRPr lang="en-US" sz="3200" dirty="0"/>
          </a:p>
          <a:p>
            <a:pPr marL="0" indent="0">
              <a:buSzPct val="65000"/>
              <a:buNone/>
            </a:pPr>
            <a:endParaRPr lang="en-US" sz="3200" dirty="0"/>
          </a:p>
        </p:txBody>
      </p:sp>
      <p:sp>
        <p:nvSpPr>
          <p:cNvPr id="5" name="Slide Number Placeholder 4"/>
          <p:cNvSpPr>
            <a:spLocks noGrp="1"/>
          </p:cNvSpPr>
          <p:nvPr>
            <p:ph type="sldNum" sz="quarter" idx="4"/>
          </p:nvPr>
        </p:nvSpPr>
        <p:spPr/>
        <p:txBody>
          <a:bodyPr/>
          <a:lstStyle/>
          <a:p>
            <a:fld id="{561B0F74-09A5-489A-9583-6307195A64A6}" type="slidenum">
              <a:rPr lang="en-US" smtClean="0"/>
              <a:pPr/>
              <a:t>27</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137313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accent1">
                    <a:lumMod val="50000"/>
                  </a:schemeClr>
                </a:solidFill>
              </a:rPr>
              <a:t>Managing Conflict</a:t>
            </a:r>
            <a:endParaRPr lang="en-US" sz="6000" dirty="0">
              <a:solidFill>
                <a:schemeClr val="accent1">
                  <a:lumMod val="50000"/>
                </a:schemeClr>
              </a:solidFill>
            </a:endParaRPr>
          </a:p>
        </p:txBody>
      </p:sp>
      <p:sp>
        <p:nvSpPr>
          <p:cNvPr id="4" name="Content Placeholder 3"/>
          <p:cNvSpPr>
            <a:spLocks noGrp="1"/>
          </p:cNvSpPr>
          <p:nvPr>
            <p:ph idx="1"/>
          </p:nvPr>
        </p:nvSpPr>
        <p:spPr/>
        <p:txBody>
          <a:bodyPr>
            <a:normAutofit/>
          </a:bodyPr>
          <a:lstStyle/>
          <a:p>
            <a:pPr marL="0" indent="0">
              <a:buNone/>
            </a:pPr>
            <a:r>
              <a:rPr lang="en-US" dirty="0">
                <a:latin typeface="Times New Roman" pitchFamily="18" charset="0"/>
                <a:cs typeface="Times New Roman" pitchFamily="18" charset="0"/>
              </a:rPr>
              <a:t>Conflicts exist when people are in disagreement and opposition. They occur because individuals:</a:t>
            </a:r>
          </a:p>
          <a:p>
            <a:pPr marL="662940" lvl="1" indent="-342900"/>
            <a:r>
              <a:rPr lang="en-US" sz="2300" dirty="0">
                <a:latin typeface="Times New Roman" pitchFamily="18" charset="0"/>
                <a:cs typeface="Times New Roman" pitchFamily="18" charset="0"/>
              </a:rPr>
              <a:t>Don’t let others know their expectations and don’t ask others.</a:t>
            </a:r>
          </a:p>
          <a:p>
            <a:pPr marL="662940" lvl="1" indent="-342900"/>
            <a:r>
              <a:rPr lang="en-US" sz="2300" dirty="0">
                <a:latin typeface="Times New Roman" pitchFamily="18" charset="0"/>
                <a:cs typeface="Times New Roman" pitchFamily="18" charset="0"/>
              </a:rPr>
              <a:t>Assume others hold same expectations. </a:t>
            </a:r>
          </a:p>
          <a:p>
            <a:pPr marL="662940" lvl="1" indent="-342900"/>
            <a:r>
              <a:rPr lang="en-US" sz="2300" dirty="0">
                <a:latin typeface="Times New Roman" pitchFamily="18" charset="0"/>
                <a:cs typeface="Times New Roman" pitchFamily="18" charset="0"/>
              </a:rPr>
              <a:t>Don’t know expectations until people do things in opposition to them. </a:t>
            </a:r>
          </a:p>
          <a:p>
            <a:pPr marL="0" lvl="1" indent="0">
              <a:buNone/>
            </a:pPr>
            <a:r>
              <a:rPr lang="en-US" sz="2400" dirty="0">
                <a:latin typeface="Times New Roman" pitchFamily="18" charset="0"/>
                <a:cs typeface="Times New Roman" pitchFamily="18" charset="0"/>
              </a:rPr>
              <a:t>Important to share information and communicate expectations.</a:t>
            </a:r>
          </a:p>
          <a:p>
            <a:pPr marL="0" indent="0">
              <a:buSzPct val="65000"/>
              <a:buNone/>
            </a:pPr>
            <a:endParaRPr lang="en-US" sz="3200" dirty="0"/>
          </a:p>
          <a:p>
            <a:pPr marL="0" indent="0">
              <a:buSzPct val="65000"/>
              <a:buNone/>
            </a:pPr>
            <a:endParaRPr lang="en-US" sz="3200" dirty="0"/>
          </a:p>
        </p:txBody>
      </p:sp>
      <p:sp>
        <p:nvSpPr>
          <p:cNvPr id="5" name="Slide Number Placeholder 4"/>
          <p:cNvSpPr>
            <a:spLocks noGrp="1"/>
          </p:cNvSpPr>
          <p:nvPr>
            <p:ph type="sldNum" sz="quarter" idx="4"/>
          </p:nvPr>
        </p:nvSpPr>
        <p:spPr/>
        <p:txBody>
          <a:bodyPr/>
          <a:lstStyle/>
          <a:p>
            <a:fld id="{561B0F74-09A5-489A-9583-6307195A64A6}" type="slidenum">
              <a:rPr lang="en-US" smtClean="0"/>
              <a:pPr/>
              <a:t>28</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40917322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b="1" dirty="0"/>
            </a:br>
            <a:r>
              <a:rPr lang="en-US" sz="4900" b="1" dirty="0">
                <a:solidFill>
                  <a:schemeClr val="accent1">
                    <a:lumMod val="50000"/>
                  </a:schemeClr>
                </a:solidFill>
              </a:rPr>
              <a:t>Functional Versus Dysfunctional Conflict</a:t>
            </a:r>
            <a:r>
              <a:rPr lang="en-US" sz="4900" dirty="0">
                <a:solidFill>
                  <a:schemeClr val="accent1">
                    <a:lumMod val="50000"/>
                  </a:schemeClr>
                </a:solidFill>
              </a:rPr>
              <a:t> </a:t>
            </a:r>
            <a:br>
              <a:rPr lang="en-US" sz="3200" dirty="0">
                <a:solidFill>
                  <a:schemeClr val="accent1">
                    <a:lumMod val="75000"/>
                  </a:schemeClr>
                </a:solidFill>
              </a:rPr>
            </a:br>
            <a:endParaRPr lang="en-US" dirty="0"/>
          </a:p>
        </p:txBody>
      </p:sp>
      <p:sp>
        <p:nvSpPr>
          <p:cNvPr id="4" name="Content Placeholder 3"/>
          <p:cNvSpPr>
            <a:spLocks noGrp="1"/>
          </p:cNvSpPr>
          <p:nvPr>
            <p:ph idx="1"/>
          </p:nvPr>
        </p:nvSpPr>
        <p:spPr/>
        <p:txBody>
          <a:bodyPr>
            <a:normAutofit lnSpcReduction="10000"/>
          </a:bodyPr>
          <a:lstStyle/>
          <a:p>
            <a:pPr marL="0" indent="0"/>
            <a:r>
              <a:rPr lang="en-US" sz="2300" b="1" dirty="0">
                <a:latin typeface="Times New Roman" pitchFamily="18" charset="0"/>
                <a:cs typeface="Times New Roman" pitchFamily="18" charset="0"/>
              </a:rPr>
              <a:t> Functional conflict </a:t>
            </a:r>
          </a:p>
          <a:p>
            <a:pPr marL="662940" lvl="1" indent="-342900"/>
            <a:r>
              <a:rPr lang="en-US" sz="2100" b="1" dirty="0">
                <a:latin typeface="Times New Roman" pitchFamily="18" charset="0"/>
                <a:cs typeface="Times New Roman" pitchFamily="18" charset="0"/>
              </a:rPr>
              <a:t> </a:t>
            </a:r>
            <a:r>
              <a:rPr lang="en-US" sz="2200" dirty="0">
                <a:latin typeface="Times New Roman" pitchFamily="18" charset="0"/>
                <a:cs typeface="Times New Roman" pitchFamily="18" charset="0"/>
              </a:rPr>
              <a:t>Helps firm meet its goals of increased performance.</a:t>
            </a:r>
          </a:p>
          <a:p>
            <a:pPr marL="320040" lvl="1" indent="0"/>
            <a:endParaRPr lang="en-US" sz="1800" dirty="0">
              <a:latin typeface="Times New Roman" pitchFamily="18" charset="0"/>
              <a:cs typeface="Times New Roman" pitchFamily="18" charset="0"/>
            </a:endParaRPr>
          </a:p>
          <a:p>
            <a:pPr marL="0" indent="0"/>
            <a:r>
              <a:rPr lang="en-US" sz="2300" b="1" dirty="0">
                <a:latin typeface="Times New Roman" pitchFamily="18" charset="0"/>
                <a:cs typeface="Times New Roman" pitchFamily="18" charset="0"/>
              </a:rPr>
              <a:t> Dysfunctional conflict </a:t>
            </a:r>
          </a:p>
          <a:p>
            <a:pPr marL="662940" lvl="1" indent="-342900"/>
            <a:r>
              <a:rPr lang="en-US" sz="2100" b="1" dirty="0">
                <a:latin typeface="Times New Roman" pitchFamily="18" charset="0"/>
                <a:cs typeface="Times New Roman" pitchFamily="18" charset="0"/>
              </a:rPr>
              <a:t> </a:t>
            </a:r>
            <a:r>
              <a:rPr lang="en-US" sz="2200" dirty="0">
                <a:latin typeface="Times New Roman" pitchFamily="18" charset="0"/>
                <a:cs typeface="Times New Roman" pitchFamily="18" charset="0"/>
              </a:rPr>
              <a:t>Prevents firm from achieving individual and organizational objectives</a:t>
            </a:r>
            <a:r>
              <a:rPr lang="en-US" sz="2100" dirty="0">
                <a:latin typeface="Times New Roman" pitchFamily="18" charset="0"/>
                <a:cs typeface="Times New Roman" pitchFamily="18" charset="0"/>
              </a:rPr>
              <a:t>.</a:t>
            </a:r>
          </a:p>
          <a:p>
            <a:pPr marL="320040" lvl="1" indent="0"/>
            <a:endParaRPr lang="en-US" sz="1800" dirty="0">
              <a:latin typeface="Times New Roman" pitchFamily="18" charset="0"/>
              <a:cs typeface="Times New Roman" pitchFamily="18" charset="0"/>
            </a:endParaRPr>
          </a:p>
          <a:p>
            <a:r>
              <a:rPr lang="en-US" sz="2300" dirty="0">
                <a:latin typeface="Times New Roman" pitchFamily="18" charset="0"/>
                <a:cs typeface="Times New Roman" pitchFamily="18" charset="0"/>
              </a:rPr>
              <a:t>Conflict management skills can resolve conflicts and maintain relationships before conflicts become dysfunctional. </a:t>
            </a:r>
          </a:p>
        </p:txBody>
      </p:sp>
      <p:sp>
        <p:nvSpPr>
          <p:cNvPr id="5" name="Slide Number Placeholder 4"/>
          <p:cNvSpPr>
            <a:spLocks noGrp="1"/>
          </p:cNvSpPr>
          <p:nvPr>
            <p:ph type="sldNum" sz="quarter" idx="4"/>
          </p:nvPr>
        </p:nvSpPr>
        <p:spPr/>
        <p:txBody>
          <a:bodyPr/>
          <a:lstStyle/>
          <a:p>
            <a:fld id="{561B0F74-09A5-489A-9583-6307195A64A6}" type="slidenum">
              <a:rPr lang="en-US" smtClean="0"/>
              <a:pPr/>
              <a:t>29</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524119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accent1">
                    <a:lumMod val="50000"/>
                  </a:schemeClr>
                </a:solidFill>
              </a:rPr>
              <a:t>Labor Relations</a:t>
            </a:r>
            <a:endParaRPr lang="en-US" dirty="0">
              <a:solidFill>
                <a:schemeClr val="accent1">
                  <a:lumMod val="50000"/>
                </a:schemeClr>
              </a:solidFill>
            </a:endParaRPr>
          </a:p>
        </p:txBody>
      </p:sp>
      <p:sp>
        <p:nvSpPr>
          <p:cNvPr id="4" name="Content Placeholder 3"/>
          <p:cNvSpPr>
            <a:spLocks noGrp="1"/>
          </p:cNvSpPr>
          <p:nvPr>
            <p:ph idx="1"/>
          </p:nvPr>
        </p:nvSpPr>
        <p:spPr/>
        <p:txBody>
          <a:bodyPr>
            <a:normAutofit/>
          </a:bodyPr>
          <a:lstStyle/>
          <a:p>
            <a:pPr marL="0" indent="0"/>
            <a:r>
              <a:rPr lang="en-US" sz="2300" dirty="0">
                <a:latin typeface="Times New Roman" pitchFamily="18" charset="0"/>
                <a:cs typeface="Times New Roman" pitchFamily="18" charset="0"/>
              </a:rPr>
              <a:t> Functions of trust and communication</a:t>
            </a:r>
          </a:p>
          <a:p>
            <a:pPr marL="320040" lvl="1" indent="0"/>
            <a:r>
              <a:rPr lang="en-US" sz="2100" dirty="0">
                <a:latin typeface="Times New Roman" pitchFamily="18" charset="0"/>
                <a:cs typeface="Times New Roman" pitchFamily="18" charset="0"/>
              </a:rPr>
              <a:t> </a:t>
            </a:r>
            <a:r>
              <a:rPr lang="en-US" sz="2200" dirty="0">
                <a:latin typeface="Times New Roman" pitchFamily="18" charset="0"/>
                <a:cs typeface="Times New Roman" pitchFamily="18" charset="0"/>
              </a:rPr>
              <a:t>Trust is faith in character and actions of another.</a:t>
            </a:r>
          </a:p>
          <a:p>
            <a:pPr marL="0" indent="0">
              <a:buNone/>
            </a:pPr>
            <a:endParaRPr lang="en-US" sz="1800" dirty="0">
              <a:latin typeface="Times New Roman" pitchFamily="18" charset="0"/>
              <a:cs typeface="Times New Roman" pitchFamily="18" charset="0"/>
            </a:endParaRPr>
          </a:p>
          <a:p>
            <a:pPr marL="0" indent="0"/>
            <a:r>
              <a:rPr lang="en-US" sz="2300" dirty="0">
                <a:latin typeface="Times New Roman" pitchFamily="18" charset="0"/>
                <a:cs typeface="Times New Roman" pitchFamily="18" charset="0"/>
              </a:rPr>
              <a:t> To improve others’ level of trust, all need to be open and honest.</a:t>
            </a:r>
          </a:p>
          <a:p>
            <a:pPr>
              <a:buNone/>
            </a:pPr>
            <a:endParaRPr lang="en-US" sz="1800" i="1" dirty="0">
              <a:latin typeface="Times New Roman" pitchFamily="18" charset="0"/>
              <a:cs typeface="Times New Roman" pitchFamily="18" charset="0"/>
            </a:endParaRPr>
          </a:p>
          <a:p>
            <a:pPr>
              <a:buFont typeface="Arial" panose="020B0604020202020204" pitchFamily="34" charset="0"/>
              <a:buChar char="•"/>
            </a:pPr>
            <a:r>
              <a:rPr lang="en-US" sz="2300" dirty="0">
                <a:latin typeface="Times New Roman" pitchFamily="18" charset="0"/>
                <a:cs typeface="Times New Roman" pitchFamily="18" charset="0"/>
              </a:rPr>
              <a:t>Communication is transmitting information and meaning, verbally, nonverbally, or in writing. </a:t>
            </a:r>
          </a:p>
        </p:txBody>
      </p:sp>
      <p:sp>
        <p:nvSpPr>
          <p:cNvPr id="5" name="Slide Number Placeholder 4"/>
          <p:cNvSpPr>
            <a:spLocks noGrp="1"/>
          </p:cNvSpPr>
          <p:nvPr>
            <p:ph type="sldNum" sz="quarter" idx="4"/>
          </p:nvPr>
        </p:nvSpPr>
        <p:spPr/>
        <p:txBody>
          <a:bodyPr/>
          <a:lstStyle/>
          <a:p>
            <a:fld id="{561B0F74-09A5-489A-9583-6307195A64A6}" type="slidenum">
              <a:rPr lang="en-US" smtClean="0"/>
              <a:pPr/>
              <a:t>3</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rgbClr val="015476"/>
                </a:solidFill>
              </a:rPr>
              <a:t>Conflict Management Styles</a:t>
            </a:r>
            <a:endParaRPr lang="en-US" dirty="0">
              <a:solidFill>
                <a:srgbClr val="015476"/>
              </a:solidFill>
            </a:endParaRPr>
          </a:p>
        </p:txBody>
      </p:sp>
      <p:sp>
        <p:nvSpPr>
          <p:cNvPr id="5" name="Slide Number Placeholder 4"/>
          <p:cNvSpPr>
            <a:spLocks noGrp="1"/>
          </p:cNvSpPr>
          <p:nvPr>
            <p:ph type="sldNum" sz="quarter" idx="4"/>
          </p:nvPr>
        </p:nvSpPr>
        <p:spPr/>
        <p:txBody>
          <a:bodyPr/>
          <a:lstStyle/>
          <a:p>
            <a:fld id="{561B0F74-09A5-489A-9583-6307195A64A6}" type="slidenum">
              <a:rPr lang="en-US" smtClean="0"/>
              <a:pPr/>
              <a:t>30</a:t>
            </a:fld>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1" y="2057400"/>
            <a:ext cx="7543800" cy="4086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Footer Placeholder 5"/>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14228126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761999"/>
            <a:ext cx="8229600" cy="914401"/>
          </a:xfrm>
        </p:spPr>
        <p:txBody>
          <a:bodyPr>
            <a:normAutofit/>
          </a:bodyPr>
          <a:lstStyle/>
          <a:p>
            <a:pPr algn="ctr"/>
            <a:r>
              <a:rPr lang="en-US" b="1" dirty="0">
                <a:solidFill>
                  <a:schemeClr val="accent1">
                    <a:lumMod val="50000"/>
                  </a:schemeClr>
                </a:solidFill>
              </a:rPr>
              <a:t>Initiating Conflict Resolution</a:t>
            </a:r>
            <a:endParaRPr lang="en-US" dirty="0">
              <a:solidFill>
                <a:schemeClr val="accent1">
                  <a:lumMod val="50000"/>
                </a:schemeClr>
              </a:solidFill>
            </a:endParaRPr>
          </a:p>
        </p:txBody>
      </p:sp>
      <p:sp>
        <p:nvSpPr>
          <p:cNvPr id="5" name="Slide Number Placeholder 4"/>
          <p:cNvSpPr>
            <a:spLocks noGrp="1"/>
          </p:cNvSpPr>
          <p:nvPr>
            <p:ph type="sldNum" sz="quarter" idx="4"/>
          </p:nvPr>
        </p:nvSpPr>
        <p:spPr/>
        <p:txBody>
          <a:bodyPr/>
          <a:lstStyle/>
          <a:p>
            <a:fld id="{561B0F74-09A5-489A-9583-6307195A64A6}" type="slidenum">
              <a:rPr lang="en-US" smtClean="0"/>
              <a:pPr/>
              <a:t>31</a:t>
            </a:fld>
            <a:endParaRPr lang="en-US" dirty="0"/>
          </a:p>
        </p:txBody>
      </p:sp>
      <p:pic>
        <p:nvPicPr>
          <p:cNvPr id="512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1905000"/>
            <a:ext cx="8722518" cy="1118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533400" y="3275154"/>
            <a:ext cx="7543800" cy="3046988"/>
          </a:xfrm>
          <a:prstGeom prst="rect">
            <a:avLst/>
          </a:prstGeom>
          <a:noFill/>
        </p:spPr>
        <p:txBody>
          <a:bodyPr wrap="square" rtlCol="0">
            <a:spAutoFit/>
          </a:bodyPr>
          <a:lstStyle/>
          <a:p>
            <a:pPr marL="457200" indent="-457200">
              <a:buAutoNum type="arabicPeriod"/>
            </a:pPr>
            <a:r>
              <a:rPr lang="en-US" sz="2400" dirty="0">
                <a:latin typeface="Times New Roman" panose="02020603050405020304" pitchFamily="18" charset="0"/>
                <a:cs typeface="Times New Roman" panose="02020603050405020304" pitchFamily="18" charset="0"/>
              </a:rPr>
              <a:t>State the problem in terms of behavior, consequences, and feelings (i.e., make a BCF statement).</a:t>
            </a:r>
          </a:p>
          <a:p>
            <a:pPr marL="457200" indent="-457200">
              <a:buAutoNum type="arabicPeriod"/>
            </a:pPr>
            <a:r>
              <a:rPr lang="en-US" sz="2400" dirty="0">
                <a:latin typeface="Times New Roman" panose="02020603050405020304" pitchFamily="18" charset="0"/>
                <a:cs typeface="Times New Roman" panose="02020603050405020304" pitchFamily="18" charset="0"/>
              </a:rPr>
              <a:t>Allow another person to respond to your BCF statement and acknowledge the problem or conflict.</a:t>
            </a:r>
          </a:p>
          <a:p>
            <a:pPr marL="457200" indent="-457200">
              <a:buAutoNum type="arabicPeriod"/>
            </a:pPr>
            <a:r>
              <a:rPr lang="en-US" sz="2400" dirty="0">
                <a:latin typeface="Times New Roman" panose="02020603050405020304" pitchFamily="18" charset="0"/>
                <a:cs typeface="Times New Roman" panose="02020603050405020304" pitchFamily="18" charset="0"/>
              </a:rPr>
              <a:t>Ask for and/or present alternative resolutions to the conflict.</a:t>
            </a:r>
          </a:p>
          <a:p>
            <a:pPr marL="457200" indent="-457200">
              <a:buAutoNum type="arabicPeriod"/>
            </a:pPr>
            <a:r>
              <a:rPr lang="en-US" sz="2400" dirty="0">
                <a:latin typeface="Times New Roman" panose="02020603050405020304" pitchFamily="18" charset="0"/>
                <a:cs typeface="Times New Roman" panose="02020603050405020304" pitchFamily="18" charset="0"/>
              </a:rPr>
              <a:t>Come to an agreement. Determine specific actions to be taken by each person.</a:t>
            </a:r>
          </a:p>
        </p:txBody>
      </p:sp>
      <p:sp>
        <p:nvSpPr>
          <p:cNvPr id="7" name="Footer Placeholder 6"/>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18213771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accent1">
                    <a:lumMod val="50000"/>
                  </a:schemeClr>
                </a:solidFill>
              </a:rPr>
              <a:t>Negotiations</a:t>
            </a:r>
            <a:r>
              <a:rPr lang="en-US" dirty="0">
                <a:solidFill>
                  <a:schemeClr val="accent1">
                    <a:lumMod val="50000"/>
                  </a:schemeClr>
                </a:solidFill>
              </a:rPr>
              <a:t> </a:t>
            </a:r>
          </a:p>
        </p:txBody>
      </p:sp>
      <p:sp>
        <p:nvSpPr>
          <p:cNvPr id="4" name="Content Placeholder 3"/>
          <p:cNvSpPr>
            <a:spLocks noGrp="1"/>
          </p:cNvSpPr>
          <p:nvPr>
            <p:ph idx="1"/>
          </p:nvPr>
        </p:nvSpPr>
        <p:spPr/>
        <p:txBody>
          <a:bodyPr>
            <a:normAutofit/>
          </a:bodyPr>
          <a:lstStyle/>
          <a:p>
            <a:r>
              <a:rPr lang="en-US" sz="2300" dirty="0">
                <a:latin typeface="Times New Roman" pitchFamily="18" charset="0"/>
                <a:cs typeface="Times New Roman" pitchFamily="18" charset="0"/>
              </a:rPr>
              <a:t>Process in which two or more parties in conflict attempt to come to an agreement. </a:t>
            </a:r>
          </a:p>
          <a:p>
            <a:pPr marL="0" indent="0"/>
            <a:endParaRPr lang="en-US" sz="1800" dirty="0">
              <a:latin typeface="Times New Roman" pitchFamily="18" charset="0"/>
              <a:cs typeface="Times New Roman" pitchFamily="18" charset="0"/>
            </a:endParaRPr>
          </a:p>
          <a:p>
            <a:r>
              <a:rPr lang="en-US" sz="2300" dirty="0">
                <a:latin typeface="Times New Roman" pitchFamily="18" charset="0"/>
                <a:cs typeface="Times New Roman" pitchFamily="18" charset="0"/>
              </a:rPr>
              <a:t>Ideally, negotiation should be viewed by all parties as “I win some and you win some,” rather than a win-lose situation. </a:t>
            </a:r>
          </a:p>
        </p:txBody>
      </p:sp>
      <p:sp>
        <p:nvSpPr>
          <p:cNvPr id="5" name="Slide Number Placeholder 4"/>
          <p:cNvSpPr>
            <a:spLocks noGrp="1"/>
          </p:cNvSpPr>
          <p:nvPr>
            <p:ph type="sldNum" sz="quarter" idx="4"/>
          </p:nvPr>
        </p:nvSpPr>
        <p:spPr/>
        <p:txBody>
          <a:bodyPr/>
          <a:lstStyle/>
          <a:p>
            <a:fld id="{561B0F74-09A5-489A-9583-6307195A64A6}" type="slidenum">
              <a:rPr lang="en-US" smtClean="0"/>
              <a:pPr/>
              <a:t>32</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15919869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761999"/>
            <a:ext cx="8229600" cy="838201"/>
          </a:xfrm>
        </p:spPr>
        <p:txBody>
          <a:bodyPr>
            <a:normAutofit/>
          </a:bodyPr>
          <a:lstStyle/>
          <a:p>
            <a:pPr algn="ctr"/>
            <a:r>
              <a:rPr lang="en-US" b="1" dirty="0">
                <a:solidFill>
                  <a:schemeClr val="accent1">
                    <a:lumMod val="50000"/>
                  </a:schemeClr>
                </a:solidFill>
              </a:rPr>
              <a:t>The Negotiation Process</a:t>
            </a:r>
            <a:endParaRPr lang="en-US" dirty="0">
              <a:solidFill>
                <a:schemeClr val="accent1">
                  <a:lumMod val="50000"/>
                </a:schemeClr>
              </a:solidFill>
            </a:endParaRPr>
          </a:p>
        </p:txBody>
      </p:sp>
      <p:sp>
        <p:nvSpPr>
          <p:cNvPr id="5" name="Slide Number Placeholder 4"/>
          <p:cNvSpPr>
            <a:spLocks noGrp="1"/>
          </p:cNvSpPr>
          <p:nvPr>
            <p:ph type="sldNum" sz="quarter" idx="4"/>
          </p:nvPr>
        </p:nvSpPr>
        <p:spPr/>
        <p:txBody>
          <a:bodyPr/>
          <a:lstStyle/>
          <a:p>
            <a:fld id="{561B0F74-09A5-489A-9583-6307195A64A6}" type="slidenum">
              <a:rPr lang="en-US" smtClean="0"/>
              <a:pPr/>
              <a:t>33</a:t>
            </a:fld>
            <a:endParaRPr lang="en-US" dirty="0"/>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 y="1708413"/>
            <a:ext cx="7838420" cy="45079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Footer Placeholder 5"/>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1140390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479" y="761999"/>
            <a:ext cx="8731044" cy="1447801"/>
          </a:xfrm>
        </p:spPr>
        <p:txBody>
          <a:bodyPr>
            <a:normAutofit fontScale="90000"/>
          </a:bodyPr>
          <a:lstStyle/>
          <a:p>
            <a:pPr algn="ctr"/>
            <a:br>
              <a:rPr lang="en-US" b="1" dirty="0"/>
            </a:br>
            <a:r>
              <a:rPr lang="en-US" sz="4900" b="1" dirty="0">
                <a:solidFill>
                  <a:schemeClr val="accent1">
                    <a:lumMod val="50000"/>
                  </a:schemeClr>
                </a:solidFill>
              </a:rPr>
              <a:t>Alternative Dispute Resolution (ADR)--Mediation and Arbitration</a:t>
            </a:r>
            <a:br>
              <a:rPr lang="en-US" sz="3200" b="1" dirty="0">
                <a:solidFill>
                  <a:schemeClr val="accent1">
                    <a:lumMod val="75000"/>
                  </a:schemeClr>
                </a:solidFill>
              </a:rPr>
            </a:br>
            <a:endParaRPr lang="en-US" dirty="0"/>
          </a:p>
        </p:txBody>
      </p:sp>
      <p:sp>
        <p:nvSpPr>
          <p:cNvPr id="4" name="Content Placeholder 3"/>
          <p:cNvSpPr>
            <a:spLocks noGrp="1"/>
          </p:cNvSpPr>
          <p:nvPr>
            <p:ph idx="1"/>
          </p:nvPr>
        </p:nvSpPr>
        <p:spPr/>
        <p:txBody>
          <a:bodyPr>
            <a:normAutofit/>
          </a:bodyPr>
          <a:lstStyle/>
          <a:p>
            <a:pPr marL="0" indent="0">
              <a:buNone/>
            </a:pPr>
            <a:r>
              <a:rPr lang="en-US" sz="2300" dirty="0">
                <a:latin typeface="Times New Roman" pitchFamily="18" charset="0"/>
                <a:cs typeface="Times New Roman" pitchFamily="18" charset="0"/>
              </a:rPr>
              <a:t> When labor and management cannot resolve conflicts, ADR may be used.</a:t>
            </a:r>
          </a:p>
          <a:p>
            <a:pPr marL="0" indent="0">
              <a:buNone/>
            </a:pPr>
            <a:r>
              <a:rPr lang="en-US" sz="2300" dirty="0">
                <a:latin typeface="Times New Roman" pitchFamily="18" charset="0"/>
                <a:cs typeface="Times New Roman" pitchFamily="18" charset="0"/>
              </a:rPr>
              <a:t> </a:t>
            </a:r>
            <a:r>
              <a:rPr lang="en-US" sz="2300" b="1" dirty="0">
                <a:latin typeface="Times New Roman" pitchFamily="18" charset="0"/>
                <a:cs typeface="Times New Roman" pitchFamily="18" charset="0"/>
              </a:rPr>
              <a:t>Mediator</a:t>
            </a:r>
            <a:r>
              <a:rPr lang="en-US" sz="2300" dirty="0">
                <a:latin typeface="Times New Roman" pitchFamily="18" charset="0"/>
                <a:cs typeface="Times New Roman" pitchFamily="18" charset="0"/>
              </a:rPr>
              <a:t> </a:t>
            </a:r>
          </a:p>
          <a:p>
            <a:pPr marL="662940" lvl="1" indent="-342900"/>
            <a:r>
              <a:rPr lang="en-US" sz="2200" dirty="0">
                <a:latin typeface="Times New Roman" pitchFamily="18" charset="0"/>
                <a:cs typeface="Times New Roman" pitchFamily="18" charset="0"/>
              </a:rPr>
              <a:t>Neutral third party who helps resolve a conflict, but has no authority to impose a solution to the conflict. </a:t>
            </a:r>
          </a:p>
          <a:p>
            <a:pPr marL="0" indent="0">
              <a:buNone/>
            </a:pPr>
            <a:r>
              <a:rPr lang="en-US" sz="2300" b="1" dirty="0">
                <a:latin typeface="Times New Roman" pitchFamily="18" charset="0"/>
                <a:cs typeface="Times New Roman" pitchFamily="18" charset="0"/>
              </a:rPr>
              <a:t>Arbitrator</a:t>
            </a:r>
            <a:r>
              <a:rPr lang="en-US" sz="2300" dirty="0">
                <a:latin typeface="Times New Roman" pitchFamily="18" charset="0"/>
                <a:cs typeface="Times New Roman" pitchFamily="18" charset="0"/>
              </a:rPr>
              <a:t> </a:t>
            </a:r>
          </a:p>
          <a:p>
            <a:pPr marL="662940" lvl="1" indent="-342900"/>
            <a:r>
              <a:rPr lang="en-US" sz="2200" dirty="0">
                <a:latin typeface="Times New Roman" pitchFamily="18" charset="0"/>
                <a:cs typeface="Times New Roman" pitchFamily="18" charset="0"/>
              </a:rPr>
              <a:t>Neutral third party who resolves a conflict by making a binding decision. </a:t>
            </a:r>
          </a:p>
        </p:txBody>
      </p:sp>
      <p:sp>
        <p:nvSpPr>
          <p:cNvPr id="5" name="Slide Number Placeholder 4"/>
          <p:cNvSpPr>
            <a:spLocks noGrp="1"/>
          </p:cNvSpPr>
          <p:nvPr>
            <p:ph type="sldNum" sz="quarter" idx="4"/>
          </p:nvPr>
        </p:nvSpPr>
        <p:spPr/>
        <p:txBody>
          <a:bodyPr/>
          <a:lstStyle/>
          <a:p>
            <a:fld id="{561B0F74-09A5-489A-9583-6307195A64A6}" type="slidenum">
              <a:rPr lang="en-US" smtClean="0"/>
              <a:pPr/>
              <a:t>34</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1249040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solidFill>
                  <a:schemeClr val="accent1">
                    <a:lumMod val="50000"/>
                  </a:schemeClr>
                </a:solidFill>
              </a:rPr>
              <a:t>The Message-Sending Process</a:t>
            </a:r>
            <a:endParaRPr lang="en-US" dirty="0">
              <a:solidFill>
                <a:schemeClr val="accent1">
                  <a:lumMod val="50000"/>
                </a:schemeClr>
              </a:solidFill>
            </a:endParaRPr>
          </a:p>
        </p:txBody>
      </p:sp>
      <p:sp>
        <p:nvSpPr>
          <p:cNvPr id="5" name="Slide Number Placeholder 4"/>
          <p:cNvSpPr>
            <a:spLocks noGrp="1"/>
          </p:cNvSpPr>
          <p:nvPr>
            <p:ph type="sldNum" sz="quarter" idx="4"/>
          </p:nvPr>
        </p:nvSpPr>
        <p:spPr/>
        <p:txBody>
          <a:bodyPr/>
          <a:lstStyle/>
          <a:p>
            <a:fld id="{561B0F74-09A5-489A-9583-6307195A64A6}" type="slidenum">
              <a:rPr lang="en-US" smtClean="0"/>
              <a:pPr/>
              <a:t>4</a:t>
            </a:fld>
            <a:endParaRPr lang="en-US" dirty="0"/>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071" y="2160799"/>
            <a:ext cx="8192729" cy="8245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885825" y="3657600"/>
            <a:ext cx="7191375" cy="1938992"/>
          </a:xfrm>
          <a:prstGeom prst="rect">
            <a:avLst/>
          </a:prstGeom>
          <a:noFill/>
        </p:spPr>
        <p:txBody>
          <a:bodyPr wrap="square" rtlCol="0">
            <a:spAutoFit/>
          </a:bodyPr>
          <a:lstStyle/>
          <a:p>
            <a:pPr marL="342900" indent="-342900">
              <a:buAutoNum type="arabicPeriod"/>
            </a:pPr>
            <a:r>
              <a:rPr lang="en-US" sz="2400" dirty="0">
                <a:latin typeface="Times New Roman" panose="02020603050405020304" pitchFamily="18" charset="0"/>
                <a:cs typeface="Times New Roman" panose="02020603050405020304" pitchFamily="18" charset="0"/>
              </a:rPr>
              <a:t>Develop rapport</a:t>
            </a:r>
          </a:p>
          <a:p>
            <a:pPr marL="342900" indent="-342900">
              <a:buAutoNum type="arabicPeriod"/>
            </a:pPr>
            <a:r>
              <a:rPr lang="en-US" sz="2400" dirty="0">
                <a:latin typeface="Times New Roman" panose="02020603050405020304" pitchFamily="18" charset="0"/>
                <a:cs typeface="Times New Roman" panose="02020603050405020304" pitchFamily="18" charset="0"/>
              </a:rPr>
              <a:t>State your communication objective</a:t>
            </a:r>
          </a:p>
          <a:p>
            <a:pPr marL="342900" indent="-342900">
              <a:buAutoNum type="arabicPeriod"/>
            </a:pPr>
            <a:r>
              <a:rPr lang="en-US" sz="2400" dirty="0">
                <a:latin typeface="Times New Roman" panose="02020603050405020304" pitchFamily="18" charset="0"/>
                <a:cs typeface="Times New Roman" panose="02020603050405020304" pitchFamily="18" charset="0"/>
              </a:rPr>
              <a:t>Transmit your message</a:t>
            </a:r>
          </a:p>
          <a:p>
            <a:pPr marL="342900" indent="-342900">
              <a:buAutoNum type="arabicPeriod"/>
            </a:pPr>
            <a:r>
              <a:rPr lang="en-US" sz="2400" dirty="0">
                <a:latin typeface="Times New Roman" panose="02020603050405020304" pitchFamily="18" charset="0"/>
                <a:cs typeface="Times New Roman" panose="02020603050405020304" pitchFamily="18" charset="0"/>
              </a:rPr>
              <a:t>Check the receiver’s understanding</a:t>
            </a:r>
          </a:p>
          <a:p>
            <a:pPr marL="342900" indent="-342900">
              <a:buAutoNum type="arabicPeriod"/>
            </a:pPr>
            <a:r>
              <a:rPr lang="en-US" sz="2400" dirty="0">
                <a:latin typeface="Times New Roman" panose="02020603050405020304" pitchFamily="18" charset="0"/>
                <a:cs typeface="Times New Roman" panose="02020603050405020304" pitchFamily="18" charset="0"/>
              </a:rPr>
              <a:t>Get a commitment and follow up</a:t>
            </a:r>
          </a:p>
        </p:txBody>
      </p:sp>
      <p:sp>
        <p:nvSpPr>
          <p:cNvPr id="8" name="Footer Placeholder 7"/>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572973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accent1">
                    <a:lumMod val="50000"/>
                  </a:schemeClr>
                </a:solidFill>
              </a:rPr>
              <a:t>Checking Understanding</a:t>
            </a:r>
            <a:endParaRPr lang="en-US" dirty="0">
              <a:solidFill>
                <a:schemeClr val="accent1">
                  <a:lumMod val="50000"/>
                </a:schemeClr>
              </a:solidFill>
            </a:endParaRPr>
          </a:p>
        </p:txBody>
      </p:sp>
      <p:sp>
        <p:nvSpPr>
          <p:cNvPr id="4" name="Content Placeholder 3"/>
          <p:cNvSpPr>
            <a:spLocks noGrp="1"/>
          </p:cNvSpPr>
          <p:nvPr>
            <p:ph idx="1"/>
          </p:nvPr>
        </p:nvSpPr>
        <p:spPr/>
        <p:txBody>
          <a:bodyPr>
            <a:normAutofit/>
          </a:bodyPr>
          <a:lstStyle/>
          <a:p>
            <a:pPr marL="0" indent="0"/>
            <a:r>
              <a:rPr lang="en-US" sz="2300" b="1" dirty="0">
                <a:latin typeface="Times New Roman" pitchFamily="18" charset="0"/>
                <a:cs typeface="Times New Roman" pitchFamily="18" charset="0"/>
              </a:rPr>
              <a:t> Feedback</a:t>
            </a:r>
          </a:p>
          <a:p>
            <a:pPr marL="662940" lvl="1" indent="-342900">
              <a:buFont typeface="Arial" panose="020B0604020202020204" pitchFamily="34" charset="0"/>
              <a:buChar char="•"/>
            </a:pPr>
            <a:r>
              <a:rPr lang="en-US" sz="2300" dirty="0">
                <a:latin typeface="Times New Roman" pitchFamily="18" charset="0"/>
                <a:cs typeface="Times New Roman" pitchFamily="18" charset="0"/>
              </a:rPr>
              <a:t>Information provided by receiver that verifies a message was transmitted successfully</a:t>
            </a:r>
            <a:r>
              <a:rPr lang="en-US" sz="2100" dirty="0">
                <a:latin typeface="Times New Roman" pitchFamily="18" charset="0"/>
                <a:cs typeface="Times New Roman" pitchFamily="18" charset="0"/>
              </a:rPr>
              <a:t>. </a:t>
            </a:r>
          </a:p>
          <a:p>
            <a:pPr marL="320040" lvl="1" indent="0"/>
            <a:endParaRPr lang="en-US" sz="1800" dirty="0">
              <a:latin typeface="Times New Roman" pitchFamily="18" charset="0"/>
              <a:cs typeface="Times New Roman" pitchFamily="18" charset="0"/>
            </a:endParaRPr>
          </a:p>
          <a:p>
            <a:pPr marL="0" indent="0"/>
            <a:r>
              <a:rPr lang="en-US" sz="2300" b="1" dirty="0">
                <a:latin typeface="Times New Roman" pitchFamily="18" charset="0"/>
                <a:cs typeface="Times New Roman" pitchFamily="18" charset="0"/>
              </a:rPr>
              <a:t> Paraphrasing</a:t>
            </a:r>
            <a:r>
              <a:rPr lang="en-US" sz="2300" dirty="0">
                <a:latin typeface="Times New Roman" pitchFamily="18" charset="0"/>
                <a:cs typeface="Times New Roman" pitchFamily="18" charset="0"/>
              </a:rPr>
              <a:t> </a:t>
            </a:r>
          </a:p>
          <a:p>
            <a:pPr marL="662940" lvl="1" indent="-342900">
              <a:buFont typeface="Arial" panose="020B0604020202020204" pitchFamily="34" charset="0"/>
              <a:buChar char="•"/>
            </a:pPr>
            <a:r>
              <a:rPr lang="en-US" sz="2300" dirty="0">
                <a:latin typeface="Times New Roman" pitchFamily="18" charset="0"/>
                <a:cs typeface="Times New Roman" pitchFamily="18" charset="0"/>
              </a:rPr>
              <a:t>Restating a message back to original sender in receiver’s own words.</a:t>
            </a:r>
          </a:p>
        </p:txBody>
      </p:sp>
      <p:sp>
        <p:nvSpPr>
          <p:cNvPr id="5" name="Slide Number Placeholder 4"/>
          <p:cNvSpPr>
            <a:spLocks noGrp="1"/>
          </p:cNvSpPr>
          <p:nvPr>
            <p:ph type="sldNum" sz="quarter" idx="4"/>
          </p:nvPr>
        </p:nvSpPr>
        <p:spPr/>
        <p:txBody>
          <a:bodyPr/>
          <a:lstStyle/>
          <a:p>
            <a:fld id="{561B0F74-09A5-489A-9583-6307195A64A6}" type="slidenum">
              <a:rPr lang="en-US" smtClean="0"/>
              <a:pPr/>
              <a:t>5</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343542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b="1" dirty="0">
                <a:solidFill>
                  <a:schemeClr val="accent1">
                    <a:lumMod val="50000"/>
                  </a:schemeClr>
                </a:solidFill>
              </a:rPr>
              <a:t>The Message-Receiving Process</a:t>
            </a:r>
            <a:endParaRPr lang="en-US" dirty="0">
              <a:solidFill>
                <a:schemeClr val="accent1">
                  <a:lumMod val="50000"/>
                </a:schemeClr>
              </a:solidFill>
            </a:endParaRPr>
          </a:p>
        </p:txBody>
      </p:sp>
      <p:sp>
        <p:nvSpPr>
          <p:cNvPr id="5" name="Slide Number Placeholder 4"/>
          <p:cNvSpPr>
            <a:spLocks noGrp="1"/>
          </p:cNvSpPr>
          <p:nvPr>
            <p:ph type="sldNum" sz="quarter" idx="4"/>
          </p:nvPr>
        </p:nvSpPr>
        <p:spPr/>
        <p:txBody>
          <a:bodyPr/>
          <a:lstStyle/>
          <a:p>
            <a:fld id="{561B0F74-09A5-489A-9583-6307195A64A6}" type="slidenum">
              <a:rPr lang="en-US" smtClean="0"/>
              <a:pPr/>
              <a:t>6</a:t>
            </a:fld>
            <a:endParaRPr lang="en-US" dirty="0"/>
          </a:p>
        </p:txBody>
      </p:sp>
      <p:pic>
        <p:nvPicPr>
          <p:cNvPr id="3"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867" y="2209800"/>
            <a:ext cx="8398933" cy="274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Footer Placeholder 6"/>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1395432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accent1">
                    <a:lumMod val="50000"/>
                  </a:schemeClr>
                </a:solidFill>
              </a:rPr>
              <a:t>Job Satisfaction</a:t>
            </a:r>
            <a:endParaRPr lang="en-US" dirty="0">
              <a:solidFill>
                <a:schemeClr val="accent1">
                  <a:lumMod val="50000"/>
                </a:schemeClr>
              </a:solidFill>
            </a:endParaRPr>
          </a:p>
        </p:txBody>
      </p:sp>
      <p:sp>
        <p:nvSpPr>
          <p:cNvPr id="4" name="Content Placeholder 3"/>
          <p:cNvSpPr>
            <a:spLocks noGrp="1"/>
          </p:cNvSpPr>
          <p:nvPr>
            <p:ph idx="1"/>
          </p:nvPr>
        </p:nvSpPr>
        <p:spPr/>
        <p:txBody>
          <a:bodyPr>
            <a:normAutofit/>
          </a:bodyPr>
          <a:lstStyle/>
          <a:p>
            <a:pPr marL="0" indent="0"/>
            <a:r>
              <a:rPr lang="en-US" sz="2300" dirty="0">
                <a:latin typeface="Times New Roman" pitchFamily="18" charset="0"/>
                <a:cs typeface="Times New Roman" pitchFamily="18" charset="0"/>
              </a:rPr>
              <a:t> Feelings of well-being and acceptance of place in organization.</a:t>
            </a:r>
          </a:p>
          <a:p>
            <a:pPr marL="0" indent="0"/>
            <a:endParaRPr lang="en-US" sz="1800" dirty="0">
              <a:latin typeface="Times New Roman" pitchFamily="18" charset="0"/>
              <a:cs typeface="Times New Roman" pitchFamily="18" charset="0"/>
            </a:endParaRPr>
          </a:p>
          <a:p>
            <a:pPr marL="0" indent="0"/>
            <a:r>
              <a:rPr lang="en-US" sz="2300" dirty="0">
                <a:latin typeface="Times New Roman" pitchFamily="18" charset="0"/>
                <a:cs typeface="Times New Roman" pitchFamily="18" charset="0"/>
              </a:rPr>
              <a:t> Generally measured along a continuum from:</a:t>
            </a:r>
          </a:p>
          <a:p>
            <a:pPr marL="682625" indent="-173038">
              <a:buClr>
                <a:srgbClr val="0070C0"/>
              </a:buClr>
            </a:pPr>
            <a:r>
              <a:rPr lang="en-US" sz="2300" dirty="0">
                <a:latin typeface="Times New Roman" pitchFamily="18" charset="0"/>
                <a:cs typeface="Times New Roman" pitchFamily="18" charset="0"/>
              </a:rPr>
              <a:t> Satisfied/positive/high</a:t>
            </a:r>
          </a:p>
          <a:p>
            <a:pPr marL="682625" indent="-173038">
              <a:buClr>
                <a:srgbClr val="0070C0"/>
              </a:buClr>
            </a:pPr>
            <a:r>
              <a:rPr lang="en-US" sz="2300" dirty="0">
                <a:latin typeface="Times New Roman" pitchFamily="18" charset="0"/>
                <a:cs typeface="Times New Roman" pitchFamily="18" charset="0"/>
              </a:rPr>
              <a:t> Dissatisfied/negative/low</a:t>
            </a:r>
          </a:p>
          <a:p>
            <a:pPr marL="0" indent="0">
              <a:buNone/>
            </a:pPr>
            <a:endParaRPr lang="en-US" sz="2300" dirty="0">
              <a:latin typeface="Times New Roman" pitchFamily="18" charset="0"/>
              <a:cs typeface="Times New Roman" pitchFamily="18" charset="0"/>
            </a:endParaRPr>
          </a:p>
          <a:p>
            <a:pPr marL="0" indent="0"/>
            <a:r>
              <a:rPr lang="en-US" sz="2300" dirty="0">
                <a:latin typeface="Times New Roman" pitchFamily="18" charset="0"/>
                <a:cs typeface="Times New Roman" pitchFamily="18" charset="0"/>
              </a:rPr>
              <a:t> Affects worker productivity, absenteeism, and turnover.  </a:t>
            </a:r>
          </a:p>
        </p:txBody>
      </p:sp>
      <p:sp>
        <p:nvSpPr>
          <p:cNvPr id="5" name="Slide Number Placeholder 4"/>
          <p:cNvSpPr>
            <a:spLocks noGrp="1"/>
          </p:cNvSpPr>
          <p:nvPr>
            <p:ph type="sldNum" sz="quarter" idx="4"/>
          </p:nvPr>
        </p:nvSpPr>
        <p:spPr/>
        <p:txBody>
          <a:bodyPr/>
          <a:lstStyle/>
          <a:p>
            <a:fld id="{561B0F74-09A5-489A-9583-6307195A64A6}" type="slidenum">
              <a:rPr lang="en-US" smtClean="0"/>
              <a:pPr/>
              <a:t>7</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105630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accent1">
                    <a:lumMod val="50000"/>
                  </a:schemeClr>
                </a:solidFill>
              </a:rPr>
              <a:t>Job Dissatisfaction</a:t>
            </a:r>
            <a:endParaRPr lang="en-US" dirty="0">
              <a:solidFill>
                <a:schemeClr val="accent1">
                  <a:lumMod val="50000"/>
                </a:schemeClr>
              </a:solidFill>
            </a:endParaRPr>
          </a:p>
        </p:txBody>
      </p:sp>
      <p:sp>
        <p:nvSpPr>
          <p:cNvPr id="4" name="Content Placeholder 3"/>
          <p:cNvSpPr>
            <a:spLocks noGrp="1"/>
          </p:cNvSpPr>
          <p:nvPr>
            <p:ph idx="1"/>
          </p:nvPr>
        </p:nvSpPr>
        <p:spPr/>
        <p:txBody>
          <a:bodyPr>
            <a:normAutofit/>
          </a:bodyPr>
          <a:lstStyle/>
          <a:p>
            <a:pPr marL="0" indent="0">
              <a:buNone/>
            </a:pPr>
            <a:r>
              <a:rPr lang="en-US" sz="2300" dirty="0">
                <a:latin typeface="Times New Roman" pitchFamily="18" charset="0"/>
                <a:cs typeface="Times New Roman" pitchFamily="18" charset="0"/>
              </a:rPr>
              <a:t>Causes of poor organizational outcomes, including:</a:t>
            </a:r>
          </a:p>
          <a:p>
            <a:pPr lvl="1"/>
            <a:r>
              <a:rPr lang="en-US" sz="2300" dirty="0">
                <a:latin typeface="Times New Roman" pitchFamily="18" charset="0"/>
                <a:cs typeface="Times New Roman" pitchFamily="18" charset="0"/>
              </a:rPr>
              <a:t>Losing good employees and costly turnover</a:t>
            </a:r>
          </a:p>
          <a:p>
            <a:pPr lvl="1"/>
            <a:r>
              <a:rPr lang="en-US" sz="2300" dirty="0">
                <a:latin typeface="Times New Roman" pitchFamily="18" charset="0"/>
                <a:cs typeface="Times New Roman" pitchFamily="18" charset="0"/>
              </a:rPr>
              <a:t>Lower levels of health, wellness, and productivity</a:t>
            </a:r>
          </a:p>
          <a:p>
            <a:pPr lvl="1"/>
            <a:r>
              <a:rPr lang="en-US" sz="2300" dirty="0">
                <a:latin typeface="Times New Roman" pitchFamily="18" charset="0"/>
                <a:cs typeface="Times New Roman" pitchFamily="18" charset="0"/>
              </a:rPr>
              <a:t>Higher levels of alcohol and/or other substance abuse</a:t>
            </a:r>
          </a:p>
          <a:p>
            <a:pPr lvl="1"/>
            <a:r>
              <a:rPr lang="en-US" sz="2300" dirty="0">
                <a:latin typeface="Times New Roman" pitchFamily="18" charset="0"/>
                <a:cs typeface="Times New Roman" pitchFamily="18" charset="0"/>
              </a:rPr>
              <a:t>Physical or psychological withdrawal</a:t>
            </a:r>
          </a:p>
          <a:p>
            <a:pPr lvl="1"/>
            <a:r>
              <a:rPr lang="en-US" sz="2300" dirty="0">
                <a:latin typeface="Times New Roman" pitchFamily="18" charset="0"/>
                <a:cs typeface="Times New Roman" pitchFamily="18" charset="0"/>
              </a:rPr>
              <a:t>Theft and sabotage</a:t>
            </a:r>
          </a:p>
        </p:txBody>
      </p:sp>
      <p:sp>
        <p:nvSpPr>
          <p:cNvPr id="5" name="Slide Number Placeholder 4"/>
          <p:cNvSpPr>
            <a:spLocks noGrp="1"/>
          </p:cNvSpPr>
          <p:nvPr>
            <p:ph type="sldNum" sz="quarter" idx="4"/>
          </p:nvPr>
        </p:nvSpPr>
        <p:spPr/>
        <p:txBody>
          <a:bodyPr/>
          <a:lstStyle/>
          <a:p>
            <a:fld id="{561B0F74-09A5-489A-9583-6307195A64A6}" type="slidenum">
              <a:rPr lang="en-US" smtClean="0"/>
              <a:pPr/>
              <a:t>8</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66786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solidFill>
                  <a:schemeClr val="accent1">
                    <a:lumMod val="50000"/>
                  </a:schemeClr>
                </a:solidFill>
              </a:rPr>
              <a:t>Measuring Job Satisfaction</a:t>
            </a:r>
            <a:r>
              <a:rPr lang="en-US" dirty="0">
                <a:solidFill>
                  <a:schemeClr val="accent1">
                    <a:lumMod val="50000"/>
                  </a:schemeClr>
                </a:solidFill>
              </a:rPr>
              <a:t> </a:t>
            </a:r>
            <a:endParaRPr lang="en-US" sz="6000" dirty="0">
              <a:solidFill>
                <a:schemeClr val="accent1">
                  <a:lumMod val="50000"/>
                </a:schemeClr>
              </a:solidFill>
            </a:endParaRPr>
          </a:p>
        </p:txBody>
      </p:sp>
      <p:sp>
        <p:nvSpPr>
          <p:cNvPr id="4" name="Content Placeholder 3"/>
          <p:cNvSpPr>
            <a:spLocks noGrp="1"/>
          </p:cNvSpPr>
          <p:nvPr>
            <p:ph idx="1"/>
          </p:nvPr>
        </p:nvSpPr>
        <p:spPr/>
        <p:txBody>
          <a:bodyPr>
            <a:normAutofit/>
          </a:bodyPr>
          <a:lstStyle/>
          <a:p>
            <a:pPr marL="0" indent="0"/>
            <a:r>
              <a:rPr lang="en-US" sz="2300" dirty="0">
                <a:latin typeface="Times New Roman" pitchFamily="18" charset="0"/>
                <a:cs typeface="Times New Roman" pitchFamily="18" charset="0"/>
              </a:rPr>
              <a:t> Difficult to measure accurately because it is an attitude.</a:t>
            </a:r>
          </a:p>
          <a:p>
            <a:pPr marL="0" indent="0"/>
            <a:endParaRPr lang="en-US" sz="1800" dirty="0">
              <a:latin typeface="Times New Roman" pitchFamily="18" charset="0"/>
              <a:cs typeface="Times New Roman" pitchFamily="18" charset="0"/>
            </a:endParaRPr>
          </a:p>
          <a:p>
            <a:r>
              <a:rPr lang="en-US" sz="2300" dirty="0">
                <a:latin typeface="Times New Roman" pitchFamily="18" charset="0"/>
                <a:cs typeface="Times New Roman" pitchFamily="18" charset="0"/>
              </a:rPr>
              <a:t>Firms must rely on employees’ honesty in self-reporting their level of satisfaction on job satisfaction (attitude) surveys. </a:t>
            </a:r>
          </a:p>
          <a:p>
            <a:pPr marL="0" indent="0"/>
            <a:endParaRPr lang="en-US" sz="1800" dirty="0">
              <a:latin typeface="Times New Roman" pitchFamily="18" charset="0"/>
              <a:cs typeface="Times New Roman" pitchFamily="18" charset="0"/>
            </a:endParaRPr>
          </a:p>
          <a:p>
            <a:r>
              <a:rPr lang="en-US" sz="2300" dirty="0">
                <a:latin typeface="Times New Roman" pitchFamily="18" charset="0"/>
                <a:cs typeface="Times New Roman" pitchFamily="18" charset="0"/>
              </a:rPr>
              <a:t>Since honesty requires trust, employers must ensure employees’ anonymity is protected. </a:t>
            </a:r>
          </a:p>
        </p:txBody>
      </p:sp>
      <p:sp>
        <p:nvSpPr>
          <p:cNvPr id="5" name="Slide Number Placeholder 4"/>
          <p:cNvSpPr>
            <a:spLocks noGrp="1"/>
          </p:cNvSpPr>
          <p:nvPr>
            <p:ph type="sldNum" sz="quarter" idx="4"/>
          </p:nvPr>
        </p:nvSpPr>
        <p:spPr/>
        <p:txBody>
          <a:bodyPr/>
          <a:lstStyle/>
          <a:p>
            <a:fld id="{561B0F74-09A5-489A-9583-6307195A64A6}" type="slidenum">
              <a:rPr lang="en-US" smtClean="0"/>
              <a:pPr/>
              <a:t>9</a:t>
            </a:fld>
            <a:endParaRPr lang="en-US" dirty="0"/>
          </a:p>
        </p:txBody>
      </p:sp>
      <p:sp>
        <p:nvSpPr>
          <p:cNvPr id="3" name="Footer Placeholder 2"/>
          <p:cNvSpPr>
            <a:spLocks noGrp="1"/>
          </p:cNvSpPr>
          <p:nvPr>
            <p:ph type="ftr" sz="quarter" idx="3"/>
          </p:nvPr>
        </p:nvSpPr>
        <p:spPr/>
        <p:txBody>
          <a:bodyPr/>
          <a:lstStyle/>
          <a:p>
            <a:r>
              <a:rPr lang="en-US"/>
              <a:t>Lussier, Human Resources Management 3e. © SAGE Publications, 2019.</a:t>
            </a:r>
            <a:endParaRPr lang="en-US" dirty="0"/>
          </a:p>
        </p:txBody>
      </p:sp>
    </p:spTree>
    <p:extLst>
      <p:ext uri="{BB962C8B-B14F-4D97-AF65-F5344CB8AC3E}">
        <p14:creationId xmlns:p14="http://schemas.microsoft.com/office/powerpoint/2010/main" val="42607172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ussier_theme">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Lussier_theme" id="{FCBB188C-5D25-4A60-8068-6AB05DE476A9}" vid="{E57467BA-EEAC-4A61-858E-7FF144EA7F4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Lussier_theme</Template>
  <TotalTime>3211</TotalTime>
  <Words>2824</Words>
  <Application>Microsoft Office PowerPoint</Application>
  <PresentationFormat>On-screen Show (4:3)</PresentationFormat>
  <Paragraphs>307</Paragraphs>
  <Slides>34</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Corbel</vt:lpstr>
      <vt:lpstr>Times New Roman</vt:lpstr>
      <vt:lpstr>Lussier_theme</vt:lpstr>
      <vt:lpstr>PowerPoint Presentation</vt:lpstr>
      <vt:lpstr>Employee and Labor Relations</vt:lpstr>
      <vt:lpstr>Labor Relations</vt:lpstr>
      <vt:lpstr>The Message-Sending Process</vt:lpstr>
      <vt:lpstr>Checking Understanding</vt:lpstr>
      <vt:lpstr>The Message-Receiving Process</vt:lpstr>
      <vt:lpstr>Job Satisfaction</vt:lpstr>
      <vt:lpstr>Job Dissatisfaction</vt:lpstr>
      <vt:lpstr>Measuring Job Satisfaction </vt:lpstr>
      <vt:lpstr>Ways to Measure Job Satisfaction</vt:lpstr>
      <vt:lpstr>Legal Issues in Labor Relations </vt:lpstr>
      <vt:lpstr>Railway Labor Act (RLA) of 1926</vt:lpstr>
      <vt:lpstr> National Labor Relations Act (NLRA) of 1935 (The Wagner Act) </vt:lpstr>
      <vt:lpstr> Labor Management Relations Act (LMRA)  of 1947 (Taft-Hartley Act)</vt:lpstr>
      <vt:lpstr>Labor Management Reporting and Disclosure Act (LMRDA) of 1959  (The Landrum-Griffin Act)</vt:lpstr>
      <vt:lpstr> Worker Adjustment and Retraining Notification Act (WARN) of 1988 </vt:lpstr>
      <vt:lpstr>Corporate Whistleblowers and the Law</vt:lpstr>
      <vt:lpstr>Express Contracts, Implied Contracts, and Quasi-Contracts </vt:lpstr>
      <vt:lpstr> Other Legal Issues in Labor Relations  </vt:lpstr>
      <vt:lpstr>Union Organizing </vt:lpstr>
      <vt:lpstr>The Union Organizing Process</vt:lpstr>
      <vt:lpstr>Union Organizing:  The NO TIPS Rule</vt:lpstr>
      <vt:lpstr>Labor Relations and Collective Bargaining</vt:lpstr>
      <vt:lpstr>The Employee Complaint Resolution Model</vt:lpstr>
      <vt:lpstr> Management Rights:  Limiting Union Organizing Efforts  </vt:lpstr>
      <vt:lpstr>Management Rights:  Lockouts and Replacement Workers</vt:lpstr>
      <vt:lpstr>Management Rights: Decertification Elections</vt:lpstr>
      <vt:lpstr>Managing Conflict</vt:lpstr>
      <vt:lpstr> Functional Versus Dysfunctional Conflict  </vt:lpstr>
      <vt:lpstr>Conflict Management Styles</vt:lpstr>
      <vt:lpstr>Initiating Conflict Resolution</vt:lpstr>
      <vt:lpstr>Negotiations </vt:lpstr>
      <vt:lpstr>The Negotiation Process</vt:lpstr>
      <vt:lpstr> Alternative Dispute Resolution (ADR)--Mediation and Arbitration </vt:lpstr>
    </vt:vector>
  </TitlesOfParts>
  <Company>Sage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MaryAnn Vail</dc:creator>
  <cp:lastModifiedBy>Editor</cp:lastModifiedBy>
  <cp:revision>453</cp:revision>
  <dcterms:created xsi:type="dcterms:W3CDTF">2011-09-12T21:53:03Z</dcterms:created>
  <dcterms:modified xsi:type="dcterms:W3CDTF">2017-12-20T20:19:01Z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