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942092"/>
    <a:srgbClr val="00FA00"/>
    <a:srgbClr val="0432FF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46"/>
  </p:normalViewPr>
  <p:slideViewPr>
    <p:cSldViewPr snapToGrid="0" snapToObjects="1">
      <p:cViewPr varScale="1">
        <p:scale>
          <a:sx n="94" d="100"/>
          <a:sy n="94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D780C-953B-534A-9F85-EEF5E56D3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0F8B53-4CD3-EF4E-90D6-67AD5186E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3AF9F-7473-F242-B9CF-CC0C9E41C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FF34-500B-5447-A506-7F757A949BBA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1004A-F09D-CE42-93AB-1D5DC65C0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6970E-8C76-FD44-84BC-B1E049758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5A61-CC8A-174C-86F2-A84362FF7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6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A1FF1-F427-DD48-970D-32CFEAA0B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2DB4A-40EF-454B-9E38-AD805C12B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9CE1C-521F-1242-9BAD-0ED875C31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FF34-500B-5447-A506-7F757A949BBA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A0329-EED7-7E4C-BF50-FE2A6715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6E5FB-C93A-854D-9794-082F038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5A61-CC8A-174C-86F2-A84362FF7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7EFE11-268A-0A40-99C1-BD6A984A72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6D0B24-C7EC-BA41-B33F-559058113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D6FBF-9D4D-5B47-8B83-FD4E6D52F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FF34-500B-5447-A506-7F757A949BBA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CB652-0172-7847-A9E3-BAE8177B3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DC075-5729-C642-AB36-220CFEAF4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5A61-CC8A-174C-86F2-A84362FF7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1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C9F9C-0CC6-7640-AF4B-362C798A5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AF2E0-A9FC-8947-91D7-F586D7986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312C2-CD3F-CF47-98C6-F3BD223CC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FF34-500B-5447-A506-7F757A949BBA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1597F-7C59-DE42-B334-546B04152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00BE1-4459-A448-9ED3-BE1A0505C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5A61-CC8A-174C-86F2-A84362FF7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C4FA4-683B-0449-AF4A-B8FD02674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94012-3094-1F4B-B8C4-32B9BC0F1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E67C1-294E-A649-9854-92DFF8A39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FF34-500B-5447-A506-7F757A949BBA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FFCB2-BF12-6D4E-8791-8FDD51D7E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52F9A-70E9-7144-BA48-A1DD2A5F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5A61-CC8A-174C-86F2-A84362FF7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0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240E-4E30-724B-8050-E33842704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23CC9-51DC-3A49-BB06-9B512842D8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C02FBE-A57B-FD48-99BE-3402F6C3E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E7950-8E54-9845-972C-C5F48A97D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FF34-500B-5447-A506-7F757A949BBA}" type="datetimeFigureOut">
              <a:rPr lang="en-US" smtClean="0"/>
              <a:t>6/29/20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41DE4-5A16-DF41-AD61-EF1F6620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B48BE2-0ADB-EF40-92DF-DB7A99A8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5A61-CC8A-174C-86F2-A84362FF7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BFB98-7F32-5E46-9AA8-A6F9B66BF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48CCD-E290-6147-949F-3ADDC7561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9E8D51-971E-CC46-B879-0E6D31034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F05F66-A230-E14C-A2A5-8ABF3243F3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D53F1C-1649-DA44-88A8-3EEB6D1ABB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33F4C2-2DAD-6249-A4E0-A25798D9D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FF34-500B-5447-A506-7F757A949BBA}" type="datetimeFigureOut">
              <a:rPr lang="en-US" smtClean="0"/>
              <a:t>6/29/20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EE35F8-F239-7940-A16D-B8514FAB4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113B9A-0428-0A40-9F62-5FAD88F6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5A61-CC8A-174C-86F2-A84362FF7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2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B7445-4F9C-9446-BCAA-8395D570F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E8FC40-A406-BC48-B4D8-DE2CD816F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FF34-500B-5447-A506-7F757A949BBA}" type="datetimeFigureOut">
              <a:rPr lang="en-US" smtClean="0"/>
              <a:t>6/29/20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D638AD-E458-2547-A917-81160F6C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A8D362-09E1-2E47-B850-7B154AC48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5A61-CC8A-174C-86F2-A84362FF7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4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0E13C0-BFE8-0E49-9F15-2498FD6D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FF34-500B-5447-A506-7F757A949BBA}" type="datetimeFigureOut">
              <a:rPr lang="en-US" smtClean="0"/>
              <a:t>6/29/20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C9A56D-B0F7-F941-B4CB-0E756EF0F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810A7-717D-3E40-B7BC-6F7609F2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5A61-CC8A-174C-86F2-A84362FF7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2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CBABC-CAEE-0440-BC02-E391E0647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497B2-228F-A24A-81E6-F05753E10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4C603-B504-2340-BC85-F3096E9F4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04282-1B36-5540-A2EB-A22B8F49B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FF34-500B-5447-A506-7F757A949BBA}" type="datetimeFigureOut">
              <a:rPr lang="en-US" smtClean="0"/>
              <a:t>6/29/20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14E56-3404-A140-B1E6-19774A8FD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8C0A9-4F74-D140-900A-189D823C8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5A61-CC8A-174C-86F2-A84362FF7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9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C4385-4E89-BF4F-9AAF-4A5880146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A612AA-ED0C-9646-9D76-7CF8F9FB2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AB2E75-A159-3C43-9BAE-13067A29B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A2AE6-62C2-0445-91A1-81B12DC46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FF34-500B-5447-A506-7F757A949BBA}" type="datetimeFigureOut">
              <a:rPr lang="en-US" smtClean="0"/>
              <a:t>6/29/20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36063-1AA2-224F-80F8-28762ABD0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A18F3-9042-AF49-98E0-2F4A5D4E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5A61-CC8A-174C-86F2-A84362FF7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0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1BCE0F-8F09-7B47-A686-28CE0B4E8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C4963-9377-C24E-9369-E196C0953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87E62-83C6-0B4A-82CC-63C9C249E0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0FF34-500B-5447-A506-7F757A949BBA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DA96A-814C-4740-953C-0202BB3DAF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F0021-CC16-9A41-9D88-201E832E06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E5A61-CC8A-174C-86F2-A84362FF7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3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0E062-349E-E44A-9CD6-B7814D8D6F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Paper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963A40-6250-EC48-B470-992A0F3651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Jocelyn Maleniza</a:t>
            </a:r>
          </a:p>
        </p:txBody>
      </p:sp>
    </p:spTree>
    <p:extLst>
      <p:ext uri="{BB962C8B-B14F-4D97-AF65-F5344CB8AC3E}">
        <p14:creationId xmlns:p14="http://schemas.microsoft.com/office/powerpoint/2010/main" val="3879373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38F2-8E6F-5149-8C85-465ECEF77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 Paragraph 2 (optional) </a:t>
            </a:r>
            <a:r>
              <a:rPr lang="en-US" b="1" dirty="0">
                <a:solidFill>
                  <a:srgbClr val="FF0000"/>
                </a:solidFill>
              </a:rPr>
              <a:t>Specific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F1582-DE40-E14E-AF55-A5DCC60AA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663"/>
            <a:ext cx="10515600" cy="5046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It focuses on your actual topic – </a:t>
            </a:r>
            <a:r>
              <a:rPr lang="en-US" sz="2400" u="sng" dirty="0">
                <a:solidFill>
                  <a:srgbClr val="00B0F0"/>
                </a:solidFill>
              </a:rPr>
              <a:t>orphan care in Haiti</a:t>
            </a:r>
            <a:r>
              <a:rPr lang="en-US" sz="2400" dirty="0"/>
              <a:t>.  For example, </a:t>
            </a:r>
            <a:r>
              <a:rPr lang="en-US" sz="2400" dirty="0">
                <a:solidFill>
                  <a:srgbClr val="00B0F0"/>
                </a:solidFill>
              </a:rPr>
              <a:t>”All children have a right to a family.”  </a:t>
            </a:r>
            <a:r>
              <a:rPr lang="en-US" sz="2400" dirty="0"/>
              <a:t>The rest of the paragraph would then provide:</a:t>
            </a:r>
          </a:p>
          <a:p>
            <a:pPr marL="514350" indent="-514350">
              <a:buAutoNum type="arabicPeriod"/>
            </a:pPr>
            <a:r>
              <a:rPr lang="en-US" sz="2400" dirty="0"/>
              <a:t>Background </a:t>
            </a:r>
            <a:r>
              <a:rPr lang="en-US" sz="2400" dirty="0">
                <a:highlight>
                  <a:srgbClr val="FFFF00"/>
                </a:highlight>
              </a:rPr>
              <a:t>facts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numbers</a:t>
            </a:r>
            <a:r>
              <a:rPr lang="en-US" sz="2400" dirty="0"/>
              <a:t>, and other </a:t>
            </a:r>
            <a:r>
              <a:rPr lang="en-US" sz="2400" dirty="0">
                <a:highlight>
                  <a:srgbClr val="FFFF00"/>
                </a:highlight>
              </a:rPr>
              <a:t>information</a:t>
            </a:r>
            <a:r>
              <a:rPr lang="en-US" sz="2400" dirty="0"/>
              <a:t> of the situation you will analyze, such as </a:t>
            </a:r>
            <a:r>
              <a:rPr lang="en-US" sz="2400" dirty="0">
                <a:solidFill>
                  <a:srgbClr val="00B0F0"/>
                </a:solidFill>
              </a:rPr>
              <a:t>the number of children who are orphaned, the different kinds of orphans, and the number of children who live on the streets. 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A summary of the situation, such as a story of </a:t>
            </a:r>
            <a:r>
              <a:rPr lang="en-US" sz="2400" dirty="0">
                <a:highlight>
                  <a:srgbClr val="FFFF00"/>
                </a:highlight>
              </a:rPr>
              <a:t>chronology</a:t>
            </a:r>
            <a:r>
              <a:rPr lang="en-US" sz="2400" dirty="0"/>
              <a:t> of </a:t>
            </a:r>
            <a:r>
              <a:rPr lang="en-US" sz="2400" dirty="0">
                <a:solidFill>
                  <a:srgbClr val="00B0F0"/>
                </a:solidFill>
              </a:rPr>
              <a:t>the last two decades of the orphan situation in Haiti.  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The specific </a:t>
            </a:r>
            <a:r>
              <a:rPr lang="en-US" sz="2400" dirty="0">
                <a:highlight>
                  <a:srgbClr val="FFFF00"/>
                </a:highlight>
              </a:rPr>
              <a:t>perspective</a:t>
            </a:r>
            <a:r>
              <a:rPr lang="en-US" sz="2400" dirty="0"/>
              <a:t> or </a:t>
            </a:r>
            <a:r>
              <a:rPr lang="en-US" sz="2400" dirty="0">
                <a:highlight>
                  <a:srgbClr val="FFFF00"/>
                </a:highlight>
              </a:rPr>
              <a:t>definition</a:t>
            </a:r>
            <a:r>
              <a:rPr lang="en-US" sz="2400" dirty="0"/>
              <a:t> that you will follow, such as </a:t>
            </a:r>
            <a:r>
              <a:rPr lang="en-US" sz="2400" dirty="0">
                <a:solidFill>
                  <a:srgbClr val="00B0F0"/>
                </a:solidFill>
              </a:rPr>
              <a:t>the value of nurturing in child development.  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Last sentence is </a:t>
            </a:r>
            <a:r>
              <a:rPr lang="en-US" sz="2400" dirty="0">
                <a:solidFill>
                  <a:srgbClr val="FF0000"/>
                </a:solidFill>
              </a:rPr>
              <a:t>Transition Sentence </a:t>
            </a:r>
            <a:r>
              <a:rPr lang="en-US" sz="2400" dirty="0"/>
              <a:t>– see #5 in slide 8.</a:t>
            </a:r>
            <a:endParaRPr lang="en-US" sz="2400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3781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A5E2C-80B0-E84C-948B-48E3663E9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 4 Body Paragraphs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961D5-F2A3-6043-9269-673D7DBEC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Follows the general paragraph patterns, using key/transition words, introducing main evidence with context, and including sufficient focused discussion.</a:t>
            </a:r>
          </a:p>
          <a:p>
            <a:r>
              <a:rPr lang="en-US" dirty="0"/>
              <a:t>The paragraph includes </a:t>
            </a:r>
            <a:r>
              <a:rPr lang="en-US" dirty="0">
                <a:solidFill>
                  <a:srgbClr val="FF0000"/>
                </a:solidFill>
              </a:rPr>
              <a:t>two main pieces of evidence </a:t>
            </a:r>
            <a:r>
              <a:rPr lang="en-US" dirty="0"/>
              <a:t>organized deductively (general to specific), and </a:t>
            </a:r>
            <a:r>
              <a:rPr lang="en-US" dirty="0">
                <a:solidFill>
                  <a:srgbClr val="FF0000"/>
                </a:solidFill>
              </a:rPr>
              <a:t>1-2 pieces of supporting evidence</a:t>
            </a:r>
            <a:r>
              <a:rPr lang="en-US" dirty="0"/>
              <a:t> that are included as citations in the explanation/discussion sections of the body paragraph.  Supporting evidence is </a:t>
            </a:r>
            <a:r>
              <a:rPr lang="en-US" dirty="0">
                <a:highlight>
                  <a:srgbClr val="FFFF00"/>
                </a:highlight>
              </a:rPr>
              <a:t>PARAPHRASED</a:t>
            </a:r>
            <a:r>
              <a:rPr lang="en-US" dirty="0"/>
              <a:t> and doesn’t have to be introduced with context.</a:t>
            </a:r>
          </a:p>
          <a:p>
            <a:r>
              <a:rPr lang="en-US" dirty="0"/>
              <a:t>A body paragraph is not more than one page in length.</a:t>
            </a:r>
          </a:p>
        </p:txBody>
      </p:sp>
    </p:spTree>
    <p:extLst>
      <p:ext uri="{BB962C8B-B14F-4D97-AF65-F5344CB8AC3E}">
        <p14:creationId xmlns:p14="http://schemas.microsoft.com/office/powerpoint/2010/main" val="555631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019A0-8EAD-6C4B-B827-385C9EDB0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 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8108C-EC97-FD4B-BF51-35322F98B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Concise (</a:t>
            </a:r>
            <a:r>
              <a:rPr lang="en-US" dirty="0">
                <a:highlight>
                  <a:srgbClr val="FFFF00"/>
                </a:highlight>
              </a:rPr>
              <a:t>3-5 sentences</a:t>
            </a:r>
            <a:r>
              <a:rPr lang="en-US" dirty="0"/>
              <a:t>)</a:t>
            </a:r>
          </a:p>
          <a:p>
            <a:r>
              <a:rPr lang="en-US" dirty="0"/>
              <a:t>Restate your </a:t>
            </a:r>
            <a:r>
              <a:rPr lang="en-US" dirty="0">
                <a:solidFill>
                  <a:srgbClr val="FF0000"/>
                </a:solidFill>
              </a:rPr>
              <a:t>argument/thesis </a:t>
            </a:r>
            <a:r>
              <a:rPr lang="en-US" dirty="0"/>
              <a:t>in a fresh way using some different words (synonyms) and different sentence structures</a:t>
            </a:r>
          </a:p>
          <a:p>
            <a:r>
              <a:rPr lang="en-US" dirty="0"/>
              <a:t>You can include some of the limitations of your research.</a:t>
            </a:r>
          </a:p>
          <a:p>
            <a:r>
              <a:rPr lang="en-US" dirty="0"/>
              <a:t>You can end with a strong statement that leaves the reader thinking.</a:t>
            </a:r>
          </a:p>
          <a:p>
            <a:r>
              <a:rPr lang="en-US" dirty="0"/>
              <a:t>DO NOT offer solutions, suggestions, or recommendations.</a:t>
            </a:r>
          </a:p>
        </p:txBody>
      </p:sp>
    </p:spTree>
    <p:extLst>
      <p:ext uri="{BB962C8B-B14F-4D97-AF65-F5344CB8AC3E}">
        <p14:creationId xmlns:p14="http://schemas.microsoft.com/office/powerpoint/2010/main" val="396067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39E67-2307-C843-B101-6353B9E19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Structure of Research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C569A-B565-3541-9020-2088516B3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Introduction</a:t>
            </a:r>
          </a:p>
          <a:p>
            <a:r>
              <a:rPr lang="en-US" dirty="0">
                <a:solidFill>
                  <a:srgbClr val="FF0000"/>
                </a:solidFill>
              </a:rPr>
              <a:t>Background</a:t>
            </a:r>
            <a:r>
              <a:rPr lang="en-US" dirty="0"/>
              <a:t>:  1 or 2 paragraphs</a:t>
            </a:r>
          </a:p>
          <a:p>
            <a:r>
              <a:rPr lang="en-US" dirty="0">
                <a:solidFill>
                  <a:srgbClr val="FF0000"/>
                </a:solidFill>
              </a:rPr>
              <a:t>4 Body paragraphs</a:t>
            </a:r>
            <a:r>
              <a:rPr lang="en-US" dirty="0"/>
              <a:t>: length of each body paragraph is no more than </a:t>
            </a:r>
            <a:r>
              <a:rPr lang="en-US" b="1" dirty="0"/>
              <a:t>1 page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Conclusion</a:t>
            </a:r>
          </a:p>
          <a:p>
            <a:pPr marL="0" indent="0">
              <a:buNone/>
            </a:pPr>
            <a:r>
              <a:rPr lang="en-US" dirty="0"/>
              <a:t>Total paragraphs:  </a:t>
            </a:r>
            <a:r>
              <a:rPr lang="en-US" dirty="0">
                <a:highlight>
                  <a:srgbClr val="FFFF00"/>
                </a:highlight>
              </a:rPr>
              <a:t>7-8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54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47F6E-AC30-7B4C-8ADA-DE42B505E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4F0DD-6542-E749-B8A3-617ED5A3C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Hook</a:t>
            </a:r>
            <a:r>
              <a:rPr lang="en-US" dirty="0"/>
              <a:t> (required): grabs the reader’s attention – i.e., a famous quotation, an anecdote, a question, statistics, an interesting piece of information, etc.</a:t>
            </a:r>
          </a:p>
          <a:p>
            <a:r>
              <a:rPr lang="en-US" u="sng" dirty="0"/>
              <a:t>Introductory Sentence</a:t>
            </a:r>
            <a:r>
              <a:rPr lang="en-US" dirty="0"/>
              <a:t>:  answers the </a:t>
            </a:r>
            <a:r>
              <a:rPr lang="en-US" dirty="0">
                <a:solidFill>
                  <a:srgbClr val="FF0000"/>
                </a:solidFill>
              </a:rPr>
              <a:t>general</a:t>
            </a:r>
            <a:r>
              <a:rPr lang="en-US" dirty="0"/>
              <a:t> purpose or theme of why you are writing the essay</a:t>
            </a:r>
          </a:p>
          <a:p>
            <a:r>
              <a:rPr lang="en-US" u="sng" dirty="0"/>
              <a:t>Topic Sentence:</a:t>
            </a:r>
            <a:r>
              <a:rPr lang="en-US" dirty="0"/>
              <a:t>  introduce your </a:t>
            </a:r>
            <a:r>
              <a:rPr lang="en-US" dirty="0">
                <a:solidFill>
                  <a:srgbClr val="FF0000"/>
                </a:solidFill>
              </a:rPr>
              <a:t>specific</a:t>
            </a:r>
            <a:r>
              <a:rPr lang="en-US" dirty="0"/>
              <a:t> topic + a comment about the relationship of the topic to the theme and purpose of the essay</a:t>
            </a:r>
          </a:p>
          <a:p>
            <a:r>
              <a:rPr lang="en-US" u="sng" dirty="0"/>
              <a:t>Thesis Statement:</a:t>
            </a:r>
            <a:r>
              <a:rPr lang="en-US" dirty="0"/>
              <a:t>  the opinion that is being taken on the issue/topic along with an academic concept/idea to give the essay focus and Roadmap (causes or effects)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671155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34A6E-5BB2-3B4C-9FE9-8F49F54F7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Thesis Statement         (PTOCR)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774F7-444B-EA45-8003-43178EFDC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P:  Considers a specific </a:t>
            </a:r>
            <a:r>
              <a:rPr lang="en-US" sz="3600" b="1" dirty="0"/>
              <a:t>perspective</a:t>
            </a:r>
            <a:r>
              <a:rPr lang="en-US" sz="3600" dirty="0"/>
              <a:t> (academic):  </a:t>
            </a:r>
            <a:r>
              <a:rPr lang="en-US" sz="2400" dirty="0"/>
              <a:t>one to two perspective (educational, psychological, socioeconomic)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T:  Limits the </a:t>
            </a:r>
            <a:r>
              <a:rPr lang="en-US" sz="3600" b="1" dirty="0"/>
              <a:t>topic</a:t>
            </a:r>
            <a:r>
              <a:rPr lang="en-US" sz="3600" dirty="0"/>
              <a:t> </a:t>
            </a:r>
            <a:r>
              <a:rPr lang="en-US" sz="2400" dirty="0"/>
              <a:t>–</a:t>
            </a:r>
            <a:r>
              <a:rPr lang="en-US" sz="3600" dirty="0"/>
              <a:t> </a:t>
            </a:r>
            <a:r>
              <a:rPr lang="en-US" sz="2400" dirty="0"/>
              <a:t>one specific topic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O:  Develops an </a:t>
            </a:r>
            <a:r>
              <a:rPr lang="en-US" sz="3600" b="1" dirty="0"/>
              <a:t>opinion</a:t>
            </a:r>
            <a:r>
              <a:rPr lang="en-US" sz="3600" dirty="0"/>
              <a:t> – </a:t>
            </a:r>
            <a:r>
              <a:rPr lang="en-US" sz="2400" dirty="0">
                <a:highlight>
                  <a:srgbClr val="FFFF00"/>
                </a:highlight>
              </a:rPr>
              <a:t>take one side</a:t>
            </a:r>
            <a:r>
              <a:rPr lang="en-US" sz="2400" dirty="0"/>
              <a:t>.  </a:t>
            </a:r>
            <a:r>
              <a:rPr lang="en-US" sz="2400" i="1" dirty="0"/>
              <a:t>To test for opinion, ask yourself, “would everyone agree?”.  If the answer is “No”, then you have opinion.</a:t>
            </a:r>
            <a:endParaRPr lang="en-US" sz="3600" b="1" dirty="0"/>
          </a:p>
          <a:p>
            <a:pPr marL="0" indent="0">
              <a:buNone/>
            </a:pPr>
            <a:r>
              <a:rPr lang="en-US" sz="3600" dirty="0"/>
              <a:t>C:  Connects with a </a:t>
            </a:r>
            <a:r>
              <a:rPr lang="en-US" sz="3600" b="1" dirty="0"/>
              <a:t>concept</a:t>
            </a:r>
            <a:r>
              <a:rPr lang="en-US" sz="3600" dirty="0"/>
              <a:t> – </a:t>
            </a:r>
            <a:r>
              <a:rPr lang="en-US" sz="2400" dirty="0"/>
              <a:t>an </a:t>
            </a:r>
            <a:r>
              <a:rPr lang="en-US" sz="2400" u="sng" dirty="0">
                <a:solidFill>
                  <a:srgbClr val="FF0000"/>
                </a:solidFill>
              </a:rPr>
              <a:t>academic idea</a:t>
            </a:r>
            <a:r>
              <a:rPr lang="en-US" sz="2400" dirty="0"/>
              <a:t>/concept is included in the development of the opinion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R:  Lists the </a:t>
            </a:r>
            <a:r>
              <a:rPr lang="en-US" sz="3600" b="1" dirty="0"/>
              <a:t>roadmap</a:t>
            </a:r>
            <a:r>
              <a:rPr lang="en-US" sz="3600" dirty="0"/>
              <a:t> of support-</a:t>
            </a:r>
            <a:r>
              <a:rPr lang="en-US" sz="2400" dirty="0"/>
              <a:t> key words for each body paragraph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81036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A14C5-82A3-5042-8AF7-61116276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Thesis Statement                 (PTOCR)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64654-BBEC-8745-96DF-0284AD7C4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481"/>
            <a:ext cx="10515600" cy="5155394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Thesis Statement Pattern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sz="2000" dirty="0"/>
              <a:t>From a __________ </a:t>
            </a:r>
            <a:r>
              <a:rPr lang="en-US" sz="2000" dirty="0">
                <a:solidFill>
                  <a:srgbClr val="0432FF"/>
                </a:solidFill>
              </a:rPr>
              <a:t>perspective</a:t>
            </a:r>
            <a:r>
              <a:rPr lang="en-US" sz="2000" dirty="0"/>
              <a:t>, specific </a:t>
            </a:r>
            <a:r>
              <a:rPr lang="en-US" sz="2000" dirty="0">
                <a:solidFill>
                  <a:srgbClr val="FF40FF"/>
                </a:solidFill>
              </a:rPr>
              <a:t>topic</a:t>
            </a:r>
            <a:r>
              <a:rPr lang="en-US" sz="2000" dirty="0"/>
              <a:t> + your </a:t>
            </a:r>
            <a:r>
              <a:rPr lang="en-US" sz="2000" dirty="0">
                <a:solidFill>
                  <a:srgbClr val="00FA00"/>
                </a:solidFill>
              </a:rPr>
              <a:t>opinion</a:t>
            </a:r>
            <a:r>
              <a:rPr lang="en-US" sz="2000" dirty="0"/>
              <a:t> + co</a:t>
            </a:r>
            <a:r>
              <a:rPr lang="en-US" sz="2400" dirty="0"/>
              <a:t>nnection to another </a:t>
            </a:r>
            <a:r>
              <a:rPr lang="en-US" sz="2400" dirty="0">
                <a:solidFill>
                  <a:srgbClr val="942092"/>
                </a:solidFill>
              </a:rPr>
              <a:t>concept</a:t>
            </a:r>
            <a:r>
              <a:rPr lang="en-US" sz="2400" dirty="0"/>
              <a:t> (BECAUSE) + </a:t>
            </a:r>
            <a:r>
              <a:rPr lang="en-US" sz="2400" dirty="0">
                <a:solidFill>
                  <a:srgbClr val="FF9300"/>
                </a:solidFill>
              </a:rPr>
              <a:t>roadmap</a:t>
            </a:r>
            <a:r>
              <a:rPr lang="en-US" sz="2400" dirty="0"/>
              <a:t> (THROUGH, IN, WITH, BY)</a:t>
            </a:r>
          </a:p>
          <a:p>
            <a:pPr marL="0" indent="0">
              <a:buNone/>
            </a:pPr>
            <a:r>
              <a:rPr lang="en-US" b="1" dirty="0"/>
              <a:t>Example 1:</a:t>
            </a:r>
          </a:p>
          <a:p>
            <a:pPr marL="0" indent="0">
              <a:buNone/>
            </a:pPr>
            <a:r>
              <a:rPr lang="en-US" sz="2000" dirty="0"/>
              <a:t>From an </a:t>
            </a:r>
            <a:r>
              <a:rPr lang="en-US" sz="2000" dirty="0">
                <a:solidFill>
                  <a:srgbClr val="0432FF"/>
                </a:solidFill>
              </a:rPr>
              <a:t>anthropological</a:t>
            </a:r>
            <a:r>
              <a:rPr lang="en-US" sz="2000" dirty="0"/>
              <a:t> perspective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40FF"/>
                </a:solidFill>
              </a:rPr>
              <a:t>orphan care </a:t>
            </a:r>
            <a:r>
              <a:rPr lang="en-US" sz="2000" dirty="0"/>
              <a:t>in </a:t>
            </a:r>
            <a:r>
              <a:rPr lang="en-US" sz="2000" dirty="0">
                <a:solidFill>
                  <a:srgbClr val="FF40FF"/>
                </a:solidFill>
              </a:rPr>
              <a:t>Haiti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FA00"/>
                </a:solidFill>
              </a:rPr>
              <a:t>must focus on nurturing</a:t>
            </a:r>
          </a:p>
          <a:p>
            <a:pPr marL="0" indent="0">
              <a:buNone/>
            </a:pPr>
            <a:r>
              <a:rPr lang="en-US" sz="2000" dirty="0"/>
              <a:t>because </a:t>
            </a:r>
            <a:r>
              <a:rPr lang="en-US" sz="2000" dirty="0">
                <a:solidFill>
                  <a:srgbClr val="942092"/>
                </a:solidFill>
              </a:rPr>
              <a:t>complex cultural patterns </a:t>
            </a:r>
            <a:r>
              <a:rPr lang="en-US" sz="2000" dirty="0"/>
              <a:t>continue to put children at risk</a:t>
            </a:r>
          </a:p>
          <a:p>
            <a:pPr marL="0" indent="0">
              <a:buNone/>
            </a:pPr>
            <a:r>
              <a:rPr lang="en-US" sz="2000" dirty="0"/>
              <a:t>through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C000"/>
                </a:solidFill>
              </a:rPr>
              <a:t>abandonment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C000"/>
                </a:solidFill>
              </a:rPr>
              <a:t>desperation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C000"/>
                </a:solidFill>
              </a:rPr>
              <a:t>imprisonment</a:t>
            </a:r>
            <a:r>
              <a:rPr lang="en-US" sz="2000" dirty="0"/>
              <a:t>, and </a:t>
            </a:r>
            <a:r>
              <a:rPr lang="en-US" sz="2000" dirty="0">
                <a:solidFill>
                  <a:srgbClr val="FFC000"/>
                </a:solidFill>
              </a:rPr>
              <a:t>slavery</a:t>
            </a:r>
            <a:r>
              <a:rPr lang="en-US" sz="2000" dirty="0"/>
              <a:t>.     </a:t>
            </a:r>
            <a:r>
              <a:rPr lang="en-US" sz="2000" dirty="0">
                <a:highlight>
                  <a:srgbClr val="FFFF00"/>
                </a:highlight>
              </a:rPr>
              <a:t>EFFECTS</a:t>
            </a:r>
          </a:p>
          <a:p>
            <a:pPr marL="0" indent="0">
              <a:buNone/>
            </a:pPr>
            <a:r>
              <a:rPr lang="en-US" sz="2000" dirty="0"/>
              <a:t>         1                      2                    3                                4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162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09004-39DD-8B49-ADB2-A4282BD7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Thesis Statement               (PTOCR)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3460E-F00A-9C49-8B65-AF3EF7B07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776"/>
            <a:ext cx="10515600" cy="4812187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Thesis Statement Pattern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sz="2000" dirty="0"/>
              <a:t>From a __________ </a:t>
            </a:r>
            <a:r>
              <a:rPr lang="en-US" sz="2000" dirty="0">
                <a:solidFill>
                  <a:srgbClr val="0432FF"/>
                </a:solidFill>
              </a:rPr>
              <a:t>perspective</a:t>
            </a:r>
            <a:r>
              <a:rPr lang="en-US" sz="2000" dirty="0"/>
              <a:t>, specific </a:t>
            </a:r>
            <a:r>
              <a:rPr lang="en-US" sz="2000" dirty="0">
                <a:solidFill>
                  <a:srgbClr val="FF40FF"/>
                </a:solidFill>
              </a:rPr>
              <a:t>topic</a:t>
            </a:r>
            <a:r>
              <a:rPr lang="en-US" sz="2000" dirty="0"/>
              <a:t> + your </a:t>
            </a:r>
            <a:r>
              <a:rPr lang="en-US" sz="2000" dirty="0">
                <a:solidFill>
                  <a:srgbClr val="00FA00"/>
                </a:solidFill>
              </a:rPr>
              <a:t>opinion</a:t>
            </a:r>
            <a:r>
              <a:rPr lang="en-US" sz="2000" dirty="0"/>
              <a:t> + connection to another </a:t>
            </a:r>
            <a:r>
              <a:rPr lang="en-US" sz="2000" dirty="0">
                <a:solidFill>
                  <a:srgbClr val="942092"/>
                </a:solidFill>
              </a:rPr>
              <a:t>concept</a:t>
            </a:r>
            <a:r>
              <a:rPr lang="en-US" sz="2000" dirty="0"/>
              <a:t> (BECAUSE) + </a:t>
            </a:r>
            <a:r>
              <a:rPr lang="en-US" sz="2000" dirty="0">
                <a:solidFill>
                  <a:srgbClr val="FF9300"/>
                </a:solidFill>
              </a:rPr>
              <a:t>roadmap</a:t>
            </a:r>
            <a:r>
              <a:rPr lang="en-US" sz="2000" dirty="0"/>
              <a:t> (THROUGH, IN, WITH, BY)</a:t>
            </a:r>
          </a:p>
          <a:p>
            <a:pPr marL="0" indent="0">
              <a:buNone/>
            </a:pPr>
            <a:r>
              <a:rPr lang="en-US" b="1" dirty="0"/>
              <a:t>Example 2:</a:t>
            </a:r>
          </a:p>
          <a:p>
            <a:pPr marL="0" indent="0">
              <a:buNone/>
            </a:pPr>
            <a:r>
              <a:rPr lang="en-US" sz="2000" dirty="0"/>
              <a:t>From a </a:t>
            </a:r>
            <a:r>
              <a:rPr lang="en-US" sz="2000" dirty="0">
                <a:solidFill>
                  <a:srgbClr val="0432FF"/>
                </a:solidFill>
              </a:rPr>
              <a:t>psychological</a:t>
            </a:r>
            <a:r>
              <a:rPr lang="en-US" sz="2000" dirty="0"/>
              <a:t> perspective, </a:t>
            </a:r>
          </a:p>
          <a:p>
            <a:pPr marL="0" indent="0">
              <a:buNone/>
            </a:pPr>
            <a:r>
              <a:rPr lang="en-US" sz="2000" dirty="0"/>
              <a:t>the issue of </a:t>
            </a:r>
            <a:r>
              <a:rPr lang="en-US" sz="2000" dirty="0">
                <a:solidFill>
                  <a:srgbClr val="FF40FF"/>
                </a:solidFill>
              </a:rPr>
              <a:t>sexual harassment in the United States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FA00"/>
                </a:solidFill>
              </a:rPr>
              <a:t>needs a legal reform</a:t>
            </a:r>
          </a:p>
          <a:p>
            <a:pPr marL="0" indent="0">
              <a:buNone/>
            </a:pPr>
            <a:r>
              <a:rPr lang="en-US" sz="2000" dirty="0"/>
              <a:t>because the </a:t>
            </a:r>
            <a:r>
              <a:rPr lang="en-US" sz="2000" dirty="0">
                <a:solidFill>
                  <a:srgbClr val="942092"/>
                </a:solidFill>
              </a:rPr>
              <a:t>authority’s tendency </a:t>
            </a:r>
            <a:r>
              <a:rPr lang="en-US" sz="2000" dirty="0"/>
              <a:t>to distrust personal testimonies of victims </a:t>
            </a:r>
          </a:p>
          <a:p>
            <a:pPr marL="0" indent="0">
              <a:buNone/>
            </a:pPr>
            <a:r>
              <a:rPr lang="en-US" sz="2000" dirty="0"/>
              <a:t>through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C000"/>
                </a:solidFill>
              </a:rPr>
              <a:t>the “he-said-she-said” mentality</a:t>
            </a:r>
            <a:r>
              <a:rPr lang="en-US" sz="2000" dirty="0"/>
              <a:t> (1), </a:t>
            </a:r>
            <a:r>
              <a:rPr lang="en-US" sz="2000" dirty="0">
                <a:solidFill>
                  <a:srgbClr val="FFC000"/>
                </a:solidFill>
              </a:rPr>
              <a:t>the lack of DNA testing </a:t>
            </a:r>
            <a:r>
              <a:rPr lang="en-US" sz="2000" dirty="0"/>
              <a:t>(2), </a:t>
            </a:r>
            <a:r>
              <a:rPr lang="en-US" sz="2000" dirty="0">
                <a:solidFill>
                  <a:srgbClr val="FFC000"/>
                </a:solidFill>
              </a:rPr>
              <a:t>the low ratio of claims being led to arrest </a:t>
            </a:r>
            <a:r>
              <a:rPr lang="en-US" sz="2000" dirty="0"/>
              <a:t>(3), </a:t>
            </a:r>
            <a:r>
              <a:rPr lang="en-US" sz="2000" dirty="0">
                <a:solidFill>
                  <a:srgbClr val="FFC000"/>
                </a:solidFill>
              </a:rPr>
              <a:t>and the lack of convictions in the criminal courts </a:t>
            </a:r>
            <a:r>
              <a:rPr lang="en-US" sz="2000" dirty="0"/>
              <a:t>(4).      </a:t>
            </a:r>
            <a:r>
              <a:rPr lang="en-US" sz="2000" dirty="0">
                <a:highlight>
                  <a:srgbClr val="FFFF00"/>
                </a:highlight>
              </a:rPr>
              <a:t>CAUSE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54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9CD2-985E-F345-913D-09CBA7C9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Background Paragraph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FC9A9-8597-A94D-94B3-6AAFFF389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Common Features:</a:t>
            </a:r>
          </a:p>
          <a:p>
            <a:r>
              <a:rPr lang="en-US" dirty="0"/>
              <a:t>Generally </a:t>
            </a:r>
            <a:r>
              <a:rPr lang="en-US" dirty="0">
                <a:solidFill>
                  <a:srgbClr val="FF0000"/>
                </a:solidFill>
              </a:rPr>
              <a:t>shorter</a:t>
            </a:r>
            <a:r>
              <a:rPr lang="en-US" dirty="0"/>
              <a:t> than a body paragraph.</a:t>
            </a:r>
          </a:p>
          <a:p>
            <a:r>
              <a:rPr lang="en-US" dirty="0"/>
              <a:t>Define the main topic and be </a:t>
            </a:r>
            <a:r>
              <a:rPr lang="en-US" dirty="0">
                <a:solidFill>
                  <a:srgbClr val="FF0000"/>
                </a:solidFill>
              </a:rPr>
              <a:t>researched</a:t>
            </a:r>
            <a:r>
              <a:rPr lang="en-US" dirty="0"/>
              <a:t> (i.e., in-text citations) and uses </a:t>
            </a:r>
            <a:r>
              <a:rPr lang="en-US" dirty="0">
                <a:solidFill>
                  <a:srgbClr val="FF0000"/>
                </a:solidFill>
              </a:rPr>
              <a:t>factual information </a:t>
            </a:r>
            <a:r>
              <a:rPr lang="en-US" dirty="0"/>
              <a:t>(descriptive information about the topic not opinion about topic).</a:t>
            </a:r>
          </a:p>
          <a:p>
            <a:r>
              <a:rPr lang="en-US" dirty="0"/>
              <a:t>Quotes used are </a:t>
            </a:r>
            <a:r>
              <a:rPr lang="en-US" dirty="0">
                <a:solidFill>
                  <a:srgbClr val="FF0000"/>
                </a:solidFill>
              </a:rPr>
              <a:t>paraphrased</a:t>
            </a:r>
            <a:r>
              <a:rPr lang="en-US" dirty="0"/>
              <a:t>.</a:t>
            </a:r>
          </a:p>
          <a:p>
            <a:r>
              <a:rPr lang="en-US" dirty="0"/>
              <a:t>Generally information comes from several sources</a:t>
            </a:r>
          </a:p>
          <a:p>
            <a:r>
              <a:rPr lang="en-US" dirty="0"/>
              <a:t>The last sentence at the end of the background </a:t>
            </a:r>
            <a:r>
              <a:rPr lang="en-US" dirty="0">
                <a:solidFill>
                  <a:srgbClr val="FF0000"/>
                </a:solidFill>
              </a:rPr>
              <a:t>transitions</a:t>
            </a:r>
            <a:r>
              <a:rPr lang="en-US" dirty="0"/>
              <a:t> from the </a:t>
            </a:r>
            <a:r>
              <a:rPr lang="en-US" dirty="0">
                <a:solidFill>
                  <a:srgbClr val="FF0000"/>
                </a:solidFill>
              </a:rPr>
              <a:t>background information </a:t>
            </a:r>
            <a:r>
              <a:rPr lang="en-US" dirty="0"/>
              <a:t>to the </a:t>
            </a:r>
            <a:r>
              <a:rPr lang="en-US" dirty="0">
                <a:solidFill>
                  <a:srgbClr val="FF0000"/>
                </a:solidFill>
              </a:rPr>
              <a:t>thesis.</a:t>
            </a:r>
          </a:p>
        </p:txBody>
      </p:sp>
    </p:spTree>
    <p:extLst>
      <p:ext uri="{BB962C8B-B14F-4D97-AF65-F5344CB8AC3E}">
        <p14:creationId xmlns:p14="http://schemas.microsoft.com/office/powerpoint/2010/main" val="3388170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B663B-9BE2-894F-A06C-135A1CE2E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Steps to writing a background paragraph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D975A-AA3A-904F-9D5D-6F77DA249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As you research make notes of the </a:t>
            </a:r>
            <a:r>
              <a:rPr lang="en-US" sz="2400" dirty="0">
                <a:solidFill>
                  <a:srgbClr val="FF0000"/>
                </a:solidFill>
              </a:rPr>
              <a:t>most valuable </a:t>
            </a:r>
            <a:r>
              <a:rPr lang="en-US" sz="2400" dirty="0"/>
              <a:t>factual information for understanding the topic.</a:t>
            </a:r>
          </a:p>
          <a:p>
            <a:pPr marL="514350" indent="-514350">
              <a:buAutoNum type="arabicPeriod"/>
            </a:pPr>
            <a:r>
              <a:rPr lang="en-US" sz="2400" dirty="0"/>
              <a:t>Pretend your reader has no knowledge of your topic.  What information would they need to generally understand what it is and how it relates to your opinion/reasons.</a:t>
            </a:r>
          </a:p>
          <a:p>
            <a:pPr marL="514350" indent="-514350">
              <a:buAutoNum type="arabicPeriod"/>
            </a:pPr>
            <a:r>
              <a:rPr lang="en-US" sz="2400" dirty="0"/>
              <a:t>Choose 3-4 of the most valuable/key information.</a:t>
            </a:r>
          </a:p>
          <a:p>
            <a:pPr marL="514350" indent="-514350">
              <a:buAutoNum type="arabicPeriod"/>
            </a:pPr>
            <a:r>
              <a:rPr lang="en-US" sz="2400" dirty="0"/>
              <a:t>Use </a:t>
            </a:r>
            <a:r>
              <a:rPr lang="en-US" sz="2400" dirty="0">
                <a:solidFill>
                  <a:srgbClr val="FF0000"/>
                </a:solidFill>
              </a:rPr>
              <a:t>transitions words </a:t>
            </a:r>
            <a:r>
              <a:rPr lang="en-US" sz="2400" dirty="0"/>
              <a:t>such as “Moreover”, “In addition”, “Additionally”, and “Consequently” to move smoothly from one point to another.</a:t>
            </a:r>
          </a:p>
          <a:p>
            <a:pPr marL="514350" indent="-514350">
              <a:buAutoNum type="arabicPeriod"/>
            </a:pPr>
            <a:r>
              <a:rPr lang="en-US" sz="2400" dirty="0"/>
              <a:t>The last sentence is a “</a:t>
            </a:r>
            <a:r>
              <a:rPr lang="en-US" sz="2400" dirty="0">
                <a:highlight>
                  <a:srgbClr val="FFFF00"/>
                </a:highlight>
              </a:rPr>
              <a:t>Transition Sentence</a:t>
            </a:r>
            <a:r>
              <a:rPr lang="en-US" sz="2400" dirty="0"/>
              <a:t>”.  Using a </a:t>
            </a:r>
            <a:r>
              <a:rPr lang="en-US" sz="2400" dirty="0">
                <a:solidFill>
                  <a:srgbClr val="FF0000"/>
                </a:solidFill>
              </a:rPr>
              <a:t>synonym</a:t>
            </a:r>
            <a:r>
              <a:rPr lang="en-US" sz="2400" dirty="0"/>
              <a:t> of </a:t>
            </a:r>
            <a:r>
              <a:rPr lang="en-US" sz="2400" u="sng" dirty="0">
                <a:solidFill>
                  <a:srgbClr val="FF0000"/>
                </a:solidFill>
              </a:rPr>
              <a:t>thesis key word</a:t>
            </a:r>
            <a:r>
              <a:rPr lang="en-US" sz="2400" dirty="0"/>
              <a:t>, transition to the body paragraphs by </a:t>
            </a:r>
            <a:r>
              <a:rPr lang="en-US" sz="2400" dirty="0">
                <a:solidFill>
                  <a:srgbClr val="FF0000"/>
                </a:solidFill>
              </a:rPr>
              <a:t>rephrasing the thesis in a </a:t>
            </a:r>
            <a:r>
              <a:rPr lang="en-US" sz="2400" u="sng" dirty="0">
                <a:solidFill>
                  <a:srgbClr val="FF0000"/>
                </a:solidFill>
              </a:rPr>
              <a:t>different</a:t>
            </a:r>
            <a:r>
              <a:rPr lang="en-US" sz="2400" dirty="0">
                <a:solidFill>
                  <a:srgbClr val="FF0000"/>
                </a:solidFill>
              </a:rPr>
              <a:t>, more </a:t>
            </a:r>
            <a:r>
              <a:rPr lang="en-US" sz="2400" u="sng" dirty="0">
                <a:solidFill>
                  <a:srgbClr val="FF0000"/>
                </a:solidFill>
              </a:rPr>
              <a:t>simplified</a:t>
            </a:r>
            <a:r>
              <a:rPr lang="en-US" sz="2400" dirty="0">
                <a:solidFill>
                  <a:srgbClr val="FF0000"/>
                </a:solidFill>
              </a:rPr>
              <a:t> way.  </a:t>
            </a:r>
            <a:r>
              <a:rPr lang="en-US" sz="2400" dirty="0"/>
              <a:t>DO NOT restate the thesis exactly and DO NOT restate the Roadmap (paragraph key words).</a:t>
            </a:r>
          </a:p>
        </p:txBody>
      </p:sp>
    </p:spTree>
    <p:extLst>
      <p:ext uri="{BB962C8B-B14F-4D97-AF65-F5344CB8AC3E}">
        <p14:creationId xmlns:p14="http://schemas.microsoft.com/office/powerpoint/2010/main" val="2505821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B7427-5CD8-794E-84A8-0D2CEBEEC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 Paragraph 1   </a:t>
            </a:r>
            <a:r>
              <a:rPr lang="en-US" b="1" dirty="0">
                <a:solidFill>
                  <a:srgbClr val="FF0000"/>
                </a:solidFill>
              </a:rPr>
              <a:t>General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622FF-4743-FE4A-B485-14285FF65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958"/>
            <a:ext cx="10515600" cy="501891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400" dirty="0"/>
              <a:t>An overview of the history of your general topic, such as the different perspectives on the issue.  Example T.S. #1: general topic is </a:t>
            </a:r>
            <a:r>
              <a:rPr lang="en-US" sz="2400" u="sng" dirty="0">
                <a:solidFill>
                  <a:srgbClr val="00B0F0"/>
                </a:solidFill>
              </a:rPr>
              <a:t>orphan care</a:t>
            </a:r>
          </a:p>
          <a:p>
            <a:pPr marL="514350" indent="-514350">
              <a:buAutoNum type="arabicPeriod"/>
            </a:pPr>
            <a:r>
              <a:rPr lang="en-US" sz="2400" dirty="0"/>
              <a:t>Key definitions.</a:t>
            </a:r>
          </a:p>
          <a:p>
            <a:pPr marL="514350" indent="-514350">
              <a:buAutoNum type="arabicPeriod"/>
            </a:pPr>
            <a:r>
              <a:rPr lang="en-US" sz="2400" dirty="0"/>
              <a:t>A definition of your perspective of the general topic, also called a </a:t>
            </a:r>
            <a:r>
              <a:rPr lang="en-US" sz="2400" u="sng" dirty="0">
                <a:solidFill>
                  <a:srgbClr val="FF0000"/>
                </a:solidFill>
              </a:rPr>
              <a:t>premise</a:t>
            </a:r>
            <a:r>
              <a:rPr lang="en-US" sz="2400" dirty="0"/>
              <a:t>.  For example, </a:t>
            </a:r>
            <a:r>
              <a:rPr lang="en-US" sz="2400" dirty="0">
                <a:solidFill>
                  <a:srgbClr val="00B0F0"/>
                </a:solidFill>
              </a:rPr>
              <a:t>“All children have a right to a family”.  </a:t>
            </a:r>
            <a:r>
              <a:rPr lang="en-US" sz="2400" dirty="0"/>
              <a:t>Explain your premise.</a:t>
            </a:r>
          </a:p>
          <a:p>
            <a:pPr marL="514350" indent="-514350">
              <a:buAutoNum type="arabicPeriod"/>
            </a:pPr>
            <a:r>
              <a:rPr lang="en-US" sz="2400" dirty="0"/>
              <a:t>If only writing 1 background para., then last sentence is “Transition Sentence” –see point #5 in slide 8.</a:t>
            </a:r>
          </a:p>
          <a:p>
            <a:pPr marL="514350" indent="-514350">
              <a:buAutoNum type="arabicPeriod"/>
            </a:pPr>
            <a:r>
              <a:rPr lang="en-US" sz="2400" dirty="0"/>
              <a:t>If writing 2 background para., last sentence is transition to the </a:t>
            </a:r>
            <a:r>
              <a:rPr lang="en-US" sz="2400" u="sng" dirty="0">
                <a:solidFill>
                  <a:srgbClr val="FF0000"/>
                </a:solidFill>
              </a:rPr>
              <a:t>specific topic</a:t>
            </a:r>
            <a:r>
              <a:rPr lang="en-US" sz="2400" dirty="0"/>
              <a:t>.  For example, </a:t>
            </a:r>
            <a:r>
              <a:rPr lang="en-US" sz="2400" dirty="0">
                <a:solidFill>
                  <a:srgbClr val="00B0F0"/>
                </a:solidFill>
              </a:rPr>
              <a:t>orphan care in Haiti.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If only writing 1 background paragraph (</a:t>
            </a:r>
            <a:r>
              <a:rPr lang="en-US" sz="2400" dirty="0">
                <a:highlight>
                  <a:srgbClr val="FFFF00"/>
                </a:highlight>
              </a:rPr>
              <a:t>6-9 sentences</a:t>
            </a:r>
            <a:r>
              <a:rPr lang="en-US" sz="2400" dirty="0"/>
              <a:t>).  If writing 2 background paragraphs (each paragraph </a:t>
            </a:r>
            <a:r>
              <a:rPr lang="en-US" sz="2400" dirty="0">
                <a:highlight>
                  <a:srgbClr val="FFFF00"/>
                </a:highlight>
              </a:rPr>
              <a:t>4-6 sentences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00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1083</Words>
  <Application>Microsoft Macintosh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Research Paper</vt:lpstr>
      <vt:lpstr>Structure of Research Paper</vt:lpstr>
      <vt:lpstr>1. Introduction</vt:lpstr>
      <vt:lpstr>Thesis Statement         (PTOCR)</vt:lpstr>
      <vt:lpstr>Thesis Statement                 (PTOCR)</vt:lpstr>
      <vt:lpstr>Thesis Statement               (PTOCR)</vt:lpstr>
      <vt:lpstr>2. Background Paragraph</vt:lpstr>
      <vt:lpstr>Steps to writing a background paragraph</vt:lpstr>
      <vt:lpstr>Background Paragraph 1   General</vt:lpstr>
      <vt:lpstr>Background Paragraph 2 (optional) Specific</vt:lpstr>
      <vt:lpstr>3.  4 Body Paragraphs</vt:lpstr>
      <vt:lpstr>4. 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Paper</dc:title>
  <dc:creator>Jocelyn Maleniza</dc:creator>
  <cp:lastModifiedBy>Jocelyn Maleniza</cp:lastModifiedBy>
  <cp:revision>25</cp:revision>
  <dcterms:created xsi:type="dcterms:W3CDTF">2020-06-24T23:55:59Z</dcterms:created>
  <dcterms:modified xsi:type="dcterms:W3CDTF">2020-06-29T18:38:45Z</dcterms:modified>
</cp:coreProperties>
</file>