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Anderson" userId="91dc1680-12d5-48c0-a5fc-8798f378be92" providerId="ADAL" clId="{AC4FCF0F-140A-459F-B86C-D85671B0F044}"/>
    <pc:docChg chg="modSld">
      <pc:chgData name="Karen Anderson" userId="91dc1680-12d5-48c0-a5fc-8798f378be92" providerId="ADAL" clId="{AC4FCF0F-140A-459F-B86C-D85671B0F044}" dt="2019-08-21T22:53:57.027" v="1" actId="1076"/>
      <pc:docMkLst>
        <pc:docMk/>
      </pc:docMkLst>
      <pc:sldChg chg="modSp">
        <pc:chgData name="Karen Anderson" userId="91dc1680-12d5-48c0-a5fc-8798f378be92" providerId="ADAL" clId="{AC4FCF0F-140A-459F-B86C-D85671B0F044}" dt="2019-08-21T22:53:57.027" v="1" actId="1076"/>
        <pc:sldMkLst>
          <pc:docMk/>
          <pc:sldMk cId="3259413662" sldId="260"/>
        </pc:sldMkLst>
        <pc:spChg chg="mod">
          <ac:chgData name="Karen Anderson" userId="91dc1680-12d5-48c0-a5fc-8798f378be92" providerId="ADAL" clId="{AC4FCF0F-140A-459F-B86C-D85671B0F044}" dt="2019-08-21T22:53:54.657" v="0" actId="1076"/>
          <ac:spMkLst>
            <pc:docMk/>
            <pc:sldMk cId="3259413662" sldId="260"/>
            <ac:spMk id="3" creationId="{00000000-0000-0000-0000-000000000000}"/>
          </ac:spMkLst>
        </pc:spChg>
        <pc:spChg chg="mod">
          <ac:chgData name="Karen Anderson" userId="91dc1680-12d5-48c0-a5fc-8798f378be92" providerId="ADAL" clId="{AC4FCF0F-140A-459F-B86C-D85671B0F044}" dt="2019-08-21T22:53:57.027" v="1" actId="1076"/>
          <ac:spMkLst>
            <pc:docMk/>
            <pc:sldMk cId="3259413662" sldId="260"/>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661D90-A1BF-4E98-A22E-0384DFDD9CE8}" type="datetimeFigureOut">
              <a:rPr lang="en-AU" smtClean="0"/>
              <a:t>22/08/2019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B619BC-A8B1-47CA-8F73-67EC845A7AEC}" type="slidenum">
              <a:rPr lang="en-AU" smtClean="0"/>
              <a:t>‹#›</a:t>
            </a:fld>
            <a:endParaRPr lang="en-AU"/>
          </a:p>
        </p:txBody>
      </p:sp>
    </p:spTree>
    <p:extLst>
      <p:ext uri="{BB962C8B-B14F-4D97-AF65-F5344CB8AC3E}">
        <p14:creationId xmlns:p14="http://schemas.microsoft.com/office/powerpoint/2010/main" val="435926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661D90-A1BF-4E98-A22E-0384DFDD9CE8}" type="datetimeFigureOut">
              <a:rPr lang="en-AU" smtClean="0"/>
              <a:t>22/08/2019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B619BC-A8B1-47CA-8F73-67EC845A7AEC}" type="slidenum">
              <a:rPr lang="en-AU" smtClean="0"/>
              <a:t>‹#›</a:t>
            </a:fld>
            <a:endParaRPr lang="en-AU"/>
          </a:p>
        </p:txBody>
      </p:sp>
    </p:spTree>
    <p:extLst>
      <p:ext uri="{BB962C8B-B14F-4D97-AF65-F5344CB8AC3E}">
        <p14:creationId xmlns:p14="http://schemas.microsoft.com/office/powerpoint/2010/main" val="326330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661D90-A1BF-4E98-A22E-0384DFDD9CE8}" type="datetimeFigureOut">
              <a:rPr lang="en-AU" smtClean="0"/>
              <a:t>22/08/2019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B619BC-A8B1-47CA-8F73-67EC845A7AEC}" type="slidenum">
              <a:rPr lang="en-AU" smtClean="0"/>
              <a:t>‹#›</a:t>
            </a:fld>
            <a:endParaRPr lang="en-AU"/>
          </a:p>
        </p:txBody>
      </p:sp>
    </p:spTree>
    <p:extLst>
      <p:ext uri="{BB962C8B-B14F-4D97-AF65-F5344CB8AC3E}">
        <p14:creationId xmlns:p14="http://schemas.microsoft.com/office/powerpoint/2010/main" val="3670303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Slide ">
    <p:spTree>
      <p:nvGrpSpPr>
        <p:cNvPr id="1" name=""/>
        <p:cNvGrpSpPr/>
        <p:nvPr/>
      </p:nvGrpSpPr>
      <p:grpSpPr>
        <a:xfrm>
          <a:off x="0" y="0"/>
          <a:ext cx="0" cy="0"/>
          <a:chOff x="0" y="0"/>
          <a:chExt cx="0" cy="0"/>
        </a:xfrm>
      </p:grpSpPr>
      <p:sp>
        <p:nvSpPr>
          <p:cNvPr id="5" name="Rectangle 4"/>
          <p:cNvSpPr/>
          <p:nvPr/>
        </p:nvSpPr>
        <p:spPr>
          <a:xfrm>
            <a:off x="431800" y="6480175"/>
            <a:ext cx="8280400" cy="36513"/>
          </a:xfrm>
          <a:prstGeom prst="rect">
            <a:avLst/>
          </a:prstGeom>
          <a:gradFill flip="none" rotWithShape="1">
            <a:gsLst>
              <a:gs pos="20000">
                <a:schemeClr val="accent2"/>
              </a:gs>
              <a:gs pos="0">
                <a:schemeClr val="accent1"/>
              </a:gs>
              <a:gs pos="80000">
                <a:schemeClr val="accent5"/>
              </a:gs>
              <a:gs pos="60000">
                <a:schemeClr val="accent4"/>
              </a:gs>
              <a:gs pos="40000">
                <a:schemeClr val="accent3"/>
              </a:gs>
              <a:gs pos="100000">
                <a:schemeClr val="accent6"/>
              </a:gs>
            </a:gsLst>
            <a:lin ang="0" scaled="1"/>
            <a:tileRect/>
          </a:gradFill>
          <a:ln>
            <a:noFill/>
          </a:ln>
        </p:spPr>
        <p:style>
          <a:lnRef idx="2">
            <a:schemeClr val="accent1">
              <a:shade val="50000"/>
            </a:schemeClr>
          </a:lnRef>
          <a:fillRef idx="1001">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6" name="Slide Number Placeholder 5"/>
          <p:cNvSpPr txBox="1">
            <a:spLocks/>
          </p:cNvSpPr>
          <p:nvPr/>
        </p:nvSpPr>
        <p:spPr>
          <a:xfrm>
            <a:off x="7885113" y="6480175"/>
            <a:ext cx="863600" cy="365125"/>
          </a:xfrm>
          <a:prstGeom prst="rect">
            <a:avLst/>
          </a:prstGeom>
        </p:spPr>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r" eaLnBrk="1" hangingPunct="1">
              <a:defRPr/>
            </a:pPr>
            <a:fld id="{04E758CC-88F9-42ED-B862-016F45D16BAA}" type="slidenum">
              <a:rPr lang="en-AU" sz="1000" smtClean="0">
                <a:solidFill>
                  <a:srgbClr val="7F7F7F"/>
                </a:solidFill>
                <a:latin typeface="Arial" pitchFamily="34" charset="0"/>
                <a:cs typeface="Arial" pitchFamily="34" charset="0"/>
              </a:rPr>
              <a:pPr algn="r" eaLnBrk="1" hangingPunct="1">
                <a:defRPr/>
              </a:pPr>
              <a:t>‹#›</a:t>
            </a:fld>
            <a:endParaRPr lang="en-AU" sz="1000">
              <a:solidFill>
                <a:srgbClr val="7F7F7F"/>
              </a:solidFill>
              <a:latin typeface="Arial" pitchFamily="34" charset="0"/>
              <a:cs typeface="Arial" pitchFamily="34" charset="0"/>
            </a:endParaRPr>
          </a:p>
        </p:txBody>
      </p:sp>
      <p:sp>
        <p:nvSpPr>
          <p:cNvPr id="17" name="Text Placeholder 16"/>
          <p:cNvSpPr>
            <a:spLocks noGrp="1"/>
          </p:cNvSpPr>
          <p:nvPr>
            <p:ph type="body" sz="quarter" idx="12"/>
          </p:nvPr>
        </p:nvSpPr>
        <p:spPr>
          <a:xfrm>
            <a:off x="431999" y="6480000"/>
            <a:ext cx="7380361" cy="287338"/>
          </a:xfrm>
        </p:spPr>
        <p:txBody>
          <a:bodyPr anchor="ctr"/>
          <a:lstStyle>
            <a:lvl1pPr>
              <a:defRPr lang="en-AU" sz="1000" dirty="0" smtClean="0">
                <a:solidFill>
                  <a:schemeClr val="bg1">
                    <a:lumMod val="50000"/>
                  </a:schemeClr>
                </a:solidFill>
              </a:defRPr>
            </a:lvl1pPr>
            <a:lvl5pPr>
              <a:defRPr/>
            </a:lvl5pPr>
          </a:lstStyle>
          <a:p>
            <a:pPr lvl="0"/>
            <a:r>
              <a:rPr lang="en-US"/>
              <a:t>Edit Master text styles</a:t>
            </a:r>
          </a:p>
        </p:txBody>
      </p:sp>
      <p:sp>
        <p:nvSpPr>
          <p:cNvPr id="2" name="Title 1"/>
          <p:cNvSpPr>
            <a:spLocks noGrp="1"/>
          </p:cNvSpPr>
          <p:nvPr>
            <p:ph type="title"/>
          </p:nvPr>
        </p:nvSpPr>
        <p:spPr/>
        <p:txBody>
          <a:bodyPr/>
          <a:lstStyle/>
          <a:p>
            <a:r>
              <a:rPr lang="en-US"/>
              <a:t>Click to edit Master title style</a:t>
            </a:r>
            <a:endParaRPr lang="en-AU" dirty="0"/>
          </a:p>
        </p:txBody>
      </p:sp>
      <p:sp>
        <p:nvSpPr>
          <p:cNvPr id="7" name="Text Placeholder 2"/>
          <p:cNvSpPr>
            <a:spLocks noGrp="1"/>
          </p:cNvSpPr>
          <p:nvPr>
            <p:ph idx="1"/>
          </p:nvPr>
        </p:nvSpPr>
        <p:spPr bwMode="auto">
          <a:xfrm>
            <a:off x="395536" y="1772816"/>
            <a:ext cx="8351837" cy="4525963"/>
          </a:xfrm>
          <a:prstGeom prst="rect">
            <a:avLst/>
          </a:prstGeom>
          <a:noFill/>
          <a:ln>
            <a:noFill/>
          </a:ln>
          <a:extLst>
            <a:ext uri="{FAA26D3D-D897-4be2-8F04-BA451C77F1D7}"/>
          </a:extLst>
        </p:spPr>
        <p:txBody>
          <a:bodyPr/>
          <a:lstStyle/>
          <a:p>
            <a:pPr lvl="0"/>
            <a:r>
              <a:rPr lang="en-US" noProof="0"/>
              <a:t>Edit Master text styles</a:t>
            </a:r>
          </a:p>
        </p:txBody>
      </p:sp>
    </p:spTree>
    <p:extLst>
      <p:ext uri="{BB962C8B-B14F-4D97-AF65-F5344CB8AC3E}">
        <p14:creationId xmlns:p14="http://schemas.microsoft.com/office/powerpoint/2010/main" val="2727425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661D90-A1BF-4E98-A22E-0384DFDD9CE8}" type="datetimeFigureOut">
              <a:rPr lang="en-AU" smtClean="0"/>
              <a:t>22/08/2019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B619BC-A8B1-47CA-8F73-67EC845A7AEC}" type="slidenum">
              <a:rPr lang="en-AU" smtClean="0"/>
              <a:t>‹#›</a:t>
            </a:fld>
            <a:endParaRPr lang="en-AU"/>
          </a:p>
        </p:txBody>
      </p:sp>
    </p:spTree>
    <p:extLst>
      <p:ext uri="{BB962C8B-B14F-4D97-AF65-F5344CB8AC3E}">
        <p14:creationId xmlns:p14="http://schemas.microsoft.com/office/powerpoint/2010/main" val="3621849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661D90-A1BF-4E98-A22E-0384DFDD9CE8}" type="datetimeFigureOut">
              <a:rPr lang="en-AU" smtClean="0"/>
              <a:t>22/08/2019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B619BC-A8B1-47CA-8F73-67EC845A7AEC}" type="slidenum">
              <a:rPr lang="en-AU" smtClean="0"/>
              <a:t>‹#›</a:t>
            </a:fld>
            <a:endParaRPr lang="en-AU"/>
          </a:p>
        </p:txBody>
      </p:sp>
    </p:spTree>
    <p:extLst>
      <p:ext uri="{BB962C8B-B14F-4D97-AF65-F5344CB8AC3E}">
        <p14:creationId xmlns:p14="http://schemas.microsoft.com/office/powerpoint/2010/main" val="324558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661D90-A1BF-4E98-A22E-0384DFDD9CE8}" type="datetimeFigureOut">
              <a:rPr lang="en-AU" smtClean="0"/>
              <a:t>22/08/2019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B619BC-A8B1-47CA-8F73-67EC845A7AEC}" type="slidenum">
              <a:rPr lang="en-AU" smtClean="0"/>
              <a:t>‹#›</a:t>
            </a:fld>
            <a:endParaRPr lang="en-AU"/>
          </a:p>
        </p:txBody>
      </p:sp>
    </p:spTree>
    <p:extLst>
      <p:ext uri="{BB962C8B-B14F-4D97-AF65-F5344CB8AC3E}">
        <p14:creationId xmlns:p14="http://schemas.microsoft.com/office/powerpoint/2010/main" val="1739506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661D90-A1BF-4E98-A22E-0384DFDD9CE8}" type="datetimeFigureOut">
              <a:rPr lang="en-AU" smtClean="0"/>
              <a:t>22/08/2019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EB619BC-A8B1-47CA-8F73-67EC845A7AEC}" type="slidenum">
              <a:rPr lang="en-AU" smtClean="0"/>
              <a:t>‹#›</a:t>
            </a:fld>
            <a:endParaRPr lang="en-AU"/>
          </a:p>
        </p:txBody>
      </p:sp>
    </p:spTree>
    <p:extLst>
      <p:ext uri="{BB962C8B-B14F-4D97-AF65-F5344CB8AC3E}">
        <p14:creationId xmlns:p14="http://schemas.microsoft.com/office/powerpoint/2010/main" val="191573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661D90-A1BF-4E98-A22E-0384DFDD9CE8}" type="datetimeFigureOut">
              <a:rPr lang="en-AU" smtClean="0"/>
              <a:t>22/08/2019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EB619BC-A8B1-47CA-8F73-67EC845A7AEC}" type="slidenum">
              <a:rPr lang="en-AU" smtClean="0"/>
              <a:t>‹#›</a:t>
            </a:fld>
            <a:endParaRPr lang="en-AU"/>
          </a:p>
        </p:txBody>
      </p:sp>
    </p:spTree>
    <p:extLst>
      <p:ext uri="{BB962C8B-B14F-4D97-AF65-F5344CB8AC3E}">
        <p14:creationId xmlns:p14="http://schemas.microsoft.com/office/powerpoint/2010/main" val="4064115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661D90-A1BF-4E98-A22E-0384DFDD9CE8}" type="datetimeFigureOut">
              <a:rPr lang="en-AU" smtClean="0"/>
              <a:t>22/08/2019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EB619BC-A8B1-47CA-8F73-67EC845A7AEC}" type="slidenum">
              <a:rPr lang="en-AU" smtClean="0"/>
              <a:t>‹#›</a:t>
            </a:fld>
            <a:endParaRPr lang="en-AU"/>
          </a:p>
        </p:txBody>
      </p:sp>
    </p:spTree>
    <p:extLst>
      <p:ext uri="{BB962C8B-B14F-4D97-AF65-F5344CB8AC3E}">
        <p14:creationId xmlns:p14="http://schemas.microsoft.com/office/powerpoint/2010/main" val="3381873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661D90-A1BF-4E98-A22E-0384DFDD9CE8}" type="datetimeFigureOut">
              <a:rPr lang="en-AU" smtClean="0"/>
              <a:t>22/08/2019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B619BC-A8B1-47CA-8F73-67EC845A7AEC}" type="slidenum">
              <a:rPr lang="en-AU" smtClean="0"/>
              <a:t>‹#›</a:t>
            </a:fld>
            <a:endParaRPr lang="en-AU"/>
          </a:p>
        </p:txBody>
      </p:sp>
    </p:spTree>
    <p:extLst>
      <p:ext uri="{BB962C8B-B14F-4D97-AF65-F5344CB8AC3E}">
        <p14:creationId xmlns:p14="http://schemas.microsoft.com/office/powerpoint/2010/main" val="320934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661D90-A1BF-4E98-A22E-0384DFDD9CE8}" type="datetimeFigureOut">
              <a:rPr lang="en-AU" smtClean="0"/>
              <a:t>22/08/2019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B619BC-A8B1-47CA-8F73-67EC845A7AEC}" type="slidenum">
              <a:rPr lang="en-AU" smtClean="0"/>
              <a:t>‹#›</a:t>
            </a:fld>
            <a:endParaRPr lang="en-AU"/>
          </a:p>
        </p:txBody>
      </p:sp>
    </p:spTree>
    <p:extLst>
      <p:ext uri="{BB962C8B-B14F-4D97-AF65-F5344CB8AC3E}">
        <p14:creationId xmlns:p14="http://schemas.microsoft.com/office/powerpoint/2010/main" val="222213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61D90-A1BF-4E98-A22E-0384DFDD9CE8}" type="datetimeFigureOut">
              <a:rPr lang="en-AU" smtClean="0"/>
              <a:t>22/08/2019</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619BC-A8B1-47CA-8F73-67EC845A7AEC}" type="slidenum">
              <a:rPr lang="en-AU" smtClean="0"/>
              <a:t>‹#›</a:t>
            </a:fld>
            <a:endParaRPr lang="en-AU"/>
          </a:p>
        </p:txBody>
      </p:sp>
    </p:spTree>
    <p:extLst>
      <p:ext uri="{BB962C8B-B14F-4D97-AF65-F5344CB8AC3E}">
        <p14:creationId xmlns:p14="http://schemas.microsoft.com/office/powerpoint/2010/main" val="244615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AU"/>
          </a:p>
        </p:txBody>
      </p:sp>
      <p:sp>
        <p:nvSpPr>
          <p:cNvPr id="3" name="Title 2"/>
          <p:cNvSpPr>
            <a:spLocks noGrp="1"/>
          </p:cNvSpPr>
          <p:nvPr>
            <p:ph type="title"/>
          </p:nvPr>
        </p:nvSpPr>
        <p:spPr>
          <a:xfrm>
            <a:off x="178829" y="92047"/>
            <a:ext cx="7886700" cy="1325562"/>
          </a:xfrm>
        </p:spPr>
        <p:txBody>
          <a:bodyPr/>
          <a:lstStyle/>
          <a:p>
            <a:r>
              <a:rPr lang="en-AU" dirty="0"/>
              <a:t>Introduction and Conclusion- the funnel approach</a:t>
            </a:r>
          </a:p>
        </p:txBody>
      </p:sp>
      <p:pic>
        <p:nvPicPr>
          <p:cNvPr id="6" name="Picture 5"/>
          <p:cNvPicPr>
            <a:picLocks noChangeAspect="1"/>
          </p:cNvPicPr>
          <p:nvPr/>
        </p:nvPicPr>
        <p:blipFill rotWithShape="1">
          <a:blip r:embed="rId2"/>
          <a:srcRect b="45030"/>
          <a:stretch/>
        </p:blipFill>
        <p:spPr>
          <a:xfrm>
            <a:off x="4131425" y="1795491"/>
            <a:ext cx="5001794" cy="4580889"/>
          </a:xfrm>
          <a:prstGeom prst="rect">
            <a:avLst/>
          </a:prstGeom>
        </p:spPr>
      </p:pic>
      <p:pic>
        <p:nvPicPr>
          <p:cNvPr id="7" name="Picture 6"/>
          <p:cNvPicPr>
            <a:picLocks noChangeAspect="1"/>
          </p:cNvPicPr>
          <p:nvPr/>
        </p:nvPicPr>
        <p:blipFill rotWithShape="1">
          <a:blip r:embed="rId3"/>
          <a:srcRect r="14691"/>
          <a:stretch/>
        </p:blipFill>
        <p:spPr>
          <a:xfrm>
            <a:off x="0" y="2048797"/>
            <a:ext cx="3732415" cy="4431203"/>
          </a:xfrm>
          <a:prstGeom prst="rect">
            <a:avLst/>
          </a:prstGeom>
        </p:spPr>
      </p:pic>
      <p:sp>
        <p:nvSpPr>
          <p:cNvPr id="9" name="TextBox 8"/>
          <p:cNvSpPr txBox="1"/>
          <p:nvPr/>
        </p:nvSpPr>
        <p:spPr>
          <a:xfrm>
            <a:off x="431999" y="1521229"/>
            <a:ext cx="2660336" cy="369332"/>
          </a:xfrm>
          <a:prstGeom prst="rect">
            <a:avLst/>
          </a:prstGeom>
          <a:noFill/>
        </p:spPr>
        <p:txBody>
          <a:bodyPr wrap="square" rtlCol="0">
            <a:spAutoFit/>
          </a:bodyPr>
          <a:lstStyle/>
          <a:p>
            <a:r>
              <a:rPr lang="en-AU" dirty="0"/>
              <a:t>Introduction</a:t>
            </a:r>
          </a:p>
        </p:txBody>
      </p:sp>
      <p:sp>
        <p:nvSpPr>
          <p:cNvPr id="10" name="TextBox 9"/>
          <p:cNvSpPr txBox="1"/>
          <p:nvPr/>
        </p:nvSpPr>
        <p:spPr>
          <a:xfrm>
            <a:off x="6552982" y="1521229"/>
            <a:ext cx="2518756" cy="369332"/>
          </a:xfrm>
          <a:prstGeom prst="rect">
            <a:avLst/>
          </a:prstGeom>
          <a:noFill/>
        </p:spPr>
        <p:txBody>
          <a:bodyPr wrap="square" rtlCol="0">
            <a:spAutoFit/>
          </a:bodyPr>
          <a:lstStyle/>
          <a:p>
            <a:r>
              <a:rPr lang="en-AU" dirty="0"/>
              <a:t>Conclusion</a:t>
            </a:r>
          </a:p>
        </p:txBody>
      </p:sp>
    </p:spTree>
    <p:extLst>
      <p:ext uri="{BB962C8B-B14F-4D97-AF65-F5344CB8AC3E}">
        <p14:creationId xmlns:p14="http://schemas.microsoft.com/office/powerpoint/2010/main" val="226784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AU"/>
          </a:p>
        </p:txBody>
      </p:sp>
      <p:sp>
        <p:nvSpPr>
          <p:cNvPr id="3" name="Title 2"/>
          <p:cNvSpPr>
            <a:spLocks noGrp="1"/>
          </p:cNvSpPr>
          <p:nvPr>
            <p:ph type="title"/>
          </p:nvPr>
        </p:nvSpPr>
        <p:spPr>
          <a:xfrm>
            <a:off x="178829" y="90662"/>
            <a:ext cx="7886700" cy="1325562"/>
          </a:xfrm>
        </p:spPr>
        <p:txBody>
          <a:bodyPr/>
          <a:lstStyle/>
          <a:p>
            <a:r>
              <a:rPr lang="en-AU" dirty="0"/>
              <a:t>Writing and Structure</a:t>
            </a:r>
          </a:p>
        </p:txBody>
      </p:sp>
      <p:sp>
        <p:nvSpPr>
          <p:cNvPr id="4" name="Content Placeholder 3"/>
          <p:cNvSpPr>
            <a:spLocks noGrp="1"/>
          </p:cNvSpPr>
          <p:nvPr>
            <p:ph idx="1"/>
          </p:nvPr>
        </p:nvSpPr>
        <p:spPr>
          <a:xfrm>
            <a:off x="360164" y="1380582"/>
            <a:ext cx="8351837" cy="5135060"/>
          </a:xfrm>
        </p:spPr>
        <p:txBody>
          <a:bodyPr>
            <a:normAutofit/>
          </a:bodyPr>
          <a:lstStyle/>
          <a:p>
            <a:pPr>
              <a:buFont typeface="Arial" panose="020B0604020202020204" pitchFamily="34" charset="0"/>
              <a:buChar char="•"/>
            </a:pPr>
            <a:r>
              <a:rPr lang="en-AU" dirty="0"/>
              <a:t>Avoid use of emotive language e.g. staggering rates, drastic measures, combat, alarmingly high etc. Academic writing should be free of emotion.</a:t>
            </a:r>
          </a:p>
          <a:p>
            <a:pPr>
              <a:buFont typeface="Arial" panose="020B0604020202020204" pitchFamily="34" charset="0"/>
              <a:buChar char="•"/>
            </a:pPr>
            <a:r>
              <a:rPr lang="en-AU" dirty="0"/>
              <a:t>Use of capital letters, particularly with proper nouns e.g. </a:t>
            </a:r>
          </a:p>
          <a:p>
            <a:pPr lvl="1">
              <a:buFont typeface="Arial" panose="020B0604020202020204" pitchFamily="34" charset="0"/>
              <a:buChar char="•"/>
            </a:pPr>
            <a:r>
              <a:rPr lang="en-AU" b="1" dirty="0">
                <a:solidFill>
                  <a:schemeClr val="tx1"/>
                </a:solidFill>
              </a:rPr>
              <a:t>World Health Organization </a:t>
            </a:r>
            <a:r>
              <a:rPr lang="en-AU" dirty="0">
                <a:solidFill>
                  <a:schemeClr val="tx1"/>
                </a:solidFill>
              </a:rPr>
              <a:t>NOT world health organisation, World health organisation, World Health organisation</a:t>
            </a:r>
          </a:p>
          <a:p>
            <a:pPr lvl="1">
              <a:buFont typeface="Arial" panose="020B0604020202020204" pitchFamily="34" charset="0"/>
              <a:buChar char="•"/>
            </a:pPr>
            <a:r>
              <a:rPr lang="en-AU" dirty="0">
                <a:solidFill>
                  <a:schemeClr val="tx1"/>
                </a:solidFill>
              </a:rPr>
              <a:t>Health promotion </a:t>
            </a:r>
          </a:p>
          <a:p>
            <a:pPr lvl="3"/>
            <a:r>
              <a:rPr lang="en-AU" dirty="0">
                <a:solidFill>
                  <a:schemeClr val="tx1"/>
                </a:solidFill>
              </a:rPr>
              <a:t>If at start of sentence then use Health promotion NOT Health Promotion</a:t>
            </a:r>
          </a:p>
          <a:p>
            <a:pPr lvl="3"/>
            <a:r>
              <a:rPr lang="en-AU" dirty="0">
                <a:solidFill>
                  <a:schemeClr val="tx1"/>
                </a:solidFill>
              </a:rPr>
              <a:t>Middle of sentence use health promotion NOT Health Promotion, Health promotion</a:t>
            </a:r>
          </a:p>
          <a:p>
            <a:pPr>
              <a:buFont typeface="Arial" panose="020B0604020202020204" pitchFamily="34" charset="0"/>
              <a:buChar char="•"/>
            </a:pPr>
            <a:r>
              <a:rPr lang="en-AU" b="1" dirty="0"/>
              <a:t>La Trobe </a:t>
            </a:r>
            <a:r>
              <a:rPr lang="en-AU" dirty="0"/>
              <a:t>NOT Latrobe</a:t>
            </a:r>
          </a:p>
        </p:txBody>
      </p:sp>
    </p:spTree>
    <p:extLst>
      <p:ext uri="{BB962C8B-B14F-4D97-AF65-F5344CB8AC3E}">
        <p14:creationId xmlns:p14="http://schemas.microsoft.com/office/powerpoint/2010/main" val="325941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AU"/>
          </a:p>
        </p:txBody>
      </p:sp>
      <p:sp>
        <p:nvSpPr>
          <p:cNvPr id="3" name="Title 2"/>
          <p:cNvSpPr>
            <a:spLocks noGrp="1"/>
          </p:cNvSpPr>
          <p:nvPr>
            <p:ph type="title"/>
          </p:nvPr>
        </p:nvSpPr>
        <p:spPr>
          <a:xfrm>
            <a:off x="262890" y="266033"/>
            <a:ext cx="7886700" cy="1325562"/>
          </a:xfrm>
        </p:spPr>
        <p:txBody>
          <a:bodyPr/>
          <a:lstStyle/>
          <a:p>
            <a:r>
              <a:rPr lang="en-AU" dirty="0"/>
              <a:t>Writing and Structure</a:t>
            </a:r>
          </a:p>
        </p:txBody>
      </p:sp>
      <p:sp>
        <p:nvSpPr>
          <p:cNvPr id="4" name="Content Placeholder 3"/>
          <p:cNvSpPr>
            <a:spLocks noGrp="1"/>
          </p:cNvSpPr>
          <p:nvPr>
            <p:ph idx="1"/>
          </p:nvPr>
        </p:nvSpPr>
        <p:spPr/>
        <p:txBody>
          <a:bodyPr/>
          <a:lstStyle/>
          <a:p>
            <a:pPr>
              <a:buFont typeface="Arial" panose="020B0604020202020204" pitchFamily="34" charset="0"/>
              <a:buChar char="•"/>
            </a:pPr>
            <a:r>
              <a:rPr lang="en-AU" dirty="0"/>
              <a:t>Use of direct quotes</a:t>
            </a:r>
          </a:p>
          <a:p>
            <a:pPr lvl="2">
              <a:buFont typeface="Arial" panose="020B0604020202020204" pitchFamily="34" charset="0"/>
              <a:buChar char="•"/>
            </a:pPr>
            <a:r>
              <a:rPr lang="en-AU" dirty="0">
                <a:solidFill>
                  <a:schemeClr val="tx1"/>
                </a:solidFill>
              </a:rPr>
              <a:t>Direct quotes should be used sparingly i.e. 1-2 quotes is more than sufficient in as assessment of this size</a:t>
            </a:r>
          </a:p>
          <a:p>
            <a:pPr lvl="2">
              <a:buFont typeface="Arial" panose="020B0604020202020204" pitchFamily="34" charset="0"/>
              <a:buChar char="•"/>
            </a:pPr>
            <a:r>
              <a:rPr lang="en-AU" dirty="0">
                <a:solidFill>
                  <a:schemeClr val="tx1"/>
                </a:solidFill>
              </a:rPr>
              <a:t>Paraphrasing makes for better academic writing</a:t>
            </a:r>
          </a:p>
          <a:p>
            <a:pPr lvl="2">
              <a:buFont typeface="Arial" panose="020B0604020202020204" pitchFamily="34" charset="0"/>
              <a:buChar char="•"/>
            </a:pPr>
            <a:r>
              <a:rPr lang="en-AU" dirty="0">
                <a:solidFill>
                  <a:schemeClr val="tx1"/>
                </a:solidFill>
              </a:rPr>
              <a:t>Paraphrasing is about taking an idea and putting it in your own words; not taking a slab of text and changing a few words</a:t>
            </a:r>
          </a:p>
          <a:p>
            <a:pPr lvl="2">
              <a:buFont typeface="Arial" panose="020B0604020202020204" pitchFamily="34" charset="0"/>
              <a:buChar char="•"/>
            </a:pPr>
            <a:r>
              <a:rPr lang="en-AU" dirty="0">
                <a:solidFill>
                  <a:schemeClr val="tx1"/>
                </a:solidFill>
              </a:rPr>
              <a:t>Quotes are not included in word counts, so if you are using a lot of quotes, then you run the risk of not meeting the word limit and will be penalised, and getting the comment “this is not your work” or being referred to the Academic Integrity Advisers for potential academic misconduct</a:t>
            </a:r>
          </a:p>
          <a:p>
            <a:pPr lvl="2">
              <a:buFont typeface="Arial" panose="020B0604020202020204" pitchFamily="34" charset="0"/>
              <a:buChar char="•"/>
            </a:pPr>
            <a:r>
              <a:rPr lang="en-AU" dirty="0">
                <a:solidFill>
                  <a:schemeClr val="tx1"/>
                </a:solidFill>
              </a:rPr>
              <a:t>Short quotes should be integrated into the flow of sentences, and not left hanging i.e. they should not be a sentence on their own, they need context.</a:t>
            </a:r>
          </a:p>
          <a:p>
            <a:endParaRPr lang="en-AU" dirty="0"/>
          </a:p>
        </p:txBody>
      </p:sp>
    </p:spTree>
    <p:extLst>
      <p:ext uri="{BB962C8B-B14F-4D97-AF65-F5344CB8AC3E}">
        <p14:creationId xmlns:p14="http://schemas.microsoft.com/office/powerpoint/2010/main" val="3754457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AU"/>
          </a:p>
        </p:txBody>
      </p:sp>
      <p:sp>
        <p:nvSpPr>
          <p:cNvPr id="3" name="Title 2"/>
          <p:cNvSpPr>
            <a:spLocks noGrp="1"/>
          </p:cNvSpPr>
          <p:nvPr>
            <p:ph type="title"/>
          </p:nvPr>
        </p:nvSpPr>
        <p:spPr>
          <a:xfrm>
            <a:off x="178829" y="172460"/>
            <a:ext cx="7886700" cy="1325562"/>
          </a:xfrm>
        </p:spPr>
        <p:txBody>
          <a:bodyPr/>
          <a:lstStyle/>
          <a:p>
            <a:r>
              <a:rPr lang="en-AU" dirty="0"/>
              <a:t>Referencing</a:t>
            </a:r>
          </a:p>
        </p:txBody>
      </p:sp>
      <p:sp>
        <p:nvSpPr>
          <p:cNvPr id="4" name="Content Placeholder 3"/>
          <p:cNvSpPr>
            <a:spLocks noGrp="1"/>
          </p:cNvSpPr>
          <p:nvPr>
            <p:ph idx="1"/>
          </p:nvPr>
        </p:nvSpPr>
        <p:spPr/>
        <p:txBody>
          <a:bodyPr/>
          <a:lstStyle/>
          <a:p>
            <a:pPr>
              <a:buFont typeface="Arial" panose="020B0604020202020204" pitchFamily="34" charset="0"/>
              <a:buChar char="•"/>
            </a:pPr>
            <a:r>
              <a:rPr lang="en-AU" dirty="0"/>
              <a:t>Refer to APA guide for correct style for both in-text citations and reference list</a:t>
            </a:r>
          </a:p>
          <a:p>
            <a:pPr>
              <a:buFont typeface="Arial" panose="020B0604020202020204" pitchFamily="34" charset="0"/>
              <a:buChar char="•"/>
            </a:pPr>
            <a:r>
              <a:rPr lang="en-AU" dirty="0"/>
              <a:t>Reference list should only include sources cited in-text</a:t>
            </a:r>
          </a:p>
          <a:p>
            <a:pPr>
              <a:buFont typeface="Arial" panose="020B0604020202020204" pitchFamily="34" charset="0"/>
              <a:buChar char="•"/>
            </a:pPr>
            <a:r>
              <a:rPr lang="en-AU" dirty="0"/>
              <a:t>Reference list must be presented in alphabetical order</a:t>
            </a:r>
          </a:p>
          <a:p>
            <a:pPr>
              <a:buFont typeface="Arial" panose="020B0604020202020204" pitchFamily="34" charset="0"/>
              <a:buChar char="•"/>
            </a:pPr>
            <a:r>
              <a:rPr lang="en-AU" dirty="0"/>
              <a:t>Do not change the ordering of authors (authors are listed in a particular order for a reason, and a lot of consideration has gone into this ordering by the authors)</a:t>
            </a:r>
          </a:p>
        </p:txBody>
      </p:sp>
    </p:spTree>
    <p:extLst>
      <p:ext uri="{BB962C8B-B14F-4D97-AF65-F5344CB8AC3E}">
        <p14:creationId xmlns:p14="http://schemas.microsoft.com/office/powerpoint/2010/main" val="25542124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7B0F9CAC9D8242A80B9B2B38F69D0D" ma:contentTypeVersion="10" ma:contentTypeDescription="Create a new document." ma:contentTypeScope="" ma:versionID="4e6ad2d8d02c7205e828fa9422d7c0f9">
  <xsd:schema xmlns:xsd="http://www.w3.org/2001/XMLSchema" xmlns:xs="http://www.w3.org/2001/XMLSchema" xmlns:p="http://schemas.microsoft.com/office/2006/metadata/properties" xmlns:ns3="69d41ba9-e8e0-4f47-b574-3308d1a1fff4" xmlns:ns4="b73d7e88-5fca-4bc7-8c15-17afa20ac46c" targetNamespace="http://schemas.microsoft.com/office/2006/metadata/properties" ma:root="true" ma:fieldsID="134ec677ba395bffce41be710e328663" ns3:_="" ns4:_="">
    <xsd:import namespace="69d41ba9-e8e0-4f47-b574-3308d1a1fff4"/>
    <xsd:import namespace="b73d7e88-5fca-4bc7-8c15-17afa20ac46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d41ba9-e8e0-4f47-b574-3308d1a1fff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3d7e88-5fca-4bc7-8c15-17afa20ac46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A8BF71-235C-4E0A-B252-25611BE736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d41ba9-e8e0-4f47-b574-3308d1a1fff4"/>
    <ds:schemaRef ds:uri="b73d7e88-5fca-4bc7-8c15-17afa20ac4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E87465-2BDB-4135-A669-4FE58D2CCF39}">
  <ds:schemaRefs>
    <ds:schemaRef ds:uri="http://schemas.microsoft.com/sharepoint/v3/contenttype/forms"/>
  </ds:schemaRefs>
</ds:datastoreItem>
</file>

<file path=customXml/itemProps3.xml><?xml version="1.0" encoding="utf-8"?>
<ds:datastoreItem xmlns:ds="http://schemas.openxmlformats.org/officeDocument/2006/customXml" ds:itemID="{36B56AE0-28FE-449C-8C5C-69C1D8646B32}">
  <ds:schemaRefs>
    <ds:schemaRef ds:uri="69d41ba9-e8e0-4f47-b574-3308d1a1fff4"/>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73d7e88-5fca-4bc7-8c15-17afa20ac46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26</TotalTime>
  <Words>312</Words>
  <Application>Microsoft Office PowerPoint</Application>
  <PresentationFormat>On-screen Show (4:3)</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Introduction and Conclusion- the funnel approach</vt:lpstr>
      <vt:lpstr>Writing and Structure</vt:lpstr>
      <vt:lpstr>Writing and Structure</vt:lpstr>
      <vt:lpstr>Referencing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and Conclusion- the funnel approach</dc:title>
  <dc:creator>Karen Anderson</dc:creator>
  <cp:lastModifiedBy>Karen Anderson</cp:lastModifiedBy>
  <cp:revision>2</cp:revision>
  <dcterms:created xsi:type="dcterms:W3CDTF">2019-08-21T22:27:50Z</dcterms:created>
  <dcterms:modified xsi:type="dcterms:W3CDTF">2019-08-21T22:54:05Z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0x010100C97B0F9CAC9D8242A80B9B2B38F69D0D</vt:lpwstr>
  </property>
</Properties>
</file>