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39"/>
    <p:restoredTop sz="94690"/>
  </p:normalViewPr>
  <p:slideViewPr>
    <p:cSldViewPr snapToGrid="0" snapToObjects="1">
      <p:cViewPr varScale="1">
        <p:scale>
          <a:sx n="73" d="100"/>
          <a:sy n="73" d="100"/>
        </p:scale>
        <p:origin x="60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942B-84BC-8C44-90A4-BC88B6CE9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4025A6-8A4C-FE48-8E0B-ECA98627D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90C5EB-F718-A049-9B6B-DA4031C3E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4CCC8-A9BA-9045-AF9C-F848A879F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B5796-3BD0-3640-B134-67D6C3D7B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71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B175D-940B-AF47-9BE7-90C8C4554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D74A4B-2607-6248-B453-C49335E62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3716C-F5AA-AD41-B921-FBC37FA20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859AA-19C9-5045-B829-7EAE66203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066DC-C911-CC43-9896-02B2D512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7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AE9F4D-2106-BC44-8343-49CF108CAB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1A66E-C976-C74C-971D-A2C4902E9A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E25D6-E449-B84B-BA24-113AB9A7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EAFC3-5E08-1345-AF0F-983BAEB33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A1B39-3D7D-0E4A-A734-177D7A8E0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25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C3C83-9043-FB4F-A3BF-7E88E3B07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00303-DAC4-1F44-9B7F-046E49E93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0DEB9-9CA5-6640-B33D-10EC7302C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9486B-7700-F449-9D29-4D4A97AAF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A1A77-40B6-8046-876C-FE469B0DD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83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AA741-4D06-A943-BD0D-8EC76FE57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82ACD-85DB-3A4F-B773-3A924D7DB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7D8DA-DB9A-FC4F-87B5-C1BA370D5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12B86-42E7-3641-B79B-33986C135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4A634-2EDB-654F-B41B-65A9FB81C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37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D8E31-8121-9B48-BDAB-A5AE5855D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B9693-E81B-1A42-8EF9-A616EEF539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0F322-961E-314C-8A22-6A45000211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87F8B-489F-D149-811F-06742BEDC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838D5-83E0-344A-853D-22400B61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EF6BB-C9AC-F548-8AAC-68BA45AD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E8C66-C23E-7946-91F3-098555C9A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7D317-F719-F343-A37F-381F389C6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9F409B-7703-E041-86E6-2D3ACD2F1F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C561D3-C46D-5442-BE2C-9AFDB15C1A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045550-A6F4-C34B-9CDE-22F39985F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D1BC9B-5C0C-CA45-A61C-42EF91E1A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5A340F-57EE-6141-A2C7-0B8D3B3C7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E1C03-DCEC-7A42-8DBF-D1F65C145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3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4A010-6308-6947-A43D-C88A6A4E1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4C4552-FC5A-5044-81BB-0D619B048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96A6BD-2C2C-824E-B927-8D417FC73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B2272-53DD-8044-953A-7AD1ABD07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4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35E960-0602-FB4D-82B0-A5A2942A5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ED4168-AEB2-DD41-B6A0-EEB279F9A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1B464-D5B9-0547-8C99-70A630267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7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B305A-2088-884E-913F-B5C07E6E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B5175-7DB5-CF47-9A08-51987A85B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B4A880-F51E-3647-AA8D-F64FA8C70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98771-E8E4-A147-BB0F-75307A80F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D326C-F108-FD47-9942-A9E9EAA1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38B04-1C90-AC47-AB7D-014B21F63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5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BE68A-100A-094C-A453-3499017F4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3D0C12-DE16-3248-B135-4FF773EA00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EF6300-F26B-1848-A22B-0D638FA04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8345B-0433-1746-BED6-A4ECB78C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935F1C-2712-7342-99DB-F2718A34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54D9E-84AB-F64F-BEA8-687B08005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09E7C7-67E9-4B4F-AB88-ED8EEC962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7F99E-D056-3940-BBE9-90AC005D7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2F75D-1A3A-744F-B9AF-63F7EEFA5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FD6A0-F697-9145-9097-6E2CE3FDD7C4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0AC1F-5DB9-684F-B680-32AC80B6F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72EC8-041D-F449-A2C0-C96909C02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C241-391B-7E4B-A79E-2B3DF5D50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C111BA8-F928-224F-922B-14382F14C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45" y="0"/>
            <a:ext cx="11837137" cy="1119673"/>
          </a:xfrm>
        </p:spPr>
        <p:txBody>
          <a:bodyPr/>
          <a:lstStyle/>
          <a:p>
            <a:pPr algn="ctr"/>
            <a:r>
              <a:rPr lang="en-US" b="1" dirty="0"/>
              <a:t>The Kurdish Question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D79C339-6AD6-9E4E-AC99-F22C0DA0C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246" y="1543053"/>
            <a:ext cx="4460036" cy="252426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EF23EB-2159-C740-BC54-75C7B5089F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906" y="1407427"/>
            <a:ext cx="3719967" cy="2524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0FA971-328F-DA4B-9E99-47FEBE71B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905" y="4219440"/>
            <a:ext cx="3719967" cy="25504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476AB6-A48C-8B45-BF70-E925C732C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498" y="1432622"/>
            <a:ext cx="3239501" cy="24990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27EC80A-61A7-4A40-A537-57C1106C05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245" y="4245591"/>
            <a:ext cx="4309705" cy="25242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349C01-298C-5C47-82A4-E01E01A0D0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2498" y="4219439"/>
            <a:ext cx="3127883" cy="255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2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41F8B-2235-614A-B33E-DFE68E6E8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839" y="181019"/>
            <a:ext cx="11874321" cy="1000036"/>
          </a:xfrm>
        </p:spPr>
        <p:txBody>
          <a:bodyPr/>
          <a:lstStyle/>
          <a:p>
            <a: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GB" b="1" dirty="0"/>
              <a:t>Kurds: Division, Difference, Unity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40A1F-268B-5B4C-9EF0-C02E9042E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839" y="1365162"/>
            <a:ext cx="11874321" cy="53118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Kurds live in Iran (</a:t>
            </a:r>
            <a:r>
              <a:rPr lang="en-US" dirty="0" err="1"/>
              <a:t>Rojhelat</a:t>
            </a:r>
            <a:r>
              <a:rPr lang="en-US" dirty="0"/>
              <a:t>), Iraq (</a:t>
            </a:r>
            <a:r>
              <a:rPr lang="en-US" dirty="0" err="1"/>
              <a:t>Bashur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Syria (Rojava), Turkey (</a:t>
            </a:r>
            <a:r>
              <a:rPr lang="en-US" dirty="0" err="1"/>
              <a:t>Bakur</a:t>
            </a:r>
            <a:r>
              <a:rPr lang="en-US" dirty="0"/>
              <a:t>) some ex-Soviet </a:t>
            </a:r>
          </a:p>
          <a:p>
            <a:pPr marL="0" indent="0">
              <a:buNone/>
            </a:pPr>
            <a:r>
              <a:rPr lang="en-US" dirty="0"/>
              <a:t>republics as well as Western Europe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Language: Northern (</a:t>
            </a:r>
            <a:r>
              <a:rPr lang="en-US" dirty="0" err="1"/>
              <a:t>Kurmanci</a:t>
            </a:r>
            <a:r>
              <a:rPr lang="en-US" dirty="0"/>
              <a:t>) and Southern (Sorani)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Incorporation to different states deepening </a:t>
            </a:r>
          </a:p>
          <a:p>
            <a:pPr marL="0" indent="0">
              <a:buNone/>
            </a:pPr>
            <a:r>
              <a:rPr lang="en-US" dirty="0"/>
              <a:t>differentiation but common experience of denial</a:t>
            </a:r>
          </a:p>
          <a:p>
            <a:pPr marL="0" indent="0">
              <a:buNone/>
            </a:pPr>
            <a:r>
              <a:rPr lang="en-US" dirty="0"/>
              <a:t>and marginalization creating unity and common identity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Politics: Predominantly secular divided into</a:t>
            </a:r>
          </a:p>
          <a:p>
            <a:pPr marL="0" indent="0">
              <a:buNone/>
            </a:pPr>
            <a:r>
              <a:rPr lang="en-US" dirty="0"/>
              <a:t> Socialist and Nationalist strands. There are also</a:t>
            </a:r>
          </a:p>
          <a:p>
            <a:pPr marL="0" indent="0">
              <a:buNone/>
            </a:pPr>
            <a:r>
              <a:rPr lang="en-US" dirty="0"/>
              <a:t>smaller Islamist groups.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E340DC-AE1A-0342-A21A-3B0C497C5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850" y="1181054"/>
            <a:ext cx="4089310" cy="27432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4CCB46-2AD3-644E-BE9A-DE85D1C58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850" y="3790111"/>
            <a:ext cx="4089310" cy="257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8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96083-3F12-9549-A3E5-1B52AA65E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818" y="304800"/>
            <a:ext cx="11706895" cy="1202150"/>
          </a:xfrm>
        </p:spPr>
        <p:txBody>
          <a:bodyPr/>
          <a:lstStyle/>
          <a:p>
            <a:pPr algn="ctr"/>
            <a:r>
              <a:rPr lang="en-US" b="1" dirty="0"/>
              <a:t>Political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E56CD-0F0B-2447-992A-75107E941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819" y="1825625"/>
            <a:ext cx="1170689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Kurds pursue 3 main political projects: Nation-</a:t>
            </a:r>
            <a:r>
              <a:rPr lang="en-US" dirty="0" err="1"/>
              <a:t>Statism</a:t>
            </a:r>
            <a:r>
              <a:rPr lang="en-US" dirty="0"/>
              <a:t>, Federalism, Democratic Autonomy (or Democratic Confederalism)</a:t>
            </a:r>
          </a:p>
          <a:p>
            <a:endParaRPr lang="en-US" dirty="0"/>
          </a:p>
          <a:p>
            <a:r>
              <a:rPr lang="en-US" i="1" dirty="0" err="1"/>
              <a:t>Bakur</a:t>
            </a:r>
            <a:r>
              <a:rPr lang="en-US" dirty="0"/>
              <a:t> (Turkey) and </a:t>
            </a:r>
            <a:r>
              <a:rPr lang="en-US" i="1" dirty="0"/>
              <a:t>Rojava</a:t>
            </a:r>
            <a:r>
              <a:rPr lang="en-US" dirty="0"/>
              <a:t> (Syria): Democratic Autonomy is the dominant model</a:t>
            </a:r>
          </a:p>
          <a:p>
            <a:endParaRPr lang="en-US" dirty="0"/>
          </a:p>
          <a:p>
            <a:r>
              <a:rPr lang="en-US" i="1" dirty="0" err="1"/>
              <a:t>Bashur</a:t>
            </a:r>
            <a:r>
              <a:rPr lang="en-US" i="1" dirty="0"/>
              <a:t> </a:t>
            </a:r>
            <a:r>
              <a:rPr lang="en-US" dirty="0"/>
              <a:t>(Iraq) federalism with a view to establish an independent Kurdish state at an appropriate future date</a:t>
            </a:r>
          </a:p>
          <a:p>
            <a:endParaRPr lang="en-US" dirty="0"/>
          </a:p>
          <a:p>
            <a:r>
              <a:rPr lang="en-US" dirty="0"/>
              <a:t>In </a:t>
            </a:r>
            <a:r>
              <a:rPr lang="en-US" i="1" dirty="0" err="1"/>
              <a:t>Rojhelat</a:t>
            </a:r>
            <a:r>
              <a:rPr lang="en-US" dirty="0"/>
              <a:t> (Iran) all three models have strong representation among man political parties and the ordinary Kurds</a:t>
            </a:r>
          </a:p>
        </p:txBody>
      </p:sp>
    </p:spTree>
    <p:extLst>
      <p:ext uri="{BB962C8B-B14F-4D97-AF65-F5344CB8AC3E}">
        <p14:creationId xmlns:p14="http://schemas.microsoft.com/office/powerpoint/2010/main" val="424350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08158-EB7F-684D-8117-AE4A65BA9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545" y="193898"/>
            <a:ext cx="11771291" cy="974278"/>
          </a:xfrm>
        </p:spPr>
        <p:txBody>
          <a:bodyPr/>
          <a:lstStyle/>
          <a:p>
            <a:pPr algn="ctr"/>
            <a:r>
              <a:rPr lang="en-US" dirty="0"/>
              <a:t>Democratic Autonomy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4B3EC-16BA-9F41-9322-AECC13755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545" y="1825625"/>
            <a:ext cx="1119925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Communal Governance</a:t>
            </a:r>
          </a:p>
          <a:p>
            <a:endParaRPr lang="en-US" dirty="0"/>
          </a:p>
          <a:p>
            <a:r>
              <a:rPr lang="en-US" dirty="0"/>
              <a:t>Gender Equality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Direct Democracy</a:t>
            </a:r>
          </a:p>
          <a:p>
            <a:endParaRPr lang="en-US" dirty="0"/>
          </a:p>
          <a:p>
            <a:r>
              <a:rPr lang="en-US" dirty="0"/>
              <a:t>Cooperative Economy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Ecological Protection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43A17A-BC27-BC43-A2CF-1DFB61A83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428" y="2138709"/>
            <a:ext cx="5821251" cy="372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98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93" y="333311"/>
            <a:ext cx="8919810" cy="630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21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0914A-804D-134D-BF2F-CD74BC886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383DA-5D3D-B140-9C27-41FE7B6FE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" y="1825625"/>
            <a:ext cx="11544300" cy="487997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Geopolitics</a:t>
            </a:r>
          </a:p>
          <a:p>
            <a:endParaRPr lang="en-US" dirty="0"/>
          </a:p>
          <a:p>
            <a:r>
              <a:rPr lang="en-US" dirty="0" err="1"/>
              <a:t>Geoeconomic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Dynamics</a:t>
            </a:r>
          </a:p>
          <a:p>
            <a:endParaRPr lang="en-US" dirty="0"/>
          </a:p>
          <a:p>
            <a:r>
              <a:rPr lang="en-US" dirty="0"/>
              <a:t>Political &amp; </a:t>
            </a:r>
          </a:p>
          <a:p>
            <a:pPr marL="0" indent="0">
              <a:buNone/>
            </a:pPr>
            <a:r>
              <a:rPr lang="en-US" dirty="0"/>
              <a:t>Ideological Divisions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International </a:t>
            </a:r>
          </a:p>
          <a:p>
            <a:pPr marL="0" indent="0">
              <a:buNone/>
            </a:pPr>
            <a:r>
              <a:rPr lang="en-US" dirty="0"/>
              <a:t>Legal Environment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1F40E9-E3ED-1145-8775-5250534B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2057396"/>
            <a:ext cx="4267200" cy="2111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4AF770-D1FE-F740-8354-A241294C2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100" y="4381499"/>
            <a:ext cx="4267200" cy="2111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2D371E-5504-2B42-AC0D-4C2E21E52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0" y="2112169"/>
            <a:ext cx="3257550" cy="1889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632D05-D95F-544E-9AFF-CE8031AFD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9500" y="4381499"/>
            <a:ext cx="3498850" cy="211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85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Kurdish Question</vt:lpstr>
      <vt:lpstr>Kurds: Division, Difference, Unity</vt:lpstr>
      <vt:lpstr>Political Projects</vt:lpstr>
      <vt:lpstr>Democratic Autonomy</vt:lpstr>
      <vt:lpstr>PowerPoint Presentation</vt:lpstr>
      <vt:lpstr>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Kurdish Question</dc:title>
  <dc:creator>Kamran Matin</dc:creator>
  <cp:lastModifiedBy>Kamran Matin</cp:lastModifiedBy>
  <cp:revision>7</cp:revision>
  <dcterms:created xsi:type="dcterms:W3CDTF">2019-03-31T11:41:54Z</dcterms:created>
  <dcterms:modified xsi:type="dcterms:W3CDTF">2019-11-21T11:53:16Z</dcterms:modified>
</cp:coreProperties>
</file>