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1" r:id="rId6"/>
    <p:sldId id="262" r:id="rId7"/>
    <p:sldId id="260" r:id="rId8"/>
    <p:sldId id="263" r:id="rId9"/>
    <p:sldId id="264" r:id="rId10"/>
    <p:sldId id="265" r:id="rId11"/>
    <p:sldId id="266" r:id="rId12"/>
    <p:sldId id="267" r:id="rId13"/>
    <p:sldId id="268" r:id="rId14"/>
    <p:sldId id="269" r:id="rId15"/>
    <p:sldId id="270" r:id="rId16"/>
    <p:sldId id="273" r:id="rId17"/>
    <p:sldId id="271" r:id="rId18"/>
    <p:sldId id="272"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60"/>
  </p:normalViewPr>
  <p:slideViewPr>
    <p:cSldViewPr snapToGrid="0">
      <p:cViewPr varScale="1">
        <p:scale>
          <a:sx n="115" d="100"/>
          <a:sy n="115" d="100"/>
        </p:scale>
        <p:origin x="432"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2/4/2020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2/4/2020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2/4/2020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2/4/2020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2/4/2020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2/4/2020</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2/4/2020</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2/4/2020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2/4/2020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4509A250-FF31-4206-8172-F9D3106AACB1}" type="datetimeFigureOut">
              <a:rPr lang="en-US" dirty="0"/>
              <a:t>2/4/2020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796027F-7875-4030-9381-8BD8C4F21935}" type="datetimeFigureOut">
              <a:rPr lang="en-US" dirty="0"/>
              <a:t>2/4/2020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dirty="0"/>
              <a:t>2/4/2020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dirty="0"/>
              <a:t>2/4/2020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2/4/2020</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2/4/2020</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4509A250-FF31-4206-8172-F9D3106AACB1}" type="datetimeFigureOut">
              <a:rPr lang="en-US" dirty="0"/>
              <a:t>2/4/2020</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2/4/2020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dirty="0"/>
              <a:t>2/4/2020</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s://www.reuters.com/article/us-people-robin-williams-suicides/robin-williams-death-linked-to-rise-in-copycat-suicides-idUSKBN1FR3AW"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jpeg"/></Relationships>
</file>

<file path=ppt/slides/_rels/slide16.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hyperlink" Target="https://www.bing.com/videos/search?q=branding+and+social+influencers+&amp;&amp;view=detail&amp;mid=EBD9AE490F142C014B2CEBD9AE490F142C014B2C&amp;&amp;FORM=VRDGAR" TargetMode="External"/><Relationship Id="rId1" Type="http://schemas.openxmlformats.org/officeDocument/2006/relationships/slideLayout" Target="../slideLayouts/slideLayout4.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6.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936865"/>
            <a:ext cx="8825658" cy="1188980"/>
          </a:xfrm>
        </p:spPr>
        <p:txBody>
          <a:bodyPr/>
          <a:lstStyle/>
          <a:p>
            <a:pPr algn="ctr"/>
            <a:r>
              <a:rPr lang="en-GB" sz="4000" dirty="0" smtClean="0">
                <a:solidFill>
                  <a:schemeClr val="accent3"/>
                </a:solidFill>
              </a:rPr>
              <a:t>Influence </a:t>
            </a:r>
            <a:r>
              <a:rPr lang="en-GB" sz="4000" dirty="0">
                <a:solidFill>
                  <a:schemeClr val="accent3"/>
                </a:solidFill>
              </a:rPr>
              <a:t>&amp;</a:t>
            </a:r>
            <a:r>
              <a:rPr lang="en-GB" sz="4000" dirty="0" smtClean="0">
                <a:solidFill>
                  <a:schemeClr val="accent3"/>
                </a:solidFill>
              </a:rPr>
              <a:t> Persuasion  </a:t>
            </a:r>
            <a:br>
              <a:rPr lang="en-GB" sz="4000" dirty="0" smtClean="0">
                <a:solidFill>
                  <a:schemeClr val="accent3"/>
                </a:solidFill>
              </a:rPr>
            </a:br>
            <a:r>
              <a:rPr lang="en-GB" sz="2400" dirty="0" smtClean="0">
                <a:solidFill>
                  <a:schemeClr val="tx1"/>
                </a:solidFill>
              </a:rPr>
              <a:t>The work of Robert </a:t>
            </a:r>
            <a:r>
              <a:rPr lang="en-GB" sz="2400" dirty="0" err="1" smtClean="0">
                <a:solidFill>
                  <a:schemeClr val="tx1"/>
                </a:solidFill>
              </a:rPr>
              <a:t>Cialdini</a:t>
            </a:r>
            <a:endParaRPr lang="en-GB" sz="2400" dirty="0">
              <a:solidFill>
                <a:schemeClr val="tx1"/>
              </a:solidFill>
            </a:endParaRPr>
          </a:p>
        </p:txBody>
      </p:sp>
      <p:sp>
        <p:nvSpPr>
          <p:cNvPr id="3" name="Subtitle 2"/>
          <p:cNvSpPr>
            <a:spLocks noGrp="1"/>
          </p:cNvSpPr>
          <p:nvPr>
            <p:ph type="subTitle" idx="1"/>
          </p:nvPr>
        </p:nvSpPr>
        <p:spPr>
          <a:xfrm>
            <a:off x="1154955" y="5187142"/>
            <a:ext cx="8825658" cy="451658"/>
          </a:xfrm>
        </p:spPr>
        <p:txBody>
          <a:bodyPr/>
          <a:lstStyle/>
          <a:p>
            <a:pPr algn="ctr"/>
            <a:r>
              <a:rPr lang="en-GB" dirty="0" smtClean="0">
                <a:solidFill>
                  <a:schemeClr val="accent1">
                    <a:lumMod val="75000"/>
                  </a:schemeClr>
                </a:solidFill>
              </a:rPr>
              <a:t>   </a:t>
            </a:r>
            <a:r>
              <a:rPr lang="en-GB" dirty="0" smtClean="0">
                <a:solidFill>
                  <a:schemeClr val="tx1"/>
                </a:solidFill>
              </a:rPr>
              <a:t>Week 3</a:t>
            </a:r>
            <a:endParaRPr lang="en-GB" dirty="0">
              <a:solidFill>
                <a:schemeClr val="tx1"/>
              </a:solidFill>
            </a:endParaRPr>
          </a:p>
        </p:txBody>
      </p:sp>
      <p:pic>
        <p:nvPicPr>
          <p:cNvPr id="4" name="Picture 3" descr="Image result for cialdini's weapons of influence"/>
          <p:cNvPicPr/>
          <p:nvPr/>
        </p:nvPicPr>
        <p:blipFill>
          <a:blip r:embed="rId2">
            <a:extLst>
              <a:ext uri="{28A0092B-C50C-407E-A947-70E740481C1C}">
                <a14:useLocalDpi xmlns:a14="http://schemas.microsoft.com/office/drawing/2010/main" val="0"/>
              </a:ext>
            </a:extLst>
          </a:blip>
          <a:srcRect/>
          <a:stretch>
            <a:fillRect/>
          </a:stretch>
        </p:blipFill>
        <p:spPr bwMode="auto">
          <a:xfrm>
            <a:off x="5250163" y="3354501"/>
            <a:ext cx="1099107" cy="1603985"/>
          </a:xfrm>
          <a:prstGeom prst="rect">
            <a:avLst/>
          </a:prstGeom>
          <a:noFill/>
          <a:ln>
            <a:noFill/>
          </a:ln>
        </p:spPr>
      </p:pic>
    </p:spTree>
    <p:extLst>
      <p:ext uri="{BB962C8B-B14F-4D97-AF65-F5344CB8AC3E}">
        <p14:creationId xmlns:p14="http://schemas.microsoft.com/office/powerpoint/2010/main" val="29537780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7034" y="914400"/>
            <a:ext cx="8853800" cy="606829"/>
          </a:xfrm>
        </p:spPr>
        <p:txBody>
          <a:bodyPr/>
          <a:lstStyle/>
          <a:p>
            <a:r>
              <a:rPr lang="en-GB" sz="2800" dirty="0">
                <a:solidFill>
                  <a:schemeClr val="accent3"/>
                </a:solidFill>
              </a:rPr>
              <a:t>Commitment and </a:t>
            </a:r>
            <a:r>
              <a:rPr lang="en-GB" sz="2800" dirty="0" smtClean="0">
                <a:solidFill>
                  <a:schemeClr val="accent3"/>
                </a:solidFill>
              </a:rPr>
              <a:t>consistency: </a:t>
            </a:r>
            <a:r>
              <a:rPr lang="en-GB" sz="2800" dirty="0" smtClean="0">
                <a:solidFill>
                  <a:schemeClr val="accent3"/>
                </a:solidFill>
              </a:rPr>
              <a:t>how to do it…..</a:t>
            </a:r>
            <a:endParaRPr lang="en-GB" sz="2800" dirty="0"/>
          </a:p>
        </p:txBody>
      </p:sp>
      <p:sp>
        <p:nvSpPr>
          <p:cNvPr id="3" name="Content Placeholder 2"/>
          <p:cNvSpPr>
            <a:spLocks noGrp="1"/>
          </p:cNvSpPr>
          <p:nvPr>
            <p:ph idx="1"/>
          </p:nvPr>
        </p:nvSpPr>
        <p:spPr>
          <a:xfrm>
            <a:off x="1103312" y="1587732"/>
            <a:ext cx="10512039" cy="4475318"/>
          </a:xfrm>
        </p:spPr>
        <p:txBody>
          <a:bodyPr>
            <a:normAutofit/>
          </a:bodyPr>
          <a:lstStyle/>
          <a:p>
            <a:r>
              <a:rPr lang="en-GB" dirty="0" smtClean="0"/>
              <a:t>Tactic </a:t>
            </a:r>
            <a:r>
              <a:rPr lang="en-GB" dirty="0"/>
              <a:t>of incremental commitment – agree to something </a:t>
            </a:r>
            <a:r>
              <a:rPr lang="en-GB" dirty="0" smtClean="0"/>
              <a:t>small initially </a:t>
            </a:r>
            <a:r>
              <a:rPr lang="en-GB" dirty="0"/>
              <a:t>leads a ‘momentum of </a:t>
            </a:r>
            <a:r>
              <a:rPr lang="en-GB" dirty="0" smtClean="0"/>
              <a:t>compliance’ later on.</a:t>
            </a:r>
            <a:endParaRPr lang="en-GB" dirty="0"/>
          </a:p>
          <a:p>
            <a:r>
              <a:rPr lang="en-GB" dirty="0"/>
              <a:t>Start small – </a:t>
            </a:r>
            <a:r>
              <a:rPr lang="en-GB" dirty="0">
                <a:solidFill>
                  <a:schemeClr val="accent1">
                    <a:lumMod val="60000"/>
                    <a:lumOff val="40000"/>
                  </a:schemeClr>
                </a:solidFill>
              </a:rPr>
              <a:t>foot in the </a:t>
            </a:r>
            <a:r>
              <a:rPr lang="en-GB" dirty="0" smtClean="0">
                <a:solidFill>
                  <a:schemeClr val="accent1">
                    <a:lumMod val="60000"/>
                    <a:lumOff val="40000"/>
                  </a:schemeClr>
                </a:solidFill>
              </a:rPr>
              <a:t>door </a:t>
            </a:r>
            <a:r>
              <a:rPr lang="en-GB" dirty="0"/>
              <a:t>– trivial-small commitments that appeal to our self-image – then can be exploited with greater demands &amp;</a:t>
            </a:r>
            <a:r>
              <a:rPr lang="en-GB" dirty="0" smtClean="0"/>
              <a:t> returns later on.</a:t>
            </a:r>
            <a:endParaRPr lang="en-GB" dirty="0"/>
          </a:p>
          <a:p>
            <a:r>
              <a:rPr lang="en-GB" dirty="0"/>
              <a:t>Korean  POW – Chinese </a:t>
            </a:r>
            <a:r>
              <a:rPr lang="en-GB" dirty="0" smtClean="0"/>
              <a:t>manipulation of US prisoners.</a:t>
            </a:r>
            <a:endParaRPr lang="en-GB" dirty="0"/>
          </a:p>
          <a:p>
            <a:r>
              <a:rPr lang="en-GB" dirty="0"/>
              <a:t>Freedman &amp;</a:t>
            </a:r>
            <a:r>
              <a:rPr lang="en-GB" dirty="0" smtClean="0"/>
              <a:t> </a:t>
            </a:r>
            <a:r>
              <a:rPr lang="en-GB" dirty="0"/>
              <a:t>Fraser (</a:t>
            </a:r>
            <a:r>
              <a:rPr lang="en-GB" dirty="0" smtClean="0"/>
              <a:t>1966): Be </a:t>
            </a:r>
            <a:r>
              <a:rPr lang="en-GB" dirty="0"/>
              <a:t>a Safe Driver experiment.</a:t>
            </a:r>
          </a:p>
          <a:p>
            <a:r>
              <a:rPr lang="en-GB" dirty="0"/>
              <a:t>Notion of labelling to gain </a:t>
            </a:r>
            <a:r>
              <a:rPr lang="en-GB" dirty="0" smtClean="0"/>
              <a:t>Commitment </a:t>
            </a:r>
            <a:r>
              <a:rPr lang="en-GB" dirty="0"/>
              <a:t>– assigning </a:t>
            </a:r>
            <a:r>
              <a:rPr lang="en-GB" dirty="0" smtClean="0"/>
              <a:t>reputational </a:t>
            </a:r>
            <a:r>
              <a:rPr lang="en-GB" dirty="0"/>
              <a:t>expectations – praise people for being v generous and they give more to charity for </a:t>
            </a:r>
            <a:r>
              <a:rPr lang="en-GB" dirty="0" smtClean="0"/>
              <a:t>example.</a:t>
            </a:r>
            <a:endParaRPr lang="en-GB" dirty="0"/>
          </a:p>
          <a:p>
            <a:r>
              <a:rPr lang="en-GB" dirty="0"/>
              <a:t>Once commitment to </a:t>
            </a:r>
            <a:r>
              <a:rPr lang="en-GB" dirty="0" smtClean="0"/>
              <a:t>self-image </a:t>
            </a:r>
            <a:r>
              <a:rPr lang="en-GB" dirty="0"/>
              <a:t>is made it is squeezed both sides by c</a:t>
            </a:r>
            <a:r>
              <a:rPr lang="en-GB" dirty="0" smtClean="0"/>
              <a:t>onsistency factors.</a:t>
            </a:r>
            <a:endParaRPr lang="en-GB" dirty="0"/>
          </a:p>
          <a:p>
            <a:r>
              <a:rPr lang="en-GB" dirty="0"/>
              <a:t>The power of writing things down – power of </a:t>
            </a:r>
            <a:r>
              <a:rPr lang="en-GB" dirty="0" smtClean="0"/>
              <a:t>testimonials?</a:t>
            </a:r>
            <a:endParaRPr lang="en-GB" dirty="0"/>
          </a:p>
        </p:txBody>
      </p:sp>
    </p:spTree>
    <p:extLst>
      <p:ext uri="{BB962C8B-B14F-4D97-AF65-F5344CB8AC3E}">
        <p14:creationId xmlns:p14="http://schemas.microsoft.com/office/powerpoint/2010/main" val="16878783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03147" y="789708"/>
            <a:ext cx="3028031" cy="536583"/>
          </a:xfrm>
        </p:spPr>
        <p:txBody>
          <a:bodyPr/>
          <a:lstStyle/>
          <a:p>
            <a:r>
              <a:rPr lang="en-GB" sz="2800" dirty="0">
                <a:solidFill>
                  <a:schemeClr val="accent3"/>
                </a:solidFill>
              </a:rPr>
              <a:t>Social proof</a:t>
            </a:r>
            <a:br>
              <a:rPr lang="en-GB" sz="2800" dirty="0">
                <a:solidFill>
                  <a:schemeClr val="accent3"/>
                </a:solidFill>
              </a:rPr>
            </a:br>
            <a:endParaRPr lang="en-GB" sz="2800" dirty="0">
              <a:solidFill>
                <a:schemeClr val="accent3"/>
              </a:solidFill>
            </a:endParaRPr>
          </a:p>
        </p:txBody>
      </p:sp>
      <p:sp>
        <p:nvSpPr>
          <p:cNvPr id="3" name="Content Placeholder 2"/>
          <p:cNvSpPr>
            <a:spLocks noGrp="1"/>
          </p:cNvSpPr>
          <p:nvPr>
            <p:ph idx="1"/>
          </p:nvPr>
        </p:nvSpPr>
        <p:spPr>
          <a:xfrm>
            <a:off x="1203147" y="1532237"/>
            <a:ext cx="10626388" cy="5209013"/>
          </a:xfrm>
        </p:spPr>
        <p:txBody>
          <a:bodyPr>
            <a:normAutofit/>
          </a:bodyPr>
          <a:lstStyle/>
          <a:p>
            <a:r>
              <a:rPr lang="en-GB" b="1" dirty="0" smtClean="0">
                <a:solidFill>
                  <a:schemeClr val="accent3"/>
                </a:solidFill>
              </a:rPr>
              <a:t>Q? </a:t>
            </a:r>
            <a:r>
              <a:rPr lang="en-GB" dirty="0" smtClean="0"/>
              <a:t>How do explain cults like </a:t>
            </a:r>
            <a:r>
              <a:rPr lang="en-GB" dirty="0" err="1" smtClean="0"/>
              <a:t>moonies</a:t>
            </a:r>
            <a:r>
              <a:rPr lang="en-GB" dirty="0" smtClean="0"/>
              <a:t>, Waco </a:t>
            </a:r>
            <a:r>
              <a:rPr lang="en-GB" dirty="0" err="1" smtClean="0"/>
              <a:t>etc</a:t>
            </a:r>
            <a:r>
              <a:rPr lang="en-GB" dirty="0" smtClean="0"/>
              <a:t>?</a:t>
            </a:r>
          </a:p>
          <a:p>
            <a:r>
              <a:rPr lang="en-GB" b="1" dirty="0" smtClean="0">
                <a:solidFill>
                  <a:schemeClr val="accent3"/>
                </a:solidFill>
              </a:rPr>
              <a:t>Q? </a:t>
            </a:r>
            <a:r>
              <a:rPr lang="en-GB" dirty="0" smtClean="0"/>
              <a:t>Who can remember crazes like micro-scooters, </a:t>
            </a:r>
          </a:p>
          <a:p>
            <a:pPr marL="0" indent="0">
              <a:buNone/>
            </a:pPr>
            <a:r>
              <a:rPr lang="en-GB" dirty="0"/>
              <a:t> </a:t>
            </a:r>
            <a:r>
              <a:rPr lang="en-GB" dirty="0" smtClean="0"/>
              <a:t>            </a:t>
            </a:r>
            <a:r>
              <a:rPr lang="en-GB" dirty="0" err="1" smtClean="0"/>
              <a:t>heelies</a:t>
            </a:r>
            <a:r>
              <a:rPr lang="en-GB" dirty="0" smtClean="0"/>
              <a:t>, go-</a:t>
            </a:r>
            <a:r>
              <a:rPr lang="en-GB" dirty="0" err="1" smtClean="0"/>
              <a:t>gos</a:t>
            </a:r>
            <a:r>
              <a:rPr lang="en-GB" b="1" dirty="0"/>
              <a:t> </a:t>
            </a:r>
            <a:r>
              <a:rPr lang="en-GB" dirty="0" err="1" smtClean="0"/>
              <a:t>etc</a:t>
            </a:r>
            <a:endParaRPr lang="en-GB" dirty="0"/>
          </a:p>
          <a:p>
            <a:r>
              <a:rPr lang="en-GB" b="1" dirty="0" smtClean="0">
                <a:solidFill>
                  <a:schemeClr val="accent3"/>
                </a:solidFill>
              </a:rPr>
              <a:t>Q? </a:t>
            </a:r>
            <a:r>
              <a:rPr lang="en-GB" dirty="0" smtClean="0"/>
              <a:t>What </a:t>
            </a:r>
            <a:r>
              <a:rPr lang="en-GB" dirty="0"/>
              <a:t>is </a:t>
            </a:r>
            <a:r>
              <a:rPr lang="en-GB" dirty="0" err="1"/>
              <a:t>facebook</a:t>
            </a:r>
            <a:r>
              <a:rPr lang="en-GB" dirty="0"/>
              <a:t> and trip advisor really all about?</a:t>
            </a:r>
          </a:p>
          <a:p>
            <a:r>
              <a:rPr lang="en-GB" dirty="0"/>
              <a:t>Who as students are you most likely to take life advice from?</a:t>
            </a:r>
          </a:p>
          <a:p>
            <a:r>
              <a:rPr lang="en-GB" dirty="0"/>
              <a:t>We determine what is correct by finding out what other people think is correct. (</a:t>
            </a:r>
            <a:r>
              <a:rPr lang="en-GB" dirty="0" err="1"/>
              <a:t>Lun</a:t>
            </a:r>
            <a:r>
              <a:rPr lang="en-GB" dirty="0"/>
              <a:t> et al 2007, cited in </a:t>
            </a:r>
            <a:r>
              <a:rPr lang="en-GB" dirty="0" err="1"/>
              <a:t>Cialdini</a:t>
            </a:r>
            <a:r>
              <a:rPr lang="en-GB" dirty="0"/>
              <a:t>, 2009) Most powerful when observing </a:t>
            </a:r>
            <a:r>
              <a:rPr lang="en-GB" dirty="0">
                <a:solidFill>
                  <a:schemeClr val="accent1">
                    <a:lumMod val="60000"/>
                    <a:lumOff val="40000"/>
                  </a:schemeClr>
                </a:solidFill>
              </a:rPr>
              <a:t>like people </a:t>
            </a:r>
            <a:r>
              <a:rPr lang="en-GB" dirty="0" smtClean="0"/>
              <a:t>ourselves.</a:t>
            </a:r>
            <a:endParaRPr lang="en-GB" dirty="0"/>
          </a:p>
          <a:p>
            <a:r>
              <a:rPr lang="en-GB" dirty="0"/>
              <a:t>Principle of the Determination of </a:t>
            </a:r>
            <a:r>
              <a:rPr lang="en-GB" dirty="0" smtClean="0"/>
              <a:t>‘correct’ </a:t>
            </a:r>
            <a:r>
              <a:rPr lang="en-GB" dirty="0"/>
              <a:t>behaviour – especially potent in times of </a:t>
            </a:r>
            <a:r>
              <a:rPr lang="en-GB" dirty="0" smtClean="0">
                <a:solidFill>
                  <a:schemeClr val="accent1">
                    <a:lumMod val="60000"/>
                    <a:lumOff val="40000"/>
                  </a:schemeClr>
                </a:solidFill>
              </a:rPr>
              <a:t>uncertainty</a:t>
            </a:r>
            <a:r>
              <a:rPr lang="en-GB" b="1" dirty="0" smtClean="0">
                <a:solidFill>
                  <a:schemeClr val="accent1">
                    <a:lumMod val="60000"/>
                    <a:lumOff val="40000"/>
                  </a:schemeClr>
                </a:solidFill>
              </a:rPr>
              <a:t>. </a:t>
            </a:r>
            <a:endParaRPr lang="en-GB" dirty="0">
              <a:solidFill>
                <a:schemeClr val="accent1">
                  <a:lumMod val="60000"/>
                  <a:lumOff val="40000"/>
                </a:schemeClr>
              </a:solidFill>
            </a:endParaRPr>
          </a:p>
          <a:p>
            <a:r>
              <a:rPr lang="en-GB" dirty="0"/>
              <a:t>Follow the herd normally a good outcome but </a:t>
            </a:r>
            <a:r>
              <a:rPr lang="en-GB" dirty="0" smtClean="0"/>
              <a:t>also often misleading/dangerous </a:t>
            </a:r>
            <a:r>
              <a:rPr lang="en-GB" dirty="0"/>
              <a:t>– </a:t>
            </a:r>
            <a:r>
              <a:rPr lang="en-GB" dirty="0" smtClean="0"/>
              <a:t>canned laughter or even Hitler.</a:t>
            </a:r>
            <a:endParaRPr lang="en-GB" dirty="0"/>
          </a:p>
          <a:p>
            <a:endParaRPr lang="en-GB" dirty="0"/>
          </a:p>
        </p:txBody>
      </p:sp>
      <p:pic>
        <p:nvPicPr>
          <p:cNvPr id="4" name="Picture 3" descr="Image result for canned laughter"/>
          <p:cNvPicPr/>
          <p:nvPr/>
        </p:nvPicPr>
        <p:blipFill rotWithShape="1">
          <a:blip r:embed="rId2">
            <a:extLst>
              <a:ext uri="{28A0092B-C50C-407E-A947-70E740481C1C}">
                <a14:useLocalDpi xmlns:a14="http://schemas.microsoft.com/office/drawing/2010/main" val="0"/>
              </a:ext>
            </a:extLst>
          </a:blip>
          <a:srcRect l="12224" r="12097"/>
          <a:stretch/>
        </p:blipFill>
        <p:spPr bwMode="auto">
          <a:xfrm>
            <a:off x="8487294" y="307417"/>
            <a:ext cx="1446613" cy="1121847"/>
          </a:xfrm>
          <a:prstGeom prst="rect">
            <a:avLst/>
          </a:prstGeom>
          <a:noFill/>
          <a:ln>
            <a:noFill/>
          </a:ln>
          <a:extLst>
            <a:ext uri="{53640926-AAD7-44D8-BBD7-CCE9431645EC}">
              <a14:shadowObscured xmlns:a14="http://schemas.microsoft.com/office/drawing/2010/main"/>
            </a:ext>
          </a:extLst>
        </p:spPr>
      </p:pic>
      <p:pic>
        <p:nvPicPr>
          <p:cNvPr id="5" name="Picture 4" descr="Image result for facebook like"/>
          <p:cNvPicPr/>
          <p:nvPr/>
        </p:nvPicPr>
        <p:blipFill>
          <a:blip r:embed="rId3">
            <a:extLst>
              <a:ext uri="{28A0092B-C50C-407E-A947-70E740481C1C}">
                <a14:useLocalDpi xmlns:a14="http://schemas.microsoft.com/office/drawing/2010/main" val="0"/>
              </a:ext>
            </a:extLst>
          </a:blip>
          <a:srcRect/>
          <a:stretch>
            <a:fillRect/>
          </a:stretch>
        </p:blipFill>
        <p:spPr bwMode="auto">
          <a:xfrm>
            <a:off x="8012088" y="1812082"/>
            <a:ext cx="3558540" cy="762635"/>
          </a:xfrm>
          <a:prstGeom prst="rect">
            <a:avLst/>
          </a:prstGeom>
          <a:noFill/>
          <a:ln>
            <a:noFill/>
          </a:ln>
        </p:spPr>
      </p:pic>
    </p:spTree>
    <p:extLst>
      <p:ext uri="{BB962C8B-B14F-4D97-AF65-F5344CB8AC3E}">
        <p14:creationId xmlns:p14="http://schemas.microsoft.com/office/powerpoint/2010/main" val="32446690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3312" y="502508"/>
            <a:ext cx="4100455" cy="952220"/>
          </a:xfrm>
        </p:spPr>
        <p:txBody>
          <a:bodyPr/>
          <a:lstStyle/>
          <a:p>
            <a:r>
              <a:rPr lang="en-GB" sz="2800" dirty="0" smtClean="0">
                <a:solidFill>
                  <a:schemeClr val="accent3"/>
                </a:solidFill>
              </a:rPr>
              <a:t/>
            </a:r>
            <a:br>
              <a:rPr lang="en-GB" sz="2800" dirty="0" smtClean="0">
                <a:solidFill>
                  <a:schemeClr val="accent3"/>
                </a:solidFill>
              </a:rPr>
            </a:br>
            <a:r>
              <a:rPr lang="en-GB" sz="2800" dirty="0" smtClean="0">
                <a:solidFill>
                  <a:schemeClr val="accent3"/>
                </a:solidFill>
              </a:rPr>
              <a:t>Social Proof continued</a:t>
            </a:r>
            <a:endParaRPr lang="en-GB" sz="2800" dirty="0">
              <a:solidFill>
                <a:schemeClr val="accent3"/>
              </a:solidFill>
            </a:endParaRPr>
          </a:p>
        </p:txBody>
      </p:sp>
      <p:sp>
        <p:nvSpPr>
          <p:cNvPr id="3" name="Content Placeholder 2"/>
          <p:cNvSpPr>
            <a:spLocks noGrp="1"/>
          </p:cNvSpPr>
          <p:nvPr>
            <p:ph idx="1"/>
          </p:nvPr>
        </p:nvSpPr>
        <p:spPr>
          <a:xfrm>
            <a:off x="1103312" y="1565189"/>
            <a:ext cx="10248429" cy="4967416"/>
          </a:xfrm>
        </p:spPr>
        <p:txBody>
          <a:bodyPr>
            <a:normAutofit/>
          </a:bodyPr>
          <a:lstStyle/>
          <a:p>
            <a:r>
              <a:rPr lang="en-GB" dirty="0">
                <a:solidFill>
                  <a:schemeClr val="accent1">
                    <a:lumMod val="60000"/>
                    <a:lumOff val="40000"/>
                  </a:schemeClr>
                </a:solidFill>
              </a:rPr>
              <a:t>Pluralistic </a:t>
            </a:r>
            <a:r>
              <a:rPr lang="en-GB" dirty="0" smtClean="0">
                <a:solidFill>
                  <a:schemeClr val="accent1">
                    <a:lumMod val="60000"/>
                    <a:lumOff val="40000"/>
                  </a:schemeClr>
                </a:solidFill>
              </a:rPr>
              <a:t>ignorance (PI) </a:t>
            </a:r>
            <a:r>
              <a:rPr lang="en-GB" dirty="0"/>
              <a:t>– contradicts ‘safety in numbers’ belief. Often we do not act in a group because others do not – we wait for a lead from others. Explains bystander inaction to crimes, troubles </a:t>
            </a:r>
            <a:r>
              <a:rPr lang="en-GB" dirty="0" err="1"/>
              <a:t>etc</a:t>
            </a:r>
            <a:endParaRPr lang="en-GB" dirty="0"/>
          </a:p>
          <a:p>
            <a:r>
              <a:rPr lang="en-GB" dirty="0">
                <a:solidFill>
                  <a:schemeClr val="accent1">
                    <a:lumMod val="60000"/>
                    <a:lumOff val="40000"/>
                  </a:schemeClr>
                </a:solidFill>
              </a:rPr>
              <a:t>PI</a:t>
            </a:r>
            <a:r>
              <a:rPr lang="en-GB" b="1" dirty="0"/>
              <a:t> </a:t>
            </a:r>
            <a:r>
              <a:rPr lang="en-GB" b="1" dirty="0" smtClean="0"/>
              <a:t>is </a:t>
            </a:r>
            <a:r>
              <a:rPr lang="en-GB" dirty="0" smtClean="0"/>
              <a:t>strongest </a:t>
            </a:r>
            <a:r>
              <a:rPr lang="en-GB" dirty="0"/>
              <a:t>amongst groups of strangers – but once an ‘emergency’ is recognised action is taken 100% - ‘uncertainty is the enemy</a:t>
            </a:r>
            <a:r>
              <a:rPr lang="en-GB" dirty="0" smtClean="0"/>
              <a:t>’.</a:t>
            </a:r>
            <a:endParaRPr lang="en-GB" dirty="0"/>
          </a:p>
          <a:p>
            <a:r>
              <a:rPr lang="en-GB" dirty="0" smtClean="0"/>
              <a:t>Social Proof </a:t>
            </a:r>
            <a:r>
              <a:rPr lang="en-GB" dirty="0"/>
              <a:t>&amp;</a:t>
            </a:r>
            <a:r>
              <a:rPr lang="en-GB" dirty="0" smtClean="0"/>
              <a:t> </a:t>
            </a:r>
            <a:r>
              <a:rPr lang="en-GB" dirty="0"/>
              <a:t>copycat – ‘imitation’  suicides -  ‘a morbid illustration of social proof</a:t>
            </a:r>
            <a:r>
              <a:rPr lang="en-GB" dirty="0" smtClean="0"/>
              <a:t>’ </a:t>
            </a:r>
            <a:r>
              <a:rPr lang="en-GB" dirty="0"/>
              <a:t>– following front page publicity of a suicide – spike in suicide-death rate (</a:t>
            </a:r>
            <a:r>
              <a:rPr lang="en-GB" dirty="0" err="1"/>
              <a:t>ave</a:t>
            </a:r>
            <a:r>
              <a:rPr lang="en-GB" dirty="0"/>
              <a:t> 58) and further suicides in the geographical area of the newspaper</a:t>
            </a:r>
            <a:r>
              <a:rPr lang="en-GB" dirty="0" smtClean="0"/>
              <a:t>.</a:t>
            </a:r>
          </a:p>
          <a:p>
            <a:endParaRPr lang="en-GB" dirty="0"/>
          </a:p>
          <a:p>
            <a:pPr lvl="2"/>
            <a:r>
              <a:rPr lang="en-GB" sz="1200" dirty="0" smtClean="0">
                <a:hlinkClick r:id="rId2"/>
              </a:rPr>
              <a:t>https://www.reuters.com/article/us-people-robin-williams-suicides/robin-williams-death-linked-to-rise-in-copycat-suicides-idUSKBN1FR3AW</a:t>
            </a:r>
            <a:endParaRPr lang="en-GB" sz="1200" dirty="0" smtClean="0"/>
          </a:p>
          <a:p>
            <a:pPr lvl="4"/>
            <a:endParaRPr lang="en-GB" dirty="0"/>
          </a:p>
          <a:p>
            <a:r>
              <a:rPr lang="en-GB" dirty="0"/>
              <a:t>Links </a:t>
            </a:r>
            <a:r>
              <a:rPr lang="en-GB" dirty="0" smtClean="0"/>
              <a:t>to violence following </a:t>
            </a:r>
            <a:r>
              <a:rPr lang="en-GB" dirty="0"/>
              <a:t>heavyweight fights/high school massacres/race </a:t>
            </a:r>
            <a:r>
              <a:rPr lang="en-GB" dirty="0" smtClean="0"/>
              <a:t>killings.</a:t>
            </a:r>
            <a:endParaRPr lang="en-GB" dirty="0"/>
          </a:p>
        </p:txBody>
      </p:sp>
      <p:pic>
        <p:nvPicPr>
          <p:cNvPr id="4" name="Picture 3" descr="Image result for robin williams"/>
          <p:cNvPicPr/>
          <p:nvPr/>
        </p:nvPicPr>
        <p:blipFill>
          <a:blip r:embed="rId3">
            <a:extLst>
              <a:ext uri="{28A0092B-C50C-407E-A947-70E740481C1C}">
                <a14:useLocalDpi xmlns:a14="http://schemas.microsoft.com/office/drawing/2010/main" val="0"/>
              </a:ext>
            </a:extLst>
          </a:blip>
          <a:srcRect/>
          <a:stretch>
            <a:fillRect/>
          </a:stretch>
        </p:blipFill>
        <p:spPr bwMode="auto">
          <a:xfrm>
            <a:off x="1392194" y="4529076"/>
            <a:ext cx="807178" cy="940848"/>
          </a:xfrm>
          <a:prstGeom prst="rect">
            <a:avLst/>
          </a:prstGeom>
          <a:noFill/>
          <a:ln>
            <a:noFill/>
          </a:ln>
        </p:spPr>
      </p:pic>
    </p:spTree>
    <p:extLst>
      <p:ext uri="{BB962C8B-B14F-4D97-AF65-F5344CB8AC3E}">
        <p14:creationId xmlns:p14="http://schemas.microsoft.com/office/powerpoint/2010/main" val="32398146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63782" y="766118"/>
            <a:ext cx="8887052" cy="683739"/>
          </a:xfrm>
        </p:spPr>
        <p:txBody>
          <a:bodyPr/>
          <a:lstStyle/>
          <a:p>
            <a:r>
              <a:rPr lang="en-GB" sz="2800" dirty="0" smtClean="0">
                <a:solidFill>
                  <a:schemeClr val="accent3"/>
                </a:solidFill>
              </a:rPr>
              <a:t>Liking</a:t>
            </a:r>
            <a:endParaRPr lang="en-GB" sz="2800" dirty="0">
              <a:solidFill>
                <a:schemeClr val="accent3"/>
              </a:solidFill>
            </a:endParaRPr>
          </a:p>
        </p:txBody>
      </p:sp>
      <p:sp>
        <p:nvSpPr>
          <p:cNvPr id="3" name="Content Placeholder 2"/>
          <p:cNvSpPr>
            <a:spLocks noGrp="1"/>
          </p:cNvSpPr>
          <p:nvPr>
            <p:ph idx="1"/>
          </p:nvPr>
        </p:nvSpPr>
        <p:spPr>
          <a:xfrm>
            <a:off x="1103311" y="1313412"/>
            <a:ext cx="10717985" cy="5223312"/>
          </a:xfrm>
        </p:spPr>
        <p:txBody>
          <a:bodyPr>
            <a:normAutofit fontScale="92500" lnSpcReduction="10000"/>
          </a:bodyPr>
          <a:lstStyle/>
          <a:p>
            <a:pPr marL="0" indent="0">
              <a:buNone/>
            </a:pPr>
            <a:r>
              <a:rPr lang="en-GB" sz="2200" dirty="0">
                <a:solidFill>
                  <a:schemeClr val="accent1">
                    <a:lumMod val="60000"/>
                    <a:lumOff val="40000"/>
                  </a:schemeClr>
                </a:solidFill>
              </a:rPr>
              <a:t>Components</a:t>
            </a:r>
          </a:p>
          <a:p>
            <a:r>
              <a:rPr lang="en-GB" dirty="0">
                <a:solidFill>
                  <a:schemeClr val="accent3"/>
                </a:solidFill>
              </a:rPr>
              <a:t>Physical Attractiveness </a:t>
            </a:r>
            <a:r>
              <a:rPr lang="en-GB" dirty="0"/>
              <a:t>– Halo effect – </a:t>
            </a:r>
            <a:r>
              <a:rPr lang="en-GB" dirty="0" smtClean="0"/>
              <a:t>evidence from elections</a:t>
            </a:r>
            <a:r>
              <a:rPr lang="en-GB" dirty="0"/>
              <a:t>, interviews, sales, court rooms, </a:t>
            </a:r>
            <a:r>
              <a:rPr lang="en-GB" dirty="0" smtClean="0"/>
              <a:t>pay and compensation. </a:t>
            </a:r>
            <a:endParaRPr lang="en-GB" dirty="0"/>
          </a:p>
          <a:p>
            <a:r>
              <a:rPr lang="en-GB" dirty="0">
                <a:solidFill>
                  <a:schemeClr val="accent3"/>
                </a:solidFill>
              </a:rPr>
              <a:t>Similarity</a:t>
            </a:r>
            <a:r>
              <a:rPr lang="en-GB" dirty="0"/>
              <a:t> – similar to </a:t>
            </a:r>
            <a:r>
              <a:rPr lang="en-GB" dirty="0" smtClean="0"/>
              <a:t>me effect </a:t>
            </a:r>
            <a:r>
              <a:rPr lang="en-GB" dirty="0"/>
              <a:t>– traits, background, opinion, lifestyle &amp; </a:t>
            </a:r>
            <a:r>
              <a:rPr lang="en-GB" dirty="0" smtClean="0"/>
              <a:t>dress.</a:t>
            </a:r>
            <a:endParaRPr lang="en-GB" dirty="0"/>
          </a:p>
          <a:p>
            <a:r>
              <a:rPr lang="en-GB" dirty="0">
                <a:solidFill>
                  <a:schemeClr val="accent3"/>
                </a:solidFill>
              </a:rPr>
              <a:t>Compliments</a:t>
            </a:r>
            <a:r>
              <a:rPr lang="en-GB" dirty="0"/>
              <a:t> – flattery, belief and regard for </a:t>
            </a:r>
            <a:r>
              <a:rPr lang="en-GB" dirty="0" smtClean="0"/>
              <a:t>praise. Joe Girard, </a:t>
            </a:r>
            <a:r>
              <a:rPr lang="en-GB" dirty="0"/>
              <a:t>US </a:t>
            </a:r>
            <a:r>
              <a:rPr lang="en-GB" dirty="0" smtClean="0"/>
              <a:t>Guinness </a:t>
            </a:r>
            <a:r>
              <a:rPr lang="en-GB" dirty="0"/>
              <a:t>Book of Records Best Salesman – </a:t>
            </a:r>
            <a:r>
              <a:rPr lang="en-GB" dirty="0" smtClean="0"/>
              <a:t>sent 150,000 </a:t>
            </a:r>
            <a:r>
              <a:rPr lang="en-GB" dirty="0"/>
              <a:t>X</a:t>
            </a:r>
            <a:r>
              <a:rPr lang="en-GB" dirty="0" smtClean="0"/>
              <a:t>mas cards -‘ </a:t>
            </a:r>
            <a:r>
              <a:rPr lang="en-GB" dirty="0"/>
              <a:t>I like you’ cards</a:t>
            </a:r>
            <a:r>
              <a:rPr lang="en-GB" dirty="0" smtClean="0"/>
              <a:t>. </a:t>
            </a:r>
            <a:endParaRPr lang="en-GB" dirty="0"/>
          </a:p>
          <a:p>
            <a:r>
              <a:rPr lang="en-GB" dirty="0" smtClean="0">
                <a:solidFill>
                  <a:schemeClr val="accent3"/>
                </a:solidFill>
              </a:rPr>
              <a:t>Contact</a:t>
            </a:r>
            <a:r>
              <a:rPr lang="en-GB" dirty="0" smtClean="0"/>
              <a:t> – familiarity even </a:t>
            </a:r>
            <a:r>
              <a:rPr lang="en-GB" dirty="0"/>
              <a:t>with </a:t>
            </a:r>
            <a:r>
              <a:rPr lang="en-GB" dirty="0" smtClean="0"/>
              <a:t>names, where people are from etc.</a:t>
            </a:r>
            <a:r>
              <a:rPr lang="en-GB" dirty="0"/>
              <a:t> Impact in subliminal advertising based on experiment of liking people.</a:t>
            </a:r>
          </a:p>
          <a:p>
            <a:r>
              <a:rPr lang="en-GB" dirty="0">
                <a:solidFill>
                  <a:schemeClr val="accent3"/>
                </a:solidFill>
              </a:rPr>
              <a:t>Cooperation</a:t>
            </a:r>
            <a:r>
              <a:rPr lang="en-GB" b="1" dirty="0">
                <a:solidFill>
                  <a:schemeClr val="accent3"/>
                </a:solidFill>
              </a:rPr>
              <a:t> </a:t>
            </a:r>
            <a:r>
              <a:rPr lang="en-GB" dirty="0"/>
              <a:t>around the common good – appeal to common or shared </a:t>
            </a:r>
            <a:r>
              <a:rPr lang="en-GB" dirty="0" smtClean="0"/>
              <a:t>goals </a:t>
            </a:r>
            <a:r>
              <a:rPr lang="en-GB" dirty="0" err="1" smtClean="0"/>
              <a:t>etc</a:t>
            </a:r>
            <a:r>
              <a:rPr lang="en-GB" dirty="0"/>
              <a:t> </a:t>
            </a:r>
            <a:r>
              <a:rPr lang="en-GB" dirty="0" smtClean="0"/>
              <a:t>– ‘ we are all in this together’ motif.</a:t>
            </a:r>
            <a:endParaRPr lang="en-GB" dirty="0"/>
          </a:p>
          <a:p>
            <a:r>
              <a:rPr lang="en-GB" dirty="0">
                <a:solidFill>
                  <a:schemeClr val="accent3"/>
                </a:solidFill>
              </a:rPr>
              <a:t>J</a:t>
            </a:r>
            <a:r>
              <a:rPr lang="en-GB" dirty="0" smtClean="0">
                <a:solidFill>
                  <a:schemeClr val="accent3"/>
                </a:solidFill>
              </a:rPr>
              <a:t>igsaw </a:t>
            </a:r>
            <a:r>
              <a:rPr lang="en-GB" dirty="0">
                <a:solidFill>
                  <a:schemeClr val="accent3"/>
                </a:solidFill>
              </a:rPr>
              <a:t>approach </a:t>
            </a:r>
            <a:r>
              <a:rPr lang="en-GB" dirty="0"/>
              <a:t>and teamwork solutions. Good cop, bad cop.</a:t>
            </a:r>
          </a:p>
          <a:p>
            <a:r>
              <a:rPr lang="en-GB" dirty="0">
                <a:solidFill>
                  <a:schemeClr val="accent3"/>
                </a:solidFill>
              </a:rPr>
              <a:t>Conditioning and </a:t>
            </a:r>
            <a:r>
              <a:rPr lang="en-GB" dirty="0" smtClean="0">
                <a:solidFill>
                  <a:schemeClr val="accent3"/>
                </a:solidFill>
              </a:rPr>
              <a:t>association (Pavlov) </a:t>
            </a:r>
            <a:r>
              <a:rPr lang="en-GB" dirty="0"/>
              <a:t>– don’t shoot the </a:t>
            </a:r>
            <a:r>
              <a:rPr lang="en-GB" dirty="0" smtClean="0"/>
              <a:t>messenger! </a:t>
            </a:r>
            <a:r>
              <a:rPr lang="en-GB" dirty="0"/>
              <a:t>Importance of ‘positive associations</a:t>
            </a:r>
            <a:r>
              <a:rPr lang="en-GB" dirty="0" smtClean="0"/>
              <a:t>’. </a:t>
            </a:r>
            <a:r>
              <a:rPr lang="en-GB" dirty="0"/>
              <a:t>Advertisers link to current events – O</a:t>
            </a:r>
            <a:r>
              <a:rPr lang="en-GB" dirty="0" smtClean="0"/>
              <a:t>lympics </a:t>
            </a:r>
            <a:r>
              <a:rPr lang="en-GB" dirty="0"/>
              <a:t>or celeb endorsements.</a:t>
            </a:r>
          </a:p>
          <a:p>
            <a:r>
              <a:rPr lang="en-GB" dirty="0" smtClean="0">
                <a:solidFill>
                  <a:schemeClr val="accent1">
                    <a:lumMod val="60000"/>
                    <a:lumOff val="40000"/>
                  </a:schemeClr>
                </a:solidFill>
              </a:rPr>
              <a:t>Defence:</a:t>
            </a:r>
            <a:r>
              <a:rPr lang="en-GB" dirty="0" smtClean="0">
                <a:solidFill>
                  <a:schemeClr val="accent3"/>
                </a:solidFill>
              </a:rPr>
              <a:t> </a:t>
            </a:r>
            <a:r>
              <a:rPr lang="en-GB" dirty="0" smtClean="0"/>
              <a:t>detach from </a:t>
            </a:r>
            <a:r>
              <a:rPr lang="en-GB" dirty="0"/>
              <a:t>the message//offer from the seeker/</a:t>
            </a:r>
            <a:r>
              <a:rPr lang="en-GB" dirty="0" err="1"/>
              <a:t>offerer</a:t>
            </a:r>
            <a:r>
              <a:rPr lang="en-GB" dirty="0"/>
              <a:t>!</a:t>
            </a:r>
          </a:p>
          <a:p>
            <a:endParaRPr lang="en-GB" dirty="0"/>
          </a:p>
        </p:txBody>
      </p:sp>
    </p:spTree>
    <p:extLst>
      <p:ext uri="{BB962C8B-B14F-4D97-AF65-F5344CB8AC3E}">
        <p14:creationId xmlns:p14="http://schemas.microsoft.com/office/powerpoint/2010/main" val="30679618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3312" y="781396"/>
            <a:ext cx="4108768" cy="553133"/>
          </a:xfrm>
        </p:spPr>
        <p:txBody>
          <a:bodyPr/>
          <a:lstStyle/>
          <a:p>
            <a:r>
              <a:rPr lang="en-GB" sz="2800" dirty="0" smtClean="0">
                <a:solidFill>
                  <a:schemeClr val="accent3"/>
                </a:solidFill>
              </a:rPr>
              <a:t>Authority &amp; deference</a:t>
            </a:r>
            <a:endParaRPr lang="en-GB" sz="2800" dirty="0">
              <a:solidFill>
                <a:schemeClr val="accent3"/>
              </a:solidFill>
            </a:endParaRPr>
          </a:p>
        </p:txBody>
      </p:sp>
      <p:sp>
        <p:nvSpPr>
          <p:cNvPr id="3" name="Content Placeholder 2"/>
          <p:cNvSpPr>
            <a:spLocks noGrp="1"/>
          </p:cNvSpPr>
          <p:nvPr>
            <p:ph idx="1"/>
          </p:nvPr>
        </p:nvSpPr>
        <p:spPr>
          <a:xfrm>
            <a:off x="1103312" y="1551866"/>
            <a:ext cx="10940407" cy="4696533"/>
          </a:xfrm>
        </p:spPr>
        <p:txBody>
          <a:bodyPr>
            <a:normAutofit lnSpcReduction="10000"/>
          </a:bodyPr>
          <a:lstStyle/>
          <a:p>
            <a:pPr marL="0" indent="0">
              <a:buNone/>
            </a:pPr>
            <a:r>
              <a:rPr lang="en-GB" dirty="0" smtClean="0">
                <a:solidFill>
                  <a:schemeClr val="accent3"/>
                </a:solidFill>
              </a:rPr>
              <a:t>Authority &amp; Obedience</a:t>
            </a:r>
            <a:endParaRPr lang="en-GB" dirty="0">
              <a:solidFill>
                <a:schemeClr val="accent3"/>
              </a:solidFill>
            </a:endParaRPr>
          </a:p>
          <a:p>
            <a:r>
              <a:rPr lang="en-GB" dirty="0" smtClean="0"/>
              <a:t>The power of the ‘authority of obedience’. Milgram (1974) Electric shock experiments. Parallels in war atrocities/dictatorships.</a:t>
            </a:r>
          </a:p>
          <a:p>
            <a:r>
              <a:rPr lang="en-GB" dirty="0" smtClean="0"/>
              <a:t>Danger of ‘blind obedience’ – ‘frightening levels of obedience’ </a:t>
            </a:r>
          </a:p>
          <a:p>
            <a:r>
              <a:rPr lang="en-GB" dirty="0" smtClean="0"/>
              <a:t>Part of our social conditioning – parents, school, doctors, law &amp; order. </a:t>
            </a:r>
          </a:p>
          <a:p>
            <a:pPr marL="0" indent="0">
              <a:buNone/>
            </a:pPr>
            <a:r>
              <a:rPr lang="en-GB" dirty="0">
                <a:solidFill>
                  <a:schemeClr val="accent3"/>
                </a:solidFill>
              </a:rPr>
              <a:t>Connotations</a:t>
            </a:r>
          </a:p>
          <a:p>
            <a:r>
              <a:rPr lang="en-GB" dirty="0" smtClean="0"/>
              <a:t>Titles (power of a title to influence others – Dr Gillian </a:t>
            </a:r>
            <a:r>
              <a:rPr lang="en-GB" dirty="0" err="1" smtClean="0"/>
              <a:t>Mckeith</a:t>
            </a:r>
            <a:r>
              <a:rPr lang="en-GB" dirty="0" smtClean="0"/>
              <a:t> (C4 </a:t>
            </a:r>
            <a:r>
              <a:rPr lang="en-GB" dirty="0" err="1"/>
              <a:t>n</a:t>
            </a:r>
            <a:r>
              <a:rPr lang="en-GB" dirty="0" err="1" smtClean="0"/>
              <a:t>utrionist</a:t>
            </a:r>
            <a:r>
              <a:rPr lang="en-GB" dirty="0" smtClean="0"/>
              <a:t>)/Dr Andrew Wakefield (Autism /Triple-jab affair !) </a:t>
            </a:r>
          </a:p>
          <a:p>
            <a:r>
              <a:rPr lang="en-GB" dirty="0" smtClean="0"/>
              <a:t>Dress – power of uniforms/ the ‘</a:t>
            </a:r>
            <a:r>
              <a:rPr lang="en-GB" dirty="0" smtClean="0">
                <a:solidFill>
                  <a:schemeClr val="accent1">
                    <a:lumMod val="60000"/>
                    <a:lumOff val="40000"/>
                  </a:schemeClr>
                </a:solidFill>
              </a:rPr>
              <a:t>con artist in </a:t>
            </a:r>
            <a:r>
              <a:rPr lang="en-GB" dirty="0">
                <a:solidFill>
                  <a:schemeClr val="accent1">
                    <a:lumMod val="60000"/>
                    <a:lumOff val="40000"/>
                  </a:schemeClr>
                </a:solidFill>
              </a:rPr>
              <a:t>a</a:t>
            </a:r>
            <a:r>
              <a:rPr lang="en-GB" dirty="0" smtClean="0">
                <a:solidFill>
                  <a:schemeClr val="accent1">
                    <a:lumMod val="60000"/>
                    <a:lumOff val="40000"/>
                  </a:schemeClr>
                </a:solidFill>
              </a:rPr>
              <a:t> high-vis jacket</a:t>
            </a:r>
            <a:r>
              <a:rPr lang="en-GB" dirty="0" smtClean="0"/>
              <a:t>’.</a:t>
            </a:r>
          </a:p>
          <a:p>
            <a:r>
              <a:rPr lang="en-GB" dirty="0" smtClean="0"/>
              <a:t>Business dress – power dressing </a:t>
            </a:r>
            <a:r>
              <a:rPr lang="en-GB" dirty="0"/>
              <a:t>&amp;</a:t>
            </a:r>
            <a:r>
              <a:rPr lang="en-GB" dirty="0" smtClean="0"/>
              <a:t> the impression of respectability. </a:t>
            </a:r>
          </a:p>
          <a:p>
            <a:r>
              <a:rPr lang="en-GB" dirty="0" smtClean="0"/>
              <a:t>Trappings: jewellery, cars, luxury//cool clothes brands </a:t>
            </a:r>
            <a:r>
              <a:rPr lang="en-GB" dirty="0" err="1" smtClean="0"/>
              <a:t>etc</a:t>
            </a:r>
            <a:endParaRPr lang="en-GB" dirty="0" smtClean="0"/>
          </a:p>
          <a:p>
            <a:r>
              <a:rPr lang="en-GB" dirty="0" smtClean="0">
                <a:solidFill>
                  <a:schemeClr val="accent1">
                    <a:lumMod val="60000"/>
                    <a:lumOff val="40000"/>
                  </a:schemeClr>
                </a:solidFill>
              </a:rPr>
              <a:t>Defence </a:t>
            </a:r>
            <a:r>
              <a:rPr lang="en-GB" dirty="0" smtClean="0"/>
              <a:t>– awareness of how authority can be faked.  </a:t>
            </a:r>
          </a:p>
          <a:p>
            <a:endParaRPr lang="en-GB" dirty="0"/>
          </a:p>
          <a:p>
            <a:endParaRPr lang="en-GB" dirty="0" smtClean="0"/>
          </a:p>
          <a:p>
            <a:endParaRPr lang="en-GB" dirty="0" smtClean="0"/>
          </a:p>
          <a:p>
            <a:pPr marL="0" indent="0">
              <a:buNone/>
            </a:pPr>
            <a:endParaRPr lang="en-GB" dirty="0" smtClean="0"/>
          </a:p>
          <a:p>
            <a:endParaRPr lang="en-GB" dirty="0"/>
          </a:p>
        </p:txBody>
      </p:sp>
      <p:pic>
        <p:nvPicPr>
          <p:cNvPr id="4" name="Picture 3" descr="Image result for trust me i@m a doctor"/>
          <p:cNvPicPr/>
          <p:nvPr/>
        </p:nvPicPr>
        <p:blipFill>
          <a:blip r:embed="rId2">
            <a:extLst>
              <a:ext uri="{28A0092B-C50C-407E-A947-70E740481C1C}">
                <a14:useLocalDpi xmlns:a14="http://schemas.microsoft.com/office/drawing/2010/main" val="0"/>
              </a:ext>
            </a:extLst>
          </a:blip>
          <a:srcRect/>
          <a:stretch>
            <a:fillRect/>
          </a:stretch>
        </p:blipFill>
        <p:spPr bwMode="auto">
          <a:xfrm>
            <a:off x="8300368" y="333020"/>
            <a:ext cx="1276865" cy="1110178"/>
          </a:xfrm>
          <a:prstGeom prst="rect">
            <a:avLst/>
          </a:prstGeom>
          <a:noFill/>
          <a:ln>
            <a:noFill/>
          </a:ln>
        </p:spPr>
      </p:pic>
      <p:pic>
        <p:nvPicPr>
          <p:cNvPr id="5" name="Picture 4" descr="Image result for conman in a high vis jacket"/>
          <p:cNvPicPr/>
          <p:nvPr/>
        </p:nvPicPr>
        <p:blipFill rotWithShape="1">
          <a:blip r:embed="rId3">
            <a:extLst>
              <a:ext uri="{28A0092B-C50C-407E-A947-70E740481C1C}">
                <a14:useLocalDpi xmlns:a14="http://schemas.microsoft.com/office/drawing/2010/main" val="0"/>
              </a:ext>
            </a:extLst>
          </a:blip>
          <a:srcRect t="-2166" r="49834"/>
          <a:stretch/>
        </p:blipFill>
        <p:spPr bwMode="auto">
          <a:xfrm>
            <a:off x="10108499" y="4521438"/>
            <a:ext cx="1382709" cy="1726961"/>
          </a:xfrm>
          <a:prstGeom prst="rect">
            <a:avLst/>
          </a:prstGeom>
          <a:noFill/>
          <a:ln>
            <a:noFill/>
          </a:ln>
          <a:extLst>
            <a:ext uri="{53640926-AAD7-44D8-BBD7-CCE9431645EC}">
              <a14:shadowObscured xmlns:a14="http://schemas.microsoft.com/office/drawing/2010/main"/>
            </a:ext>
          </a:extLst>
        </p:spPr>
      </p:pic>
      <p:pic>
        <p:nvPicPr>
          <p:cNvPr id="6" name="Picture 5" descr="Image result for gillian mckeith"/>
          <p:cNvPicPr/>
          <p:nvPr/>
        </p:nvPicPr>
        <p:blipFill>
          <a:blip r:embed="rId4">
            <a:extLst>
              <a:ext uri="{28A0092B-C50C-407E-A947-70E740481C1C}">
                <a14:useLocalDpi xmlns:a14="http://schemas.microsoft.com/office/drawing/2010/main" val="0"/>
              </a:ext>
            </a:extLst>
          </a:blip>
          <a:srcRect/>
          <a:stretch>
            <a:fillRect/>
          </a:stretch>
        </p:blipFill>
        <p:spPr bwMode="auto">
          <a:xfrm>
            <a:off x="10278679" y="2488965"/>
            <a:ext cx="1517650" cy="1095375"/>
          </a:xfrm>
          <a:prstGeom prst="rect">
            <a:avLst/>
          </a:prstGeom>
          <a:noFill/>
          <a:ln>
            <a:noFill/>
          </a:ln>
        </p:spPr>
      </p:pic>
    </p:spTree>
    <p:extLst>
      <p:ext uri="{BB962C8B-B14F-4D97-AF65-F5344CB8AC3E}">
        <p14:creationId xmlns:p14="http://schemas.microsoft.com/office/powerpoint/2010/main" val="7572477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581891"/>
            <a:ext cx="5388930" cy="532990"/>
          </a:xfrm>
        </p:spPr>
        <p:txBody>
          <a:bodyPr/>
          <a:lstStyle/>
          <a:p>
            <a:pPr algn="ctr"/>
            <a:r>
              <a:rPr lang="en-GB" sz="2800" dirty="0" smtClean="0">
                <a:solidFill>
                  <a:schemeClr val="accent3"/>
                </a:solidFill>
              </a:rPr>
              <a:t>Scarcity – the rule of the few</a:t>
            </a:r>
            <a:endParaRPr lang="en-GB" sz="2800" dirty="0">
              <a:solidFill>
                <a:schemeClr val="accent3"/>
              </a:solidFill>
            </a:endParaRPr>
          </a:p>
        </p:txBody>
      </p:sp>
      <p:sp>
        <p:nvSpPr>
          <p:cNvPr id="3" name="Content Placeholder 2"/>
          <p:cNvSpPr>
            <a:spLocks noGrp="1"/>
          </p:cNvSpPr>
          <p:nvPr>
            <p:ph idx="1"/>
          </p:nvPr>
        </p:nvSpPr>
        <p:spPr>
          <a:xfrm>
            <a:off x="646111" y="1248032"/>
            <a:ext cx="11195708" cy="5383427"/>
          </a:xfrm>
        </p:spPr>
        <p:txBody>
          <a:bodyPr>
            <a:normAutofit/>
          </a:bodyPr>
          <a:lstStyle/>
          <a:p>
            <a:r>
              <a:rPr lang="en-GB" dirty="0" smtClean="0"/>
              <a:t>If an item is rare it is more valuable/higher quality. (</a:t>
            </a:r>
            <a:r>
              <a:rPr lang="en-GB" dirty="0" err="1" smtClean="0"/>
              <a:t>eg</a:t>
            </a:r>
            <a:r>
              <a:rPr lang="en-GB" dirty="0" smtClean="0"/>
              <a:t>. bidding for TV sports rights)</a:t>
            </a:r>
          </a:p>
          <a:p>
            <a:r>
              <a:rPr lang="en-GB" dirty="0" smtClean="0"/>
              <a:t>The collector’s rarity phenomenon. (possession trumps experience)</a:t>
            </a:r>
          </a:p>
          <a:p>
            <a:r>
              <a:rPr lang="en-GB" dirty="0" err="1" smtClean="0"/>
              <a:t>Hobfoll</a:t>
            </a:r>
            <a:r>
              <a:rPr lang="en-GB" dirty="0" smtClean="0"/>
              <a:t>, (2001). ‘</a:t>
            </a:r>
            <a:r>
              <a:rPr lang="en-GB" i="1" dirty="0" smtClean="0"/>
              <a:t>People seem to be more motivated by the thought of losing something than by the thought of gaining something’.</a:t>
            </a:r>
          </a:p>
          <a:p>
            <a:r>
              <a:rPr lang="en-GB" dirty="0" smtClean="0"/>
              <a:t>With increased scarcity comes decreased freedom – we hate less choice &amp; commonly display outright defiance! (‘psychological reactance’ – Brehm,1966)</a:t>
            </a:r>
          </a:p>
          <a:p>
            <a:r>
              <a:rPr lang="en-GB" dirty="0" smtClean="0"/>
              <a:t>The ‘terrible twos’ experiment </a:t>
            </a:r>
            <a:r>
              <a:rPr lang="en-GB" dirty="0" err="1" smtClean="0"/>
              <a:t>Brehm</a:t>
            </a:r>
            <a:r>
              <a:rPr lang="en-GB" dirty="0" smtClean="0"/>
              <a:t> &amp; Weintraub,1977) </a:t>
            </a:r>
            <a:r>
              <a:rPr lang="en-GB" dirty="0"/>
              <a:t>&amp;</a:t>
            </a:r>
            <a:r>
              <a:rPr lang="en-GB" dirty="0" smtClean="0"/>
              <a:t> the Romeo &amp; </a:t>
            </a:r>
            <a:r>
              <a:rPr lang="en-GB" dirty="0" err="1" smtClean="0"/>
              <a:t>Julliet</a:t>
            </a:r>
            <a:r>
              <a:rPr lang="en-GB" dirty="0" smtClean="0"/>
              <a:t> phenomenon. </a:t>
            </a:r>
          </a:p>
          <a:p>
            <a:r>
              <a:rPr lang="en-GB" dirty="0" smtClean="0"/>
              <a:t>Limited numbers, time deadlines in sales </a:t>
            </a:r>
            <a:r>
              <a:rPr lang="en-GB" dirty="0"/>
              <a:t>&amp;</a:t>
            </a:r>
            <a:r>
              <a:rPr lang="en-GB" dirty="0" smtClean="0"/>
              <a:t> marketing. The ‘contagious competitiveness’ principle. (Black Friday Riots) </a:t>
            </a:r>
          </a:p>
          <a:p>
            <a:r>
              <a:rPr lang="en-GB" dirty="0" smtClean="0"/>
              <a:t>Questions the effectiveness of censorship//prohibition laws?  </a:t>
            </a:r>
          </a:p>
          <a:p>
            <a:r>
              <a:rPr lang="en-GB" dirty="0" smtClean="0"/>
              <a:t>This principle is more powerful when the ‘scarcity’ is more recent – movement from better times to harder ones may inspire revolution.</a:t>
            </a:r>
            <a:endParaRPr lang="en-GB" dirty="0"/>
          </a:p>
        </p:txBody>
      </p:sp>
      <p:pic>
        <p:nvPicPr>
          <p:cNvPr id="5" name="Picture 4" descr="Image result for black friday riots"/>
          <p:cNvPicPr/>
          <p:nvPr/>
        </p:nvPicPr>
        <p:blipFill rotWithShape="1">
          <a:blip r:embed="rId2">
            <a:extLst>
              <a:ext uri="{28A0092B-C50C-407E-A947-70E740481C1C}">
                <a14:useLocalDpi xmlns:a14="http://schemas.microsoft.com/office/drawing/2010/main" val="0"/>
              </a:ext>
            </a:extLst>
          </a:blip>
          <a:srcRect l="1845" t="6890" r="4405" b="7973"/>
          <a:stretch/>
        </p:blipFill>
        <p:spPr bwMode="auto">
          <a:xfrm>
            <a:off x="10086953" y="4165546"/>
            <a:ext cx="1482811" cy="1047235"/>
          </a:xfrm>
          <a:prstGeom prst="rect">
            <a:avLst/>
          </a:prstGeom>
          <a:noFill/>
          <a:ln>
            <a:noFill/>
          </a:ln>
          <a:extLst>
            <a:ext uri="{53640926-AAD7-44D8-BBD7-CCE9431645EC}">
              <a14:shadowObscured xmlns:a14="http://schemas.microsoft.com/office/drawing/2010/main"/>
            </a:ext>
          </a:extLst>
        </p:spPr>
      </p:pic>
      <p:pic>
        <p:nvPicPr>
          <p:cNvPr id="6" name="Picture 5" descr="Image result for romeo and juliette"/>
          <p:cNvPicPr/>
          <p:nvPr/>
        </p:nvPicPr>
        <p:blipFill>
          <a:blip r:embed="rId3">
            <a:extLst>
              <a:ext uri="{28A0092B-C50C-407E-A947-70E740481C1C}">
                <a14:useLocalDpi xmlns:a14="http://schemas.microsoft.com/office/drawing/2010/main" val="0"/>
              </a:ext>
            </a:extLst>
          </a:blip>
          <a:srcRect/>
          <a:stretch>
            <a:fillRect/>
          </a:stretch>
        </p:blipFill>
        <p:spPr bwMode="auto">
          <a:xfrm>
            <a:off x="10828359" y="1787069"/>
            <a:ext cx="1013460" cy="1524000"/>
          </a:xfrm>
          <a:prstGeom prst="rect">
            <a:avLst/>
          </a:prstGeom>
          <a:noFill/>
          <a:ln>
            <a:noFill/>
          </a:ln>
        </p:spPr>
      </p:pic>
      <p:pic>
        <p:nvPicPr>
          <p:cNvPr id="7" name="Picture 6" descr="Image result for nwa straight outta compton gig ban"/>
          <p:cNvPicPr/>
          <p:nvPr/>
        </p:nvPicPr>
        <p:blipFill>
          <a:blip r:embed="rId4">
            <a:extLst>
              <a:ext uri="{28A0092B-C50C-407E-A947-70E740481C1C}">
                <a14:useLocalDpi xmlns:a14="http://schemas.microsoft.com/office/drawing/2010/main" val="0"/>
              </a:ext>
            </a:extLst>
          </a:blip>
          <a:srcRect/>
          <a:stretch>
            <a:fillRect/>
          </a:stretch>
        </p:blipFill>
        <p:spPr bwMode="auto">
          <a:xfrm>
            <a:off x="9858894" y="5892344"/>
            <a:ext cx="1170071" cy="872266"/>
          </a:xfrm>
          <a:prstGeom prst="rect">
            <a:avLst/>
          </a:prstGeom>
          <a:noFill/>
          <a:ln>
            <a:noFill/>
          </a:ln>
        </p:spPr>
      </p:pic>
      <p:pic>
        <p:nvPicPr>
          <p:cNvPr id="8" name="Picture 7" descr="Image result for god save the queeen sexpistols"/>
          <p:cNvPicPr/>
          <p:nvPr/>
        </p:nvPicPr>
        <p:blipFill>
          <a:blip r:embed="rId5">
            <a:extLst>
              <a:ext uri="{28A0092B-C50C-407E-A947-70E740481C1C}">
                <a14:useLocalDpi xmlns:a14="http://schemas.microsoft.com/office/drawing/2010/main" val="0"/>
              </a:ext>
            </a:extLst>
          </a:blip>
          <a:srcRect/>
          <a:stretch>
            <a:fillRect/>
          </a:stretch>
        </p:blipFill>
        <p:spPr bwMode="auto">
          <a:xfrm>
            <a:off x="9139507" y="117777"/>
            <a:ext cx="1159733" cy="1039155"/>
          </a:xfrm>
          <a:prstGeom prst="rect">
            <a:avLst/>
          </a:prstGeom>
          <a:noFill/>
          <a:ln>
            <a:noFill/>
          </a:ln>
        </p:spPr>
      </p:pic>
    </p:spTree>
    <p:extLst>
      <p:ext uri="{BB962C8B-B14F-4D97-AF65-F5344CB8AC3E}">
        <p14:creationId xmlns:p14="http://schemas.microsoft.com/office/powerpoint/2010/main" val="7228250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0451" y="822960"/>
            <a:ext cx="9560383" cy="1030288"/>
          </a:xfrm>
        </p:spPr>
        <p:txBody>
          <a:bodyPr/>
          <a:lstStyle/>
          <a:p>
            <a:r>
              <a:rPr lang="en-GB" sz="2400" dirty="0" smtClean="0">
                <a:solidFill>
                  <a:schemeClr val="accent3"/>
                </a:solidFill>
              </a:rPr>
              <a:t>The power of social influence today…greater than ever? </a:t>
            </a:r>
            <a:r>
              <a:rPr lang="en-GB" sz="1000" dirty="0" smtClean="0">
                <a:solidFill>
                  <a:schemeClr val="accent3"/>
                </a:solidFill>
                <a:hlinkClick r:id="rId2"/>
              </a:rPr>
              <a:t>https://www.bing.com/videos/search?q=branding+and+social+influencers+&amp;&amp;view=detail&amp;mid=EBD9AE490F142C014B2CEBD9AE490F142C014B2C&amp;&amp;FORM=VRDGAR</a:t>
            </a:r>
            <a:r>
              <a:rPr lang="en-GB" dirty="0" smtClean="0">
                <a:solidFill>
                  <a:schemeClr val="accent3"/>
                </a:solidFill>
              </a:rPr>
              <a:t/>
            </a:r>
            <a:br>
              <a:rPr lang="en-GB" dirty="0" smtClean="0">
                <a:solidFill>
                  <a:schemeClr val="accent3"/>
                </a:solidFill>
              </a:rPr>
            </a:br>
            <a:endParaRPr lang="en-GB" dirty="0">
              <a:solidFill>
                <a:schemeClr val="accent3"/>
              </a:solidFill>
            </a:endParaRPr>
          </a:p>
        </p:txBody>
      </p:sp>
      <p:pic>
        <p:nvPicPr>
          <p:cNvPr id="6" name="Content Placeholder 5"/>
          <p:cNvPicPr>
            <a:picLocks noGrp="1" noChangeAspect="1"/>
          </p:cNvPicPr>
          <p:nvPr>
            <p:ph sz="half" idx="1"/>
          </p:nvPr>
        </p:nvPicPr>
        <p:blipFill>
          <a:blip r:embed="rId3"/>
          <a:stretch>
            <a:fillRect/>
          </a:stretch>
        </p:blipFill>
        <p:spPr>
          <a:xfrm>
            <a:off x="3071174" y="2055336"/>
            <a:ext cx="1914525" cy="2390775"/>
          </a:xfrm>
          <a:prstGeom prst="rect">
            <a:avLst/>
          </a:prstGeom>
        </p:spPr>
      </p:pic>
      <p:pic>
        <p:nvPicPr>
          <p:cNvPr id="5" name="Content Placeholder 4">
            <a:extLst>
              <a:ext uri="{FF2B5EF4-FFF2-40B4-BE49-F238E27FC236}">
                <a16:creationId xmlns:a16="http://schemas.microsoft.com/office/drawing/2014/main" id="{CF80766E-2675-493E-A150-FE8A5A82F271}"/>
              </a:ext>
            </a:extLst>
          </p:cNvPr>
          <p:cNvPicPr>
            <a:picLocks noGrp="1" noChangeAspect="1"/>
          </p:cNvPicPr>
          <p:nvPr>
            <p:ph sz="half" idx="2"/>
          </p:nvPr>
        </p:nvPicPr>
        <p:blipFill>
          <a:blip r:embed="rId4"/>
          <a:stretch>
            <a:fillRect/>
          </a:stretch>
        </p:blipFill>
        <p:spPr>
          <a:xfrm>
            <a:off x="837577" y="1864942"/>
            <a:ext cx="1255885" cy="1889924"/>
          </a:xfrm>
          <a:prstGeom prst="rect">
            <a:avLst/>
          </a:prstGeom>
        </p:spPr>
      </p:pic>
      <p:pic>
        <p:nvPicPr>
          <p:cNvPr id="7" name="Picture 6">
            <a:extLst>
              <a:ext uri="{FF2B5EF4-FFF2-40B4-BE49-F238E27FC236}">
                <a16:creationId xmlns:a16="http://schemas.microsoft.com/office/drawing/2014/main" id="{8C91FE0F-3628-4E5F-A15C-BA705632789B}"/>
              </a:ext>
            </a:extLst>
          </p:cNvPr>
          <p:cNvPicPr>
            <a:picLocks noChangeAspect="1"/>
          </p:cNvPicPr>
          <p:nvPr/>
        </p:nvPicPr>
        <p:blipFill>
          <a:blip r:embed="rId5"/>
          <a:stretch>
            <a:fillRect/>
          </a:stretch>
        </p:blipFill>
        <p:spPr>
          <a:xfrm>
            <a:off x="779402" y="4259641"/>
            <a:ext cx="1968308" cy="2174197"/>
          </a:xfrm>
          <a:prstGeom prst="rect">
            <a:avLst/>
          </a:prstGeom>
        </p:spPr>
      </p:pic>
      <p:pic>
        <p:nvPicPr>
          <p:cNvPr id="8" name="Picture 7">
            <a:extLst>
              <a:ext uri="{FF2B5EF4-FFF2-40B4-BE49-F238E27FC236}">
                <a16:creationId xmlns:a16="http://schemas.microsoft.com/office/drawing/2014/main" id="{BB2669EC-B177-492D-A62A-80887192E753}"/>
              </a:ext>
            </a:extLst>
          </p:cNvPr>
          <p:cNvPicPr>
            <a:picLocks noChangeAspect="1"/>
          </p:cNvPicPr>
          <p:nvPr/>
        </p:nvPicPr>
        <p:blipFill>
          <a:blip r:embed="rId6"/>
          <a:stretch>
            <a:fillRect/>
          </a:stretch>
        </p:blipFill>
        <p:spPr>
          <a:xfrm>
            <a:off x="4175130" y="4780261"/>
            <a:ext cx="1621137" cy="1785639"/>
          </a:xfrm>
          <a:prstGeom prst="rect">
            <a:avLst/>
          </a:prstGeom>
        </p:spPr>
      </p:pic>
      <p:pic>
        <p:nvPicPr>
          <p:cNvPr id="9" name="Picture 8"/>
          <p:cNvPicPr>
            <a:picLocks noChangeAspect="1"/>
          </p:cNvPicPr>
          <p:nvPr/>
        </p:nvPicPr>
        <p:blipFill rotWithShape="1">
          <a:blip r:embed="rId7"/>
          <a:srcRect t="4404" r="-2" b="-2"/>
          <a:stretch/>
        </p:blipFill>
        <p:spPr>
          <a:xfrm>
            <a:off x="5847383" y="1959164"/>
            <a:ext cx="1773393" cy="2194560"/>
          </a:xfrm>
          <a:prstGeom prst="rect">
            <a:avLst/>
          </a:prstGeom>
          <a:ln w="31750" cap="sq">
            <a:solidFill>
              <a:srgbClr val="FFFFFF"/>
            </a:solidFill>
            <a:miter lim="800000"/>
          </a:ln>
        </p:spPr>
      </p:pic>
      <p:pic>
        <p:nvPicPr>
          <p:cNvPr id="10" name="Picture 9"/>
          <p:cNvPicPr>
            <a:picLocks noChangeAspect="1"/>
          </p:cNvPicPr>
          <p:nvPr/>
        </p:nvPicPr>
        <p:blipFill rotWithShape="1">
          <a:blip r:embed="rId8"/>
          <a:srcRect r="16600" b="-3"/>
          <a:stretch/>
        </p:blipFill>
        <p:spPr>
          <a:xfrm>
            <a:off x="8220142" y="1741911"/>
            <a:ext cx="3707652" cy="2411813"/>
          </a:xfrm>
          <a:prstGeom prst="rect">
            <a:avLst/>
          </a:prstGeom>
          <a:ln w="31750" cap="sq">
            <a:solidFill>
              <a:srgbClr val="FFFFFF"/>
            </a:solidFill>
            <a:miter lim="800000"/>
          </a:ln>
        </p:spPr>
      </p:pic>
      <p:pic>
        <p:nvPicPr>
          <p:cNvPr id="11" name="Picture 10" descr="Image result for fyre festival"/>
          <p:cNvPicPr/>
          <p:nvPr/>
        </p:nvPicPr>
        <p:blipFill>
          <a:blip r:embed="rId9">
            <a:extLst>
              <a:ext uri="{28A0092B-C50C-407E-A947-70E740481C1C}">
                <a14:useLocalDpi xmlns:a14="http://schemas.microsoft.com/office/drawing/2010/main" val="0"/>
              </a:ext>
            </a:extLst>
          </a:blip>
          <a:srcRect/>
          <a:stretch>
            <a:fillRect/>
          </a:stretch>
        </p:blipFill>
        <p:spPr bwMode="auto">
          <a:xfrm>
            <a:off x="7340600" y="4541876"/>
            <a:ext cx="3048635" cy="2024024"/>
          </a:xfrm>
          <a:prstGeom prst="rect">
            <a:avLst/>
          </a:prstGeom>
          <a:noFill/>
          <a:ln>
            <a:noFill/>
          </a:ln>
        </p:spPr>
      </p:pic>
    </p:spTree>
    <p:extLst>
      <p:ext uri="{BB962C8B-B14F-4D97-AF65-F5344CB8AC3E}">
        <p14:creationId xmlns:p14="http://schemas.microsoft.com/office/powerpoint/2010/main" val="29664799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4646" y="814647"/>
            <a:ext cx="9236187" cy="470456"/>
          </a:xfrm>
        </p:spPr>
        <p:txBody>
          <a:bodyPr/>
          <a:lstStyle/>
          <a:p>
            <a:r>
              <a:rPr lang="en-GB" sz="2800" dirty="0" smtClean="0">
                <a:solidFill>
                  <a:schemeClr val="accent3"/>
                </a:solidFill>
              </a:rPr>
              <a:t>Summary</a:t>
            </a:r>
            <a:endParaRPr lang="en-GB" sz="2800" dirty="0">
              <a:solidFill>
                <a:schemeClr val="accent3"/>
              </a:solidFill>
            </a:endParaRPr>
          </a:p>
        </p:txBody>
      </p:sp>
      <p:sp>
        <p:nvSpPr>
          <p:cNvPr id="3" name="Content Placeholder 2"/>
          <p:cNvSpPr>
            <a:spLocks noGrp="1"/>
          </p:cNvSpPr>
          <p:nvPr>
            <p:ph idx="1"/>
          </p:nvPr>
        </p:nvSpPr>
        <p:spPr>
          <a:xfrm>
            <a:off x="724930" y="1445742"/>
            <a:ext cx="10838074" cy="4802658"/>
          </a:xfrm>
        </p:spPr>
        <p:txBody>
          <a:bodyPr>
            <a:normAutofit/>
          </a:bodyPr>
          <a:lstStyle/>
          <a:p>
            <a:r>
              <a:rPr lang="en-GB" dirty="0" err="1" smtClean="0"/>
              <a:t>Cialdini</a:t>
            </a:r>
            <a:r>
              <a:rPr lang="en-GB" dirty="0" smtClean="0"/>
              <a:t> presents 6 ‘weapons of influence’ which are very hard to resist.</a:t>
            </a:r>
          </a:p>
          <a:p>
            <a:r>
              <a:rPr lang="en-GB" dirty="0" smtClean="0"/>
              <a:t>This is because these aspects of influence are </a:t>
            </a:r>
            <a:r>
              <a:rPr lang="en-GB" dirty="0" smtClean="0">
                <a:solidFill>
                  <a:schemeClr val="accent1">
                    <a:lumMod val="60000"/>
                    <a:lumOff val="40000"/>
                  </a:schemeClr>
                </a:solidFill>
              </a:rPr>
              <a:t>hard-wired</a:t>
            </a:r>
            <a:r>
              <a:rPr lang="en-GB" dirty="0" smtClean="0"/>
              <a:t> in to the human psyche through </a:t>
            </a:r>
            <a:r>
              <a:rPr lang="en-GB" dirty="0" smtClean="0">
                <a:solidFill>
                  <a:schemeClr val="accent1">
                    <a:lumMod val="60000"/>
                    <a:lumOff val="40000"/>
                  </a:schemeClr>
                </a:solidFill>
              </a:rPr>
              <a:t>evolutionary development</a:t>
            </a:r>
            <a:r>
              <a:rPr lang="en-GB" dirty="0" smtClean="0"/>
              <a:t>.</a:t>
            </a:r>
          </a:p>
          <a:p>
            <a:r>
              <a:rPr lang="en-GB" dirty="0" smtClean="0"/>
              <a:t>There are very good reasons to explain our positive response to these influence offers, as we can benefit from using </a:t>
            </a:r>
            <a:r>
              <a:rPr lang="en-GB" dirty="0" smtClean="0">
                <a:solidFill>
                  <a:schemeClr val="accent1">
                    <a:lumMod val="60000"/>
                    <a:lumOff val="40000"/>
                  </a:schemeClr>
                </a:solidFill>
              </a:rPr>
              <a:t>mental shortcuts</a:t>
            </a:r>
            <a:r>
              <a:rPr lang="en-GB" dirty="0" smtClean="0"/>
              <a:t>.</a:t>
            </a:r>
          </a:p>
          <a:p>
            <a:r>
              <a:rPr lang="en-GB" dirty="0" smtClean="0"/>
              <a:t>Others, however, can </a:t>
            </a:r>
            <a:r>
              <a:rPr lang="en-GB" dirty="0" smtClean="0">
                <a:solidFill>
                  <a:schemeClr val="accent1">
                    <a:lumMod val="60000"/>
                    <a:lumOff val="40000"/>
                  </a:schemeClr>
                </a:solidFill>
              </a:rPr>
              <a:t>exploit our pre-disposition</a:t>
            </a:r>
            <a:r>
              <a:rPr lang="en-GB" dirty="0" smtClean="0"/>
              <a:t> to respond to such influence offers by the way in which they </a:t>
            </a:r>
            <a:r>
              <a:rPr lang="en-GB" dirty="0" smtClean="0">
                <a:solidFill>
                  <a:schemeClr val="accent1">
                    <a:lumMod val="60000"/>
                    <a:lumOff val="40000"/>
                  </a:schemeClr>
                </a:solidFill>
              </a:rPr>
              <a:t>structure</a:t>
            </a:r>
            <a:r>
              <a:rPr lang="en-GB" dirty="0" smtClean="0"/>
              <a:t> their requests.</a:t>
            </a:r>
          </a:p>
          <a:p>
            <a:r>
              <a:rPr lang="en-GB" dirty="0" smtClean="0"/>
              <a:t>The use of the weapons of influence can extend to many aspects of </a:t>
            </a:r>
            <a:r>
              <a:rPr lang="en-GB" dirty="0" smtClean="0">
                <a:solidFill>
                  <a:schemeClr val="accent1">
                    <a:lumMod val="60000"/>
                    <a:lumOff val="40000"/>
                  </a:schemeClr>
                </a:solidFill>
              </a:rPr>
              <a:t>modern life/business </a:t>
            </a:r>
            <a:r>
              <a:rPr lang="en-GB" dirty="0" smtClean="0"/>
              <a:t>– sales, advertising, people management, family life </a:t>
            </a:r>
            <a:r>
              <a:rPr lang="en-GB" dirty="0"/>
              <a:t>&amp;</a:t>
            </a:r>
            <a:r>
              <a:rPr lang="en-GB" dirty="0" smtClean="0"/>
              <a:t> government propaganda.</a:t>
            </a:r>
          </a:p>
          <a:p>
            <a:r>
              <a:rPr lang="en-GB" dirty="0" smtClean="0"/>
              <a:t>Our best </a:t>
            </a:r>
            <a:r>
              <a:rPr lang="en-GB" dirty="0" smtClean="0">
                <a:solidFill>
                  <a:schemeClr val="accent1">
                    <a:lumMod val="60000"/>
                    <a:lumOff val="40000"/>
                  </a:schemeClr>
                </a:solidFill>
              </a:rPr>
              <a:t>defence</a:t>
            </a:r>
            <a:r>
              <a:rPr lang="en-GB" dirty="0" smtClean="0"/>
              <a:t> against these weapons is to be aware that they are often ‘tricks’ and to not feel bad about rejecting them – go with your gut feeling. If it feels wrong it probably is no matter how powerful &amp; compelling the influence tactic used. </a:t>
            </a:r>
          </a:p>
          <a:p>
            <a:endParaRPr lang="en-GB" dirty="0"/>
          </a:p>
        </p:txBody>
      </p:sp>
    </p:spTree>
    <p:extLst>
      <p:ext uri="{BB962C8B-B14F-4D97-AF65-F5344CB8AC3E}">
        <p14:creationId xmlns:p14="http://schemas.microsoft.com/office/powerpoint/2010/main" val="11248277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6031" y="714895"/>
            <a:ext cx="9564803" cy="581890"/>
          </a:xfrm>
        </p:spPr>
        <p:txBody>
          <a:bodyPr/>
          <a:lstStyle/>
          <a:p>
            <a:r>
              <a:rPr lang="en-GB" sz="2800" dirty="0" smtClean="0">
                <a:solidFill>
                  <a:schemeClr val="accent3"/>
                </a:solidFill>
              </a:rPr>
              <a:t>Takeaway task</a:t>
            </a:r>
            <a:endParaRPr lang="en-GB" sz="2800" dirty="0">
              <a:solidFill>
                <a:schemeClr val="accent3"/>
              </a:solidFill>
            </a:endParaRPr>
          </a:p>
        </p:txBody>
      </p:sp>
      <p:sp>
        <p:nvSpPr>
          <p:cNvPr id="3" name="Content Placeholder 2"/>
          <p:cNvSpPr>
            <a:spLocks noGrp="1"/>
          </p:cNvSpPr>
          <p:nvPr>
            <p:ph idx="1"/>
          </p:nvPr>
        </p:nvSpPr>
        <p:spPr>
          <a:xfrm>
            <a:off x="486031" y="1429789"/>
            <a:ext cx="11532973" cy="4946297"/>
          </a:xfrm>
        </p:spPr>
        <p:txBody>
          <a:bodyPr>
            <a:normAutofit/>
          </a:bodyPr>
          <a:lstStyle/>
          <a:p>
            <a:r>
              <a:rPr lang="en-GB" dirty="0" smtClean="0"/>
              <a:t>Working in your groups you will be allocated one of the ‘weapons of influence’ (WOI) to investigate further: Reciprocity, Commitment &amp; Consistency, Social Proof, Liking, Authority </a:t>
            </a:r>
            <a:r>
              <a:rPr lang="en-GB" dirty="0"/>
              <a:t>&amp;</a:t>
            </a:r>
            <a:r>
              <a:rPr lang="en-GB" dirty="0" smtClean="0"/>
              <a:t> Scarcity.</a:t>
            </a:r>
          </a:p>
          <a:p>
            <a:pPr marL="0" indent="0">
              <a:buNone/>
            </a:pPr>
            <a:r>
              <a:rPr lang="en-GB" dirty="0" smtClean="0">
                <a:solidFill>
                  <a:schemeClr val="accent1">
                    <a:lumMod val="60000"/>
                    <a:lumOff val="40000"/>
                  </a:schemeClr>
                </a:solidFill>
              </a:rPr>
              <a:t>For the WOI allocated complete the following tasks:</a:t>
            </a:r>
          </a:p>
          <a:p>
            <a:r>
              <a:rPr lang="en-GB" dirty="0" smtClean="0"/>
              <a:t>1. Explain how the weapon works &amp; provide (real life) examples of where you have experienced this in your own life and/or instances where businesses/organisations have used the WOI to influence customers/stakeholders/staff? (sales, advertising, PR </a:t>
            </a:r>
            <a:r>
              <a:rPr lang="en-GB" dirty="0" err="1" smtClean="0"/>
              <a:t>etc</a:t>
            </a:r>
            <a:r>
              <a:rPr lang="en-GB" dirty="0" smtClean="0"/>
              <a:t>)</a:t>
            </a:r>
          </a:p>
          <a:p>
            <a:r>
              <a:rPr lang="en-GB" dirty="0"/>
              <a:t>3</a:t>
            </a:r>
            <a:r>
              <a:rPr lang="en-GB" dirty="0" smtClean="0"/>
              <a:t>. Assess how leaders/managers </a:t>
            </a:r>
            <a:r>
              <a:rPr lang="en-GB" dirty="0"/>
              <a:t>&amp;</a:t>
            </a:r>
            <a:r>
              <a:rPr lang="en-GB" dirty="0" smtClean="0"/>
              <a:t> others in the workplace might use the WOI to achieve better outcomes for their business?</a:t>
            </a:r>
          </a:p>
          <a:p>
            <a:r>
              <a:rPr lang="en-GB" dirty="0" smtClean="0"/>
              <a:t>Was your weapon in play in the promotion of the </a:t>
            </a:r>
            <a:r>
              <a:rPr lang="en-GB" dirty="0" err="1" smtClean="0"/>
              <a:t>Fyre</a:t>
            </a:r>
            <a:r>
              <a:rPr lang="en-GB" dirty="0" smtClean="0"/>
              <a:t> Festival &amp; how? </a:t>
            </a:r>
            <a:endParaRPr lang="en-GB" dirty="0"/>
          </a:p>
          <a:p>
            <a:r>
              <a:rPr lang="en-GB" dirty="0" smtClean="0"/>
              <a:t>Assess ethical issues how the WOIs might be misused in social/work life?</a:t>
            </a:r>
          </a:p>
          <a:p>
            <a:pPr marL="0" indent="0">
              <a:buNone/>
            </a:pPr>
            <a:r>
              <a:rPr lang="en-GB" sz="1600" dirty="0" smtClean="0">
                <a:solidFill>
                  <a:schemeClr val="accent3"/>
                </a:solidFill>
              </a:rPr>
              <a:t>Using your mobiles or other devices, make a short video </a:t>
            </a:r>
            <a:r>
              <a:rPr lang="en-GB" sz="1600" dirty="0" smtClean="0">
                <a:solidFill>
                  <a:schemeClr val="accent3"/>
                </a:solidFill>
              </a:rPr>
              <a:t>or PPT covering </a:t>
            </a:r>
            <a:r>
              <a:rPr lang="en-GB" sz="1600" dirty="0" smtClean="0">
                <a:solidFill>
                  <a:schemeClr val="accent3"/>
                </a:solidFill>
              </a:rPr>
              <a:t>the above. You will need to save in a recognised video format such as google drive, Mpeg </a:t>
            </a:r>
            <a:r>
              <a:rPr lang="en-GB" sz="1600" dirty="0" err="1" smtClean="0">
                <a:solidFill>
                  <a:schemeClr val="accent3"/>
                </a:solidFill>
              </a:rPr>
              <a:t>etc</a:t>
            </a:r>
            <a:r>
              <a:rPr lang="en-GB" sz="1600" dirty="0" smtClean="0">
                <a:solidFill>
                  <a:schemeClr val="accent3"/>
                </a:solidFill>
              </a:rPr>
              <a:t> &amp; </a:t>
            </a:r>
            <a:r>
              <a:rPr lang="en-GB" sz="1600" dirty="0">
                <a:solidFill>
                  <a:schemeClr val="accent3"/>
                </a:solidFill>
              </a:rPr>
              <a:t>u</a:t>
            </a:r>
            <a:r>
              <a:rPr lang="en-GB" sz="1600" dirty="0" smtClean="0">
                <a:solidFill>
                  <a:schemeClr val="accent3"/>
                </a:solidFill>
              </a:rPr>
              <a:t>pload to the ‘Weapons’ video wall on </a:t>
            </a:r>
            <a:r>
              <a:rPr lang="en-GB" sz="1600" dirty="0" err="1" smtClean="0">
                <a:solidFill>
                  <a:schemeClr val="accent3"/>
                </a:solidFill>
              </a:rPr>
              <a:t>Padlet</a:t>
            </a:r>
            <a:r>
              <a:rPr lang="en-GB" sz="1600" dirty="0" smtClean="0">
                <a:solidFill>
                  <a:schemeClr val="accent3"/>
                </a:solidFill>
              </a:rPr>
              <a:t> (see week 3 Canvas) or send to Mark no later than 1 day before your week 4 seminar. </a:t>
            </a:r>
            <a:endParaRPr lang="en-GB" sz="1600" dirty="0">
              <a:solidFill>
                <a:schemeClr val="accent3"/>
              </a:solidFill>
            </a:endParaRPr>
          </a:p>
        </p:txBody>
      </p:sp>
    </p:spTree>
    <p:extLst>
      <p:ext uri="{BB962C8B-B14F-4D97-AF65-F5344CB8AC3E}">
        <p14:creationId xmlns:p14="http://schemas.microsoft.com/office/powerpoint/2010/main" val="10338002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4843" y="897924"/>
            <a:ext cx="9605991" cy="1054444"/>
          </a:xfrm>
        </p:spPr>
        <p:txBody>
          <a:bodyPr/>
          <a:lstStyle/>
          <a:p>
            <a:r>
              <a:rPr lang="en-GB" sz="3200" dirty="0" smtClean="0">
                <a:solidFill>
                  <a:schemeClr val="accent3"/>
                </a:solidFill>
              </a:rPr>
              <a:t/>
            </a:r>
            <a:br>
              <a:rPr lang="en-GB" sz="3200" dirty="0" smtClean="0">
                <a:solidFill>
                  <a:schemeClr val="accent3"/>
                </a:solidFill>
              </a:rPr>
            </a:br>
            <a:r>
              <a:rPr lang="en-GB" sz="3200" dirty="0" smtClean="0">
                <a:solidFill>
                  <a:schemeClr val="accent3"/>
                </a:solidFill>
              </a:rPr>
              <a:t>Ever had the feeling that you’ve been </a:t>
            </a:r>
            <a:r>
              <a:rPr lang="en-GB" sz="3200" dirty="0">
                <a:solidFill>
                  <a:schemeClr val="accent3"/>
                </a:solidFill>
              </a:rPr>
              <a:t>h</a:t>
            </a:r>
            <a:r>
              <a:rPr lang="en-GB" sz="3200" dirty="0" smtClean="0">
                <a:solidFill>
                  <a:schemeClr val="accent3"/>
                </a:solidFill>
              </a:rPr>
              <a:t>ad?</a:t>
            </a:r>
            <a:endParaRPr lang="en-GB" sz="3200" dirty="0">
              <a:solidFill>
                <a:schemeClr val="accent3"/>
              </a:solidFill>
            </a:endParaRPr>
          </a:p>
        </p:txBody>
      </p:sp>
      <p:sp>
        <p:nvSpPr>
          <p:cNvPr id="3" name="Content Placeholder 2"/>
          <p:cNvSpPr>
            <a:spLocks noGrp="1"/>
          </p:cNvSpPr>
          <p:nvPr>
            <p:ph idx="1"/>
          </p:nvPr>
        </p:nvSpPr>
        <p:spPr>
          <a:xfrm>
            <a:off x="1103312" y="2314831"/>
            <a:ext cx="9754158" cy="4061255"/>
          </a:xfrm>
        </p:spPr>
        <p:txBody>
          <a:bodyPr>
            <a:normAutofit/>
          </a:bodyPr>
          <a:lstStyle/>
          <a:p>
            <a:r>
              <a:rPr lang="en-GB" sz="2800" dirty="0"/>
              <a:t>Opening Q – Have you ever done something – purchase, </a:t>
            </a:r>
            <a:r>
              <a:rPr lang="en-GB" sz="2800" dirty="0" smtClean="0"/>
              <a:t>action, favour </a:t>
            </a:r>
            <a:r>
              <a:rPr lang="en-GB" sz="2800" dirty="0" err="1" smtClean="0"/>
              <a:t>etc</a:t>
            </a:r>
            <a:r>
              <a:rPr lang="en-GB" sz="2800" dirty="0" smtClean="0"/>
              <a:t> </a:t>
            </a:r>
            <a:r>
              <a:rPr lang="en-GB" sz="2800" dirty="0"/>
              <a:t>– influenced by others and later </a:t>
            </a:r>
            <a:r>
              <a:rPr lang="en-GB" sz="2800" dirty="0" smtClean="0"/>
              <a:t>regretted it. </a:t>
            </a:r>
            <a:r>
              <a:rPr lang="en-GB" sz="2800" dirty="0"/>
              <a:t>Did you even </a:t>
            </a:r>
            <a:r>
              <a:rPr lang="en-GB" sz="2800" dirty="0" smtClean="0"/>
              <a:t>suspect </a:t>
            </a:r>
            <a:r>
              <a:rPr lang="en-GB" sz="2800" dirty="0"/>
              <a:t>that you would regret it at the time</a:t>
            </a:r>
            <a:r>
              <a:rPr lang="en-GB" sz="2800" dirty="0" smtClean="0"/>
              <a:t>?</a:t>
            </a:r>
          </a:p>
          <a:p>
            <a:endParaRPr lang="en-GB" sz="2800" dirty="0"/>
          </a:p>
          <a:p>
            <a:endParaRPr lang="en-GB" sz="2800" dirty="0"/>
          </a:p>
          <a:p>
            <a:endParaRPr lang="en-GB" sz="2800" dirty="0"/>
          </a:p>
        </p:txBody>
      </p:sp>
      <p:pic>
        <p:nvPicPr>
          <p:cNvPr id="4" name="Picture 3" descr="Image result for I have been conned"/>
          <p:cNvPicPr/>
          <p:nvPr/>
        </p:nvPicPr>
        <p:blipFill>
          <a:blip r:embed="rId2">
            <a:extLst>
              <a:ext uri="{28A0092B-C50C-407E-A947-70E740481C1C}">
                <a14:useLocalDpi xmlns:a14="http://schemas.microsoft.com/office/drawing/2010/main" val="0"/>
              </a:ext>
            </a:extLst>
          </a:blip>
          <a:srcRect/>
          <a:stretch>
            <a:fillRect/>
          </a:stretch>
        </p:blipFill>
        <p:spPr bwMode="auto">
          <a:xfrm>
            <a:off x="4658733" y="4345458"/>
            <a:ext cx="2857500" cy="1943100"/>
          </a:xfrm>
          <a:prstGeom prst="rect">
            <a:avLst/>
          </a:prstGeom>
          <a:noFill/>
          <a:ln>
            <a:noFill/>
          </a:ln>
        </p:spPr>
      </p:pic>
    </p:spTree>
    <p:extLst>
      <p:ext uri="{BB962C8B-B14F-4D97-AF65-F5344CB8AC3E}">
        <p14:creationId xmlns:p14="http://schemas.microsoft.com/office/powerpoint/2010/main" val="1617307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881449"/>
            <a:ext cx="9404723" cy="996777"/>
          </a:xfrm>
        </p:spPr>
        <p:txBody>
          <a:bodyPr/>
          <a:lstStyle/>
          <a:p>
            <a:r>
              <a:rPr lang="en-US" sz="3200" dirty="0" smtClean="0">
                <a:solidFill>
                  <a:schemeClr val="accent3"/>
                </a:solidFill>
              </a:rPr>
              <a:t/>
            </a:r>
            <a:br>
              <a:rPr lang="en-US" sz="3200" dirty="0" smtClean="0">
                <a:solidFill>
                  <a:schemeClr val="accent3"/>
                </a:solidFill>
              </a:rPr>
            </a:br>
            <a:r>
              <a:rPr lang="en-US" sz="3200" dirty="0" smtClean="0">
                <a:solidFill>
                  <a:schemeClr val="accent3"/>
                </a:solidFill>
              </a:rPr>
              <a:t>Introductory </a:t>
            </a:r>
            <a:r>
              <a:rPr lang="en-US" sz="3200" dirty="0">
                <a:solidFill>
                  <a:schemeClr val="accent3"/>
                </a:solidFill>
              </a:rPr>
              <a:t>Questions</a:t>
            </a:r>
            <a:r>
              <a:rPr lang="en-GB" sz="3200" dirty="0"/>
              <a:t/>
            </a:r>
            <a:br>
              <a:rPr lang="en-GB" sz="3200" dirty="0"/>
            </a:br>
            <a:endParaRPr lang="en-GB" sz="3200" dirty="0"/>
          </a:p>
        </p:txBody>
      </p:sp>
      <p:sp>
        <p:nvSpPr>
          <p:cNvPr id="3" name="Content Placeholder 2"/>
          <p:cNvSpPr>
            <a:spLocks noGrp="1"/>
          </p:cNvSpPr>
          <p:nvPr>
            <p:ph idx="1"/>
          </p:nvPr>
        </p:nvSpPr>
        <p:spPr>
          <a:xfrm>
            <a:off x="1103312" y="2010032"/>
            <a:ext cx="10124861" cy="3822357"/>
          </a:xfrm>
        </p:spPr>
        <p:txBody>
          <a:bodyPr>
            <a:normAutofit lnSpcReduction="10000"/>
          </a:bodyPr>
          <a:lstStyle/>
          <a:p>
            <a:pPr marL="0" indent="0">
              <a:buNone/>
            </a:pPr>
            <a:r>
              <a:rPr lang="en-US" dirty="0"/>
              <a:t> </a:t>
            </a:r>
            <a:endParaRPr lang="en-GB" dirty="0"/>
          </a:p>
          <a:p>
            <a:r>
              <a:rPr lang="en-US" sz="2400" dirty="0" smtClean="0"/>
              <a:t>Identify </a:t>
            </a:r>
            <a:r>
              <a:rPr lang="en-US" sz="2400" dirty="0"/>
              <a:t>times in your life where you have had </a:t>
            </a:r>
            <a:r>
              <a:rPr lang="en-US" sz="2400" dirty="0" smtClean="0"/>
              <a:t>to </a:t>
            </a:r>
            <a:r>
              <a:rPr lang="en-US" sz="2400" dirty="0"/>
              <a:t>influence others to your way of thinking</a:t>
            </a:r>
            <a:r>
              <a:rPr lang="en-US" sz="2400" dirty="0" smtClean="0"/>
              <a:t>? (family, friends, enemies, team or work </a:t>
            </a:r>
            <a:r>
              <a:rPr lang="en-US" sz="2400" dirty="0"/>
              <a:t>mates) How was this achieved</a:t>
            </a:r>
            <a:r>
              <a:rPr lang="en-US" sz="2400" dirty="0" smtClean="0"/>
              <a:t>?</a:t>
            </a:r>
            <a:endParaRPr lang="en-GB" sz="2400" dirty="0"/>
          </a:p>
          <a:p>
            <a:pPr lvl="0"/>
            <a:r>
              <a:rPr lang="en-US" sz="2400" dirty="0"/>
              <a:t>Can you give examples of times when you been influenced or persuaded by another </a:t>
            </a:r>
            <a:r>
              <a:rPr lang="en-US" sz="2400" dirty="0" smtClean="0"/>
              <a:t>person? Were you willing?</a:t>
            </a:r>
          </a:p>
          <a:p>
            <a:pPr lvl="0"/>
            <a:r>
              <a:rPr lang="en-GB" sz="2400" dirty="0" smtClean="0"/>
              <a:t>Is the ability </a:t>
            </a:r>
            <a:r>
              <a:rPr lang="en-GB" sz="2400" dirty="0"/>
              <a:t>to </a:t>
            </a:r>
            <a:r>
              <a:rPr lang="en-GB" sz="2400" dirty="0" smtClean="0"/>
              <a:t>persuade &amp; </a:t>
            </a:r>
            <a:r>
              <a:rPr lang="en-GB" sz="2400" dirty="0"/>
              <a:t>influence others </a:t>
            </a:r>
            <a:r>
              <a:rPr lang="en-GB" sz="2400" dirty="0" smtClean="0"/>
              <a:t>fixed or are these </a:t>
            </a:r>
            <a:r>
              <a:rPr lang="en-GB" sz="2400" smtClean="0"/>
              <a:t>skills that can </a:t>
            </a:r>
            <a:r>
              <a:rPr lang="en-GB" sz="2400" dirty="0" smtClean="0"/>
              <a:t>be learnt. What do you think?</a:t>
            </a:r>
          </a:p>
          <a:p>
            <a:r>
              <a:rPr lang="en-US" sz="2400" dirty="0"/>
              <a:t>What happens when we influence or persuade others?</a:t>
            </a:r>
            <a:endParaRPr lang="en-GB" sz="2400" dirty="0"/>
          </a:p>
          <a:p>
            <a:pPr lvl="0"/>
            <a:endParaRPr lang="en-GB" sz="2400" dirty="0"/>
          </a:p>
          <a:p>
            <a:endParaRPr lang="en-GB" dirty="0"/>
          </a:p>
        </p:txBody>
      </p:sp>
    </p:spTree>
    <p:extLst>
      <p:ext uri="{BB962C8B-B14F-4D97-AF65-F5344CB8AC3E}">
        <p14:creationId xmlns:p14="http://schemas.microsoft.com/office/powerpoint/2010/main" val="29978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3312" y="1221971"/>
            <a:ext cx="9449358" cy="631276"/>
          </a:xfrm>
        </p:spPr>
        <p:txBody>
          <a:bodyPr/>
          <a:lstStyle/>
          <a:p>
            <a:pPr algn="ctr"/>
            <a:r>
              <a:rPr lang="en-GB" sz="2400" dirty="0" smtClean="0">
                <a:solidFill>
                  <a:schemeClr val="accent3"/>
                </a:solidFill>
              </a:rPr>
              <a:t>Can persuasion &amp; influence skills be learned &amp; applied?</a:t>
            </a:r>
            <a:endParaRPr lang="en-GB" sz="2400" dirty="0">
              <a:solidFill>
                <a:schemeClr val="accent3"/>
              </a:solidFill>
            </a:endParaRPr>
          </a:p>
        </p:txBody>
      </p:sp>
      <p:sp>
        <p:nvSpPr>
          <p:cNvPr id="3" name="Content Placeholder 2"/>
          <p:cNvSpPr>
            <a:spLocks noGrp="1"/>
          </p:cNvSpPr>
          <p:nvPr>
            <p:ph idx="1"/>
          </p:nvPr>
        </p:nvSpPr>
        <p:spPr>
          <a:xfrm>
            <a:off x="1103312" y="1853248"/>
            <a:ext cx="10775650" cy="3880287"/>
          </a:xfrm>
        </p:spPr>
        <p:txBody>
          <a:bodyPr/>
          <a:lstStyle/>
          <a:p>
            <a:r>
              <a:rPr lang="en-US" sz="2800" dirty="0" smtClean="0"/>
              <a:t>‘</a:t>
            </a:r>
            <a:r>
              <a:rPr lang="en-US" dirty="0" smtClean="0"/>
              <a:t>The </a:t>
            </a:r>
            <a:r>
              <a:rPr lang="en-US" dirty="0"/>
              <a:t>research shows that persuasion works by appealing to a limited set of deeply rooted human drives and needs, and it does so in predictable ways. Persuasion, in other words, is governed by basic principles that can be taught, learned and </a:t>
            </a:r>
            <a:r>
              <a:rPr lang="en-US" dirty="0" smtClean="0"/>
              <a:t>applied’. </a:t>
            </a:r>
            <a:r>
              <a:rPr lang="en-US" sz="1600" dirty="0"/>
              <a:t>(</a:t>
            </a:r>
            <a:r>
              <a:rPr lang="en-US" sz="1600" dirty="0" err="1"/>
              <a:t>Cialdini</a:t>
            </a:r>
            <a:r>
              <a:rPr lang="en-US" sz="1600" dirty="0"/>
              <a:t>, 2001:74)</a:t>
            </a:r>
            <a:endParaRPr lang="en-GB" sz="1600" dirty="0"/>
          </a:p>
          <a:p>
            <a:r>
              <a:rPr lang="en-GB" dirty="0" err="1" smtClean="0"/>
              <a:t>Cialdini</a:t>
            </a:r>
            <a:r>
              <a:rPr lang="en-GB" dirty="0" smtClean="0"/>
              <a:t>, (2009), refers to “</a:t>
            </a:r>
            <a:r>
              <a:rPr lang="en-GB" dirty="0"/>
              <a:t>weapons of </a:t>
            </a:r>
            <a:r>
              <a:rPr lang="en-GB" dirty="0" smtClean="0"/>
              <a:t>influence’, which lead to ‘compliance’ &amp; for us to say, </a:t>
            </a:r>
            <a:r>
              <a:rPr lang="en-GB" dirty="0"/>
              <a:t>‘Yes’ </a:t>
            </a:r>
            <a:r>
              <a:rPr lang="en-GB" dirty="0" smtClean="0"/>
              <a:t>to others, often complete strangers!</a:t>
            </a:r>
          </a:p>
          <a:p>
            <a:r>
              <a:rPr lang="en-GB" dirty="0" smtClean="0"/>
              <a:t>These ideas have clear implications for those leading and managing in the workplace.</a:t>
            </a:r>
          </a:p>
          <a:p>
            <a:r>
              <a:rPr lang="en-GB" dirty="0" smtClean="0"/>
              <a:t>Likewise, </a:t>
            </a:r>
            <a:r>
              <a:rPr lang="en-GB" dirty="0" smtClean="0"/>
              <a:t>these </a:t>
            </a:r>
            <a:r>
              <a:rPr lang="en-GB" dirty="0"/>
              <a:t>ideas have </a:t>
            </a:r>
            <a:r>
              <a:rPr lang="en-GB" dirty="0" smtClean="0"/>
              <a:t>clear implications for those in marketing, charities &amp; governments.</a:t>
            </a:r>
            <a:endParaRPr lang="en-GB" dirty="0"/>
          </a:p>
          <a:p>
            <a:endParaRPr lang="en-GB" dirty="0"/>
          </a:p>
        </p:txBody>
      </p:sp>
    </p:spTree>
    <p:extLst>
      <p:ext uri="{BB962C8B-B14F-4D97-AF65-F5344CB8AC3E}">
        <p14:creationId xmlns:p14="http://schemas.microsoft.com/office/powerpoint/2010/main" val="5707070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0303" y="731520"/>
            <a:ext cx="9070531" cy="701864"/>
          </a:xfrm>
        </p:spPr>
        <p:txBody>
          <a:bodyPr/>
          <a:lstStyle/>
          <a:p>
            <a:pPr algn="ctr"/>
            <a:r>
              <a:rPr lang="en-GB" sz="2400" dirty="0" smtClean="0">
                <a:solidFill>
                  <a:schemeClr val="accent3"/>
                </a:solidFill>
              </a:rPr>
              <a:t>Rational Explanation: </a:t>
            </a:r>
            <a:r>
              <a:rPr lang="en-GB" sz="2400" dirty="0" smtClean="0">
                <a:solidFill>
                  <a:schemeClr val="accent3"/>
                </a:solidFill>
              </a:rPr>
              <a:t>lessons from the behavioural sciences</a:t>
            </a:r>
            <a:endParaRPr lang="en-GB" sz="2400" dirty="0">
              <a:solidFill>
                <a:schemeClr val="accent3"/>
              </a:solidFill>
            </a:endParaRPr>
          </a:p>
        </p:txBody>
      </p:sp>
      <p:sp>
        <p:nvSpPr>
          <p:cNvPr id="3" name="Content Placeholder 2"/>
          <p:cNvSpPr>
            <a:spLocks noGrp="1"/>
          </p:cNvSpPr>
          <p:nvPr>
            <p:ph idx="1"/>
          </p:nvPr>
        </p:nvSpPr>
        <p:spPr>
          <a:xfrm>
            <a:off x="980303" y="1433384"/>
            <a:ext cx="9860691" cy="5313671"/>
          </a:xfrm>
        </p:spPr>
        <p:txBody>
          <a:bodyPr>
            <a:normAutofit/>
          </a:bodyPr>
          <a:lstStyle/>
          <a:p>
            <a:r>
              <a:rPr lang="en-GB" dirty="0" smtClean="0"/>
              <a:t>Background - Ethology  </a:t>
            </a:r>
            <a:r>
              <a:rPr lang="en-GB" dirty="0"/>
              <a:t>- </a:t>
            </a:r>
            <a:r>
              <a:rPr lang="en-GB" dirty="0" smtClean="0"/>
              <a:t>study of the animal </a:t>
            </a:r>
            <a:r>
              <a:rPr lang="en-GB" dirty="0"/>
              <a:t>kingdom – </a:t>
            </a:r>
            <a:r>
              <a:rPr lang="en-GB" dirty="0" smtClean="0"/>
              <a:t> the existence of </a:t>
            </a:r>
            <a:r>
              <a:rPr lang="en-GB" dirty="0" smtClean="0">
                <a:solidFill>
                  <a:schemeClr val="accent1">
                    <a:lumMod val="60000"/>
                    <a:lumOff val="40000"/>
                  </a:schemeClr>
                </a:solidFill>
              </a:rPr>
              <a:t>fixed </a:t>
            </a:r>
            <a:r>
              <a:rPr lang="en-GB" dirty="0">
                <a:solidFill>
                  <a:schemeClr val="accent1">
                    <a:lumMod val="60000"/>
                    <a:lumOff val="40000"/>
                  </a:schemeClr>
                </a:solidFill>
              </a:rPr>
              <a:t>pattern behaviour </a:t>
            </a:r>
            <a:r>
              <a:rPr lang="en-GB" dirty="0"/>
              <a:t>(FBP</a:t>
            </a:r>
            <a:r>
              <a:rPr lang="en-GB" dirty="0" smtClean="0"/>
              <a:t>). Hardwired responses to certain inputs and stimuli. </a:t>
            </a:r>
          </a:p>
          <a:p>
            <a:r>
              <a:rPr lang="en-GB" dirty="0" smtClean="0"/>
              <a:t>Turkey </a:t>
            </a:r>
            <a:r>
              <a:rPr lang="en-GB" dirty="0"/>
              <a:t>Mothers </a:t>
            </a:r>
            <a:r>
              <a:rPr lang="en-GB" dirty="0" smtClean="0"/>
              <a:t>and the ‘cheep’ instinct.</a:t>
            </a:r>
          </a:p>
          <a:p>
            <a:r>
              <a:rPr lang="en-GB" dirty="0" smtClean="0"/>
              <a:t>Robin and the ‘red breast’ rage instinct.</a:t>
            </a:r>
          </a:p>
          <a:p>
            <a:r>
              <a:rPr lang="en-GB" dirty="0" smtClean="0"/>
              <a:t>Confirmation of the existence </a:t>
            </a:r>
            <a:r>
              <a:rPr lang="en-GB" dirty="0"/>
              <a:t>of </a:t>
            </a:r>
            <a:r>
              <a:rPr lang="en-GB" dirty="0">
                <a:solidFill>
                  <a:schemeClr val="accent1">
                    <a:lumMod val="60000"/>
                    <a:lumOff val="40000"/>
                  </a:schemeClr>
                </a:solidFill>
              </a:rPr>
              <a:t>‘triggers</a:t>
            </a:r>
            <a:r>
              <a:rPr lang="en-GB" dirty="0"/>
              <a:t>’ </a:t>
            </a:r>
            <a:r>
              <a:rPr lang="en-GB" dirty="0" smtClean="0"/>
              <a:t>that direct automatic or fixed pattern behaviour.</a:t>
            </a:r>
          </a:p>
          <a:p>
            <a:pPr marL="0" indent="0">
              <a:buNone/>
            </a:pPr>
            <a:r>
              <a:rPr lang="en-GB" dirty="0" smtClean="0">
                <a:solidFill>
                  <a:schemeClr val="accent3"/>
                </a:solidFill>
              </a:rPr>
              <a:t>Examples in the human realm:</a:t>
            </a:r>
          </a:p>
          <a:p>
            <a:r>
              <a:rPr lang="en-GB" dirty="0" smtClean="0"/>
              <a:t>Experiment using a reason - </a:t>
            </a:r>
            <a:r>
              <a:rPr lang="en-GB" dirty="0" smtClean="0">
                <a:solidFill>
                  <a:schemeClr val="accent1">
                    <a:lumMod val="60000"/>
                    <a:lumOff val="40000"/>
                  </a:schemeClr>
                </a:solidFill>
              </a:rPr>
              <a:t>‘</a:t>
            </a:r>
            <a:r>
              <a:rPr lang="en-GB" dirty="0">
                <a:solidFill>
                  <a:schemeClr val="accent1">
                    <a:lumMod val="60000"/>
                    <a:lumOff val="40000"/>
                  </a:schemeClr>
                </a:solidFill>
              </a:rPr>
              <a:t>because</a:t>
            </a:r>
            <a:r>
              <a:rPr lang="en-GB" dirty="0" smtClean="0">
                <a:solidFill>
                  <a:schemeClr val="accent1">
                    <a:lumMod val="60000"/>
                    <a:lumOff val="40000"/>
                  </a:schemeClr>
                </a:solidFill>
              </a:rPr>
              <a:t>’- </a:t>
            </a:r>
            <a:r>
              <a:rPr lang="en-GB" dirty="0" smtClean="0"/>
              <a:t>as a </a:t>
            </a:r>
            <a:r>
              <a:rPr lang="en-GB" dirty="0"/>
              <a:t>trigger in </a:t>
            </a:r>
            <a:r>
              <a:rPr lang="en-GB" dirty="0" smtClean="0"/>
              <a:t>photocopy queue </a:t>
            </a:r>
            <a:r>
              <a:rPr lang="en-GB" dirty="0"/>
              <a:t>favour </a:t>
            </a:r>
            <a:r>
              <a:rPr lang="en-GB" dirty="0" smtClean="0"/>
              <a:t>scenario. </a:t>
            </a:r>
            <a:r>
              <a:rPr lang="en-GB" sz="1600" dirty="0" smtClean="0"/>
              <a:t>Langer </a:t>
            </a:r>
            <a:r>
              <a:rPr lang="en-GB" sz="1600" dirty="0"/>
              <a:t>et al (1978) </a:t>
            </a:r>
          </a:p>
          <a:p>
            <a:r>
              <a:rPr lang="en-GB" dirty="0" smtClean="0"/>
              <a:t>Trigger </a:t>
            </a:r>
            <a:r>
              <a:rPr lang="en-GB" dirty="0"/>
              <a:t>‘</a:t>
            </a:r>
            <a:r>
              <a:rPr lang="en-GB" dirty="0" smtClean="0">
                <a:solidFill>
                  <a:schemeClr val="accent1">
                    <a:lumMod val="60000"/>
                    <a:lumOff val="40000"/>
                  </a:schemeClr>
                </a:solidFill>
              </a:rPr>
              <a:t>reassuringly </a:t>
            </a:r>
            <a:r>
              <a:rPr lang="en-GB" dirty="0">
                <a:solidFill>
                  <a:schemeClr val="accent1">
                    <a:lumMod val="60000"/>
                    <a:lumOff val="40000"/>
                  </a:schemeClr>
                </a:solidFill>
              </a:rPr>
              <a:t>expensive</a:t>
            </a:r>
            <a:r>
              <a:rPr lang="en-GB" dirty="0"/>
              <a:t>’ = good. – rule of thumb – ‘you get what you pay for’ – stereotype that leads </a:t>
            </a:r>
            <a:r>
              <a:rPr lang="en-GB" dirty="0" smtClean="0"/>
              <a:t>FPB.</a:t>
            </a:r>
          </a:p>
          <a:p>
            <a:r>
              <a:rPr lang="en-GB" dirty="0"/>
              <a:t>Perpetual contrast  - </a:t>
            </a:r>
            <a:r>
              <a:rPr lang="en-GB" dirty="0">
                <a:solidFill>
                  <a:schemeClr val="accent1">
                    <a:lumMod val="60000"/>
                    <a:lumOff val="40000"/>
                  </a:schemeClr>
                </a:solidFill>
              </a:rPr>
              <a:t>anchoring – contrast principle </a:t>
            </a:r>
            <a:r>
              <a:rPr lang="en-GB" dirty="0"/>
              <a:t>– lead with highest and then retreat with </a:t>
            </a:r>
            <a:r>
              <a:rPr lang="en-GB" dirty="0" smtClean="0"/>
              <a:t>concession.</a:t>
            </a:r>
            <a:endParaRPr lang="en-GB" dirty="0"/>
          </a:p>
          <a:p>
            <a:endParaRPr lang="en-GB" dirty="0" smtClean="0"/>
          </a:p>
          <a:p>
            <a:endParaRPr lang="en-GB" dirty="0"/>
          </a:p>
          <a:p>
            <a:pPr marL="0" indent="0">
              <a:buNone/>
            </a:pPr>
            <a:endParaRPr lang="en-GB" dirty="0"/>
          </a:p>
          <a:p>
            <a:endParaRPr lang="en-GB" dirty="0"/>
          </a:p>
        </p:txBody>
      </p:sp>
    </p:spTree>
    <p:extLst>
      <p:ext uri="{BB962C8B-B14F-4D97-AF65-F5344CB8AC3E}">
        <p14:creationId xmlns:p14="http://schemas.microsoft.com/office/powerpoint/2010/main" val="38473747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781396"/>
            <a:ext cx="9404723" cy="544896"/>
          </a:xfrm>
        </p:spPr>
        <p:txBody>
          <a:bodyPr/>
          <a:lstStyle/>
          <a:p>
            <a:r>
              <a:rPr lang="en-GB" sz="3200" dirty="0" smtClean="0">
                <a:solidFill>
                  <a:schemeClr val="accent3"/>
                </a:solidFill>
              </a:rPr>
              <a:t>Judgemental </a:t>
            </a:r>
            <a:r>
              <a:rPr lang="en-GB" sz="3200" dirty="0">
                <a:solidFill>
                  <a:schemeClr val="accent3"/>
                </a:solidFill>
              </a:rPr>
              <a:t>heuristics</a:t>
            </a:r>
          </a:p>
        </p:txBody>
      </p:sp>
      <p:sp>
        <p:nvSpPr>
          <p:cNvPr id="3" name="Content Placeholder 2"/>
          <p:cNvSpPr>
            <a:spLocks noGrp="1"/>
          </p:cNvSpPr>
          <p:nvPr>
            <p:ph idx="1"/>
          </p:nvPr>
        </p:nvSpPr>
        <p:spPr>
          <a:xfrm>
            <a:off x="646111" y="1458096"/>
            <a:ext cx="10606775" cy="4596715"/>
          </a:xfrm>
        </p:spPr>
        <p:txBody>
          <a:bodyPr>
            <a:normAutofit fontScale="92500" lnSpcReduction="20000"/>
          </a:bodyPr>
          <a:lstStyle/>
          <a:p>
            <a:r>
              <a:rPr lang="en-GB" dirty="0" smtClean="0"/>
              <a:t>We all employ decision making </a:t>
            </a:r>
            <a:r>
              <a:rPr lang="en-GB" i="1" dirty="0" smtClean="0"/>
              <a:t>Shortcuts</a:t>
            </a:r>
            <a:r>
              <a:rPr lang="en-GB" dirty="0" smtClean="0"/>
              <a:t> to help us </a:t>
            </a:r>
            <a:r>
              <a:rPr lang="en-GB" dirty="0"/>
              <a:t>deal with </a:t>
            </a:r>
            <a:r>
              <a:rPr lang="en-GB" dirty="0" smtClean="0"/>
              <a:t>complex </a:t>
            </a:r>
            <a:r>
              <a:rPr lang="en-GB" dirty="0"/>
              <a:t>modern </a:t>
            </a:r>
            <a:r>
              <a:rPr lang="en-GB" dirty="0" smtClean="0"/>
              <a:t>life</a:t>
            </a:r>
            <a:r>
              <a:rPr lang="en-GB" dirty="0"/>
              <a:t> </a:t>
            </a:r>
            <a:r>
              <a:rPr lang="en-GB" dirty="0" smtClean="0"/>
              <a:t>– these are somewhat hardwired.</a:t>
            </a:r>
          </a:p>
          <a:p>
            <a:r>
              <a:rPr lang="en-GB" dirty="0"/>
              <a:t>M</a:t>
            </a:r>
            <a:r>
              <a:rPr lang="en-GB" dirty="0" smtClean="0"/>
              <a:t>ental </a:t>
            </a:r>
            <a:r>
              <a:rPr lang="en-GB" dirty="0"/>
              <a:t>shortcuts </a:t>
            </a:r>
            <a:r>
              <a:rPr lang="en-GB" dirty="0" smtClean="0"/>
              <a:t>are </a:t>
            </a:r>
            <a:r>
              <a:rPr lang="en-GB" dirty="0"/>
              <a:t>not necessarily geared towards a perfect </a:t>
            </a:r>
            <a:r>
              <a:rPr lang="en-GB" dirty="0" smtClean="0"/>
              <a:t>outcome however.(</a:t>
            </a:r>
            <a:r>
              <a:rPr lang="en-GB" dirty="0" err="1"/>
              <a:t>eg</a:t>
            </a:r>
            <a:r>
              <a:rPr lang="en-GB" dirty="0"/>
              <a:t>. estimated guess, intuition, gut feeling </a:t>
            </a:r>
            <a:r>
              <a:rPr lang="en-GB" dirty="0" smtClean="0"/>
              <a:t>&amp; even stereotyping</a:t>
            </a:r>
            <a:r>
              <a:rPr lang="en-GB" dirty="0" smtClean="0"/>
              <a:t>)</a:t>
            </a:r>
            <a:endParaRPr lang="en-GB" dirty="0"/>
          </a:p>
          <a:p>
            <a:pPr marL="0" indent="0">
              <a:buNone/>
            </a:pPr>
            <a:r>
              <a:rPr lang="en-GB" sz="2400" dirty="0">
                <a:solidFill>
                  <a:schemeClr val="accent3"/>
                </a:solidFill>
              </a:rPr>
              <a:t>We will resist </a:t>
            </a:r>
            <a:r>
              <a:rPr lang="en-GB" sz="2400" dirty="0" smtClean="0">
                <a:solidFill>
                  <a:schemeClr val="accent3"/>
                </a:solidFill>
              </a:rPr>
              <a:t>instinctual shortcuts if:</a:t>
            </a:r>
          </a:p>
          <a:p>
            <a:pPr marL="0" indent="0">
              <a:buNone/>
            </a:pPr>
            <a:r>
              <a:rPr lang="en-GB" dirty="0" smtClean="0"/>
              <a:t>1</a:t>
            </a:r>
            <a:r>
              <a:rPr lang="en-GB" dirty="0"/>
              <a:t>. W</a:t>
            </a:r>
            <a:r>
              <a:rPr lang="en-GB" dirty="0" smtClean="0"/>
              <a:t>e </a:t>
            </a:r>
            <a:r>
              <a:rPr lang="en-GB" dirty="0"/>
              <a:t>have the desire to (personal interest or gain). </a:t>
            </a:r>
            <a:endParaRPr lang="en-GB" dirty="0" smtClean="0"/>
          </a:p>
          <a:p>
            <a:pPr marL="0" indent="0">
              <a:buNone/>
            </a:pPr>
            <a:r>
              <a:rPr lang="en-GB" dirty="0" smtClean="0"/>
              <a:t>2</a:t>
            </a:r>
            <a:r>
              <a:rPr lang="en-GB" dirty="0"/>
              <a:t>. </a:t>
            </a:r>
            <a:r>
              <a:rPr lang="en-GB" dirty="0" smtClean="0"/>
              <a:t>We have </a:t>
            </a:r>
            <a:r>
              <a:rPr lang="en-GB" dirty="0"/>
              <a:t>the analytical skills </a:t>
            </a:r>
            <a:r>
              <a:rPr lang="en-GB" dirty="0" smtClean="0"/>
              <a:t>to do so ?? BUT </a:t>
            </a:r>
            <a:r>
              <a:rPr lang="en-GB" dirty="0"/>
              <a:t>does modern life </a:t>
            </a:r>
            <a:r>
              <a:rPr lang="en-GB" dirty="0" smtClean="0"/>
              <a:t>enable </a:t>
            </a:r>
            <a:r>
              <a:rPr lang="en-GB" dirty="0" smtClean="0"/>
              <a:t>this</a:t>
            </a:r>
            <a:r>
              <a:rPr lang="en-GB" dirty="0"/>
              <a:t>?</a:t>
            </a:r>
            <a:endParaRPr lang="en-GB" dirty="0" smtClean="0"/>
          </a:p>
          <a:p>
            <a:pPr marL="0" indent="0">
              <a:buNone/>
            </a:pPr>
            <a:r>
              <a:rPr lang="en-GB" dirty="0" smtClean="0">
                <a:solidFill>
                  <a:schemeClr val="accent3"/>
                </a:solidFill>
              </a:rPr>
              <a:t>BUT</a:t>
            </a:r>
            <a:endParaRPr lang="en-GB" dirty="0">
              <a:solidFill>
                <a:schemeClr val="accent3"/>
              </a:solidFill>
            </a:endParaRPr>
          </a:p>
          <a:p>
            <a:r>
              <a:rPr lang="en-GB" dirty="0"/>
              <a:t>Potential </a:t>
            </a:r>
            <a:r>
              <a:rPr lang="en-GB" dirty="0" smtClean="0"/>
              <a:t>dangers of following these shortcuts – e.g. </a:t>
            </a:r>
            <a:r>
              <a:rPr lang="en-GB" dirty="0"/>
              <a:t>‘</a:t>
            </a:r>
            <a:r>
              <a:rPr lang="en-GB" dirty="0" err="1">
                <a:solidFill>
                  <a:schemeClr val="accent1">
                    <a:lumMod val="60000"/>
                    <a:lumOff val="40000"/>
                  </a:schemeClr>
                </a:solidFill>
              </a:rPr>
              <a:t>captainitis</a:t>
            </a:r>
            <a:r>
              <a:rPr lang="en-GB" dirty="0">
                <a:solidFill>
                  <a:schemeClr val="accent1">
                    <a:lumMod val="60000"/>
                    <a:lumOff val="40000"/>
                  </a:schemeClr>
                </a:solidFill>
              </a:rPr>
              <a:t>’</a:t>
            </a:r>
            <a:r>
              <a:rPr lang="en-GB" dirty="0"/>
              <a:t> – belief in the ‘Expert</a:t>
            </a:r>
            <a:r>
              <a:rPr lang="en-GB" dirty="0" smtClean="0"/>
              <a:t>’ is always correct leading automatic and irrational compliance. </a:t>
            </a:r>
            <a:endParaRPr lang="en-GB" dirty="0"/>
          </a:p>
          <a:p>
            <a:r>
              <a:rPr lang="en-GB" dirty="0"/>
              <a:t>Human vulnerability to </a:t>
            </a:r>
            <a:r>
              <a:rPr lang="en-GB" dirty="0" smtClean="0"/>
              <a:t>predatory profiteers </a:t>
            </a:r>
            <a:r>
              <a:rPr lang="en-GB" dirty="0"/>
              <a:t>because of our ignorance! – </a:t>
            </a:r>
            <a:r>
              <a:rPr lang="en-GB" dirty="0">
                <a:solidFill>
                  <a:schemeClr val="accent1">
                    <a:lumMod val="60000"/>
                    <a:lumOff val="40000"/>
                  </a:schemeClr>
                </a:solidFill>
              </a:rPr>
              <a:t>open to </a:t>
            </a:r>
            <a:r>
              <a:rPr lang="en-GB" dirty="0" smtClean="0">
                <a:solidFill>
                  <a:schemeClr val="accent1">
                    <a:lumMod val="60000"/>
                    <a:lumOff val="40000"/>
                  </a:schemeClr>
                </a:solidFill>
              </a:rPr>
              <a:t>mimicry</a:t>
            </a:r>
            <a:r>
              <a:rPr lang="en-GB" dirty="0">
                <a:solidFill>
                  <a:schemeClr val="accent1">
                    <a:lumMod val="60000"/>
                    <a:lumOff val="40000"/>
                  </a:schemeClr>
                </a:solidFill>
              </a:rPr>
              <a:t> </a:t>
            </a:r>
            <a:r>
              <a:rPr lang="en-GB" dirty="0" smtClean="0"/>
              <a:t>rather like prey in and animal kingdom. </a:t>
            </a:r>
          </a:p>
          <a:p>
            <a:r>
              <a:rPr lang="en-GB" dirty="0" smtClean="0"/>
              <a:t>‘</a:t>
            </a:r>
            <a:r>
              <a:rPr lang="en-GB" dirty="0"/>
              <a:t>Weapons of </a:t>
            </a:r>
            <a:r>
              <a:rPr lang="en-GB" dirty="0" smtClean="0"/>
              <a:t>‘</a:t>
            </a:r>
            <a:r>
              <a:rPr lang="en-GB" dirty="0" smtClean="0">
                <a:solidFill>
                  <a:schemeClr val="accent1">
                    <a:lumMod val="60000"/>
                    <a:lumOff val="40000"/>
                  </a:schemeClr>
                </a:solidFill>
              </a:rPr>
              <a:t>automatic </a:t>
            </a:r>
            <a:r>
              <a:rPr lang="en-GB" dirty="0">
                <a:solidFill>
                  <a:schemeClr val="accent1">
                    <a:lumMod val="60000"/>
                    <a:lumOff val="40000"/>
                  </a:schemeClr>
                </a:solidFill>
              </a:rPr>
              <a:t>influence</a:t>
            </a:r>
            <a:r>
              <a:rPr lang="en-GB" dirty="0"/>
              <a:t>’ – </a:t>
            </a:r>
            <a:r>
              <a:rPr lang="en-GB" dirty="0" smtClean="0"/>
              <a:t>some are </a:t>
            </a:r>
            <a:r>
              <a:rPr lang="en-GB" dirty="0"/>
              <a:t>very skilled at </a:t>
            </a:r>
            <a:r>
              <a:rPr lang="en-GB" dirty="0" smtClean="0"/>
              <a:t>gaining </a:t>
            </a:r>
            <a:r>
              <a:rPr lang="en-GB" dirty="0"/>
              <a:t>compliance </a:t>
            </a:r>
            <a:r>
              <a:rPr lang="en-GB" dirty="0" smtClean="0"/>
              <a:t>– by </a:t>
            </a:r>
            <a:r>
              <a:rPr lang="en-GB" dirty="0"/>
              <a:t>the way in they </a:t>
            </a:r>
            <a:r>
              <a:rPr lang="en-GB" dirty="0">
                <a:solidFill>
                  <a:schemeClr val="accent1">
                    <a:lumMod val="60000"/>
                    <a:lumOff val="40000"/>
                  </a:schemeClr>
                </a:solidFill>
              </a:rPr>
              <a:t>‘</a:t>
            </a:r>
            <a:r>
              <a:rPr lang="en-GB" dirty="0" smtClean="0">
                <a:solidFill>
                  <a:schemeClr val="accent1">
                    <a:lumMod val="60000"/>
                    <a:lumOff val="40000"/>
                  </a:schemeClr>
                </a:solidFill>
              </a:rPr>
              <a:t>structure</a:t>
            </a:r>
            <a:r>
              <a:rPr lang="en-GB" dirty="0" smtClean="0"/>
              <a:t>’ </a:t>
            </a:r>
            <a:r>
              <a:rPr lang="en-GB" dirty="0"/>
              <a:t>their </a:t>
            </a:r>
            <a:r>
              <a:rPr lang="en-GB" dirty="0" smtClean="0"/>
              <a:t>requests. </a:t>
            </a:r>
            <a:endParaRPr lang="en-GB" dirty="0"/>
          </a:p>
          <a:p>
            <a:endParaRPr lang="en-GB" dirty="0"/>
          </a:p>
          <a:p>
            <a:endParaRPr lang="en-GB" dirty="0" smtClean="0"/>
          </a:p>
          <a:p>
            <a:endParaRPr lang="en-GB" dirty="0"/>
          </a:p>
          <a:p>
            <a:endParaRPr lang="en-GB" dirty="0"/>
          </a:p>
        </p:txBody>
      </p:sp>
    </p:spTree>
    <p:extLst>
      <p:ext uri="{BB962C8B-B14F-4D97-AF65-F5344CB8AC3E}">
        <p14:creationId xmlns:p14="http://schemas.microsoft.com/office/powerpoint/2010/main" val="5337045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1194850"/>
          </a:xfrm>
        </p:spPr>
        <p:txBody>
          <a:bodyPr/>
          <a:lstStyle/>
          <a:p>
            <a:r>
              <a:rPr lang="en-GB" sz="3200" dirty="0" smtClean="0">
                <a:solidFill>
                  <a:schemeClr val="accent3"/>
                </a:solidFill>
              </a:rPr>
              <a:t/>
            </a:r>
            <a:br>
              <a:rPr lang="en-GB" sz="3200" dirty="0" smtClean="0">
                <a:solidFill>
                  <a:schemeClr val="accent3"/>
                </a:solidFill>
              </a:rPr>
            </a:br>
            <a:r>
              <a:rPr lang="en-GB" sz="2800" dirty="0" smtClean="0">
                <a:solidFill>
                  <a:schemeClr val="accent3"/>
                </a:solidFill>
              </a:rPr>
              <a:t>The 6 Weapons of Influence (</a:t>
            </a:r>
            <a:r>
              <a:rPr lang="en-GB" sz="2800" dirty="0" err="1" smtClean="0">
                <a:solidFill>
                  <a:schemeClr val="accent3"/>
                </a:solidFill>
              </a:rPr>
              <a:t>Cialdini</a:t>
            </a:r>
            <a:r>
              <a:rPr lang="en-GB" sz="2800" dirty="0" smtClean="0">
                <a:solidFill>
                  <a:schemeClr val="accent3"/>
                </a:solidFill>
              </a:rPr>
              <a:t>, 2009)</a:t>
            </a:r>
            <a:endParaRPr lang="en-GB" sz="2800" dirty="0">
              <a:solidFill>
                <a:schemeClr val="accent3"/>
              </a:solidFill>
            </a:endParaRPr>
          </a:p>
        </p:txBody>
      </p:sp>
      <p:sp>
        <p:nvSpPr>
          <p:cNvPr id="3" name="Content Placeholder 2"/>
          <p:cNvSpPr>
            <a:spLocks noGrp="1"/>
          </p:cNvSpPr>
          <p:nvPr>
            <p:ph idx="1"/>
          </p:nvPr>
        </p:nvSpPr>
        <p:spPr>
          <a:xfrm>
            <a:off x="1103312" y="1919416"/>
            <a:ext cx="10190764" cy="3739979"/>
          </a:xfrm>
        </p:spPr>
        <p:txBody>
          <a:bodyPr/>
          <a:lstStyle/>
          <a:p>
            <a:pPr marL="0" indent="0">
              <a:buNone/>
            </a:pPr>
            <a:endParaRPr lang="en-GB" dirty="0" smtClean="0"/>
          </a:p>
          <a:p>
            <a:endParaRPr lang="en-GB" dirty="0"/>
          </a:p>
        </p:txBody>
      </p:sp>
      <p:pic>
        <p:nvPicPr>
          <p:cNvPr id="4" name="Picture 3" descr="Image result for cialdini's weapons of influence"/>
          <p:cNvPicPr/>
          <p:nvPr/>
        </p:nvPicPr>
        <p:blipFill>
          <a:blip r:embed="rId2">
            <a:extLst>
              <a:ext uri="{28A0092B-C50C-407E-A947-70E740481C1C}">
                <a14:useLocalDpi xmlns:a14="http://schemas.microsoft.com/office/drawing/2010/main" val="0"/>
              </a:ext>
            </a:extLst>
          </a:blip>
          <a:srcRect/>
          <a:stretch>
            <a:fillRect/>
          </a:stretch>
        </p:blipFill>
        <p:spPr bwMode="auto">
          <a:xfrm>
            <a:off x="3499658" y="1647568"/>
            <a:ext cx="4940993" cy="4711668"/>
          </a:xfrm>
          <a:prstGeom prst="rect">
            <a:avLst/>
          </a:prstGeom>
          <a:noFill/>
          <a:ln>
            <a:noFill/>
          </a:ln>
        </p:spPr>
      </p:pic>
    </p:spTree>
    <p:extLst>
      <p:ext uri="{BB962C8B-B14F-4D97-AF65-F5344CB8AC3E}">
        <p14:creationId xmlns:p14="http://schemas.microsoft.com/office/powerpoint/2010/main" val="39723527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3312" y="1122218"/>
            <a:ext cx="8947522" cy="706582"/>
          </a:xfrm>
        </p:spPr>
        <p:txBody>
          <a:bodyPr/>
          <a:lstStyle/>
          <a:p>
            <a:r>
              <a:rPr lang="en-GB" sz="2800" dirty="0">
                <a:solidFill>
                  <a:schemeClr val="accent3"/>
                </a:solidFill>
              </a:rPr>
              <a:t>Reciprocity – obligation </a:t>
            </a:r>
            <a:r>
              <a:rPr lang="en-GB" sz="2800" dirty="0" smtClean="0">
                <a:solidFill>
                  <a:schemeClr val="accent3"/>
                </a:solidFill>
              </a:rPr>
              <a:t>– </a:t>
            </a:r>
            <a:r>
              <a:rPr lang="en-GB" sz="2800" dirty="0">
                <a:solidFill>
                  <a:schemeClr val="accent3"/>
                </a:solidFill>
              </a:rPr>
              <a:t>‘web of </a:t>
            </a:r>
            <a:r>
              <a:rPr lang="en-GB" sz="2800" dirty="0" smtClean="0">
                <a:solidFill>
                  <a:schemeClr val="accent3"/>
                </a:solidFill>
              </a:rPr>
              <a:t>indebtedness’!</a:t>
            </a:r>
            <a:endParaRPr lang="en-GB" sz="2800" dirty="0">
              <a:solidFill>
                <a:schemeClr val="accent3"/>
              </a:solidFill>
            </a:endParaRPr>
          </a:p>
        </p:txBody>
      </p:sp>
      <p:sp>
        <p:nvSpPr>
          <p:cNvPr id="3" name="Content Placeholder 2"/>
          <p:cNvSpPr>
            <a:spLocks noGrp="1"/>
          </p:cNvSpPr>
          <p:nvPr>
            <p:ph idx="1"/>
          </p:nvPr>
        </p:nvSpPr>
        <p:spPr>
          <a:xfrm>
            <a:off x="1103312" y="1579418"/>
            <a:ext cx="10256666" cy="4668981"/>
          </a:xfrm>
        </p:spPr>
        <p:txBody>
          <a:bodyPr>
            <a:normAutofit lnSpcReduction="10000"/>
          </a:bodyPr>
          <a:lstStyle/>
          <a:p>
            <a:pPr marL="0" indent="0">
              <a:buNone/>
            </a:pPr>
            <a:endParaRPr lang="en-GB" dirty="0"/>
          </a:p>
          <a:p>
            <a:r>
              <a:rPr lang="en-GB" b="1" dirty="0">
                <a:solidFill>
                  <a:schemeClr val="accent3"/>
                </a:solidFill>
              </a:rPr>
              <a:t>Q?</a:t>
            </a:r>
            <a:r>
              <a:rPr lang="en-GB" dirty="0">
                <a:solidFill>
                  <a:schemeClr val="accent3"/>
                </a:solidFill>
              </a:rPr>
              <a:t> </a:t>
            </a:r>
            <a:r>
              <a:rPr lang="en-GB" dirty="0"/>
              <a:t>Do you ever want to refuse a favour that you did not ask for but accept it anyway? Why?</a:t>
            </a:r>
          </a:p>
          <a:p>
            <a:r>
              <a:rPr lang="en-GB" b="1" dirty="0">
                <a:solidFill>
                  <a:schemeClr val="accent3"/>
                </a:solidFill>
              </a:rPr>
              <a:t>Q?</a:t>
            </a:r>
            <a:r>
              <a:rPr lang="en-GB" dirty="0"/>
              <a:t> Are you more likely to do something for another if they have done something for you </a:t>
            </a:r>
            <a:r>
              <a:rPr lang="en-GB" dirty="0" smtClean="0"/>
              <a:t>first</a:t>
            </a:r>
            <a:r>
              <a:rPr lang="en-GB" dirty="0"/>
              <a:t>?</a:t>
            </a:r>
          </a:p>
          <a:p>
            <a:r>
              <a:rPr lang="en-GB" dirty="0"/>
              <a:t>Small favours = large returns! Why? ‘</a:t>
            </a:r>
            <a:r>
              <a:rPr lang="en-GB" dirty="0">
                <a:solidFill>
                  <a:schemeClr val="accent3"/>
                </a:solidFill>
              </a:rPr>
              <a:t>Internal discomfort</a:t>
            </a:r>
            <a:r>
              <a:rPr lang="en-GB" dirty="0"/>
              <a:t>’ - Because we want to </a:t>
            </a:r>
            <a:r>
              <a:rPr lang="en-GB" dirty="0">
                <a:solidFill>
                  <a:schemeClr val="accent3"/>
                </a:solidFill>
              </a:rPr>
              <a:t>shake off the feelings of indebtedness </a:t>
            </a:r>
            <a:r>
              <a:rPr lang="en-GB" dirty="0"/>
              <a:t>because these highly undesirable to us.</a:t>
            </a:r>
          </a:p>
          <a:p>
            <a:r>
              <a:rPr lang="en-GB" dirty="0"/>
              <a:t>‘</a:t>
            </a:r>
            <a:r>
              <a:rPr lang="en-GB" dirty="0">
                <a:solidFill>
                  <a:schemeClr val="accent3"/>
                </a:solidFill>
              </a:rPr>
              <a:t>External Shame</a:t>
            </a:r>
            <a:r>
              <a:rPr lang="en-GB" dirty="0"/>
              <a:t>’ - People who break the ‘reciprocity’ rule </a:t>
            </a:r>
            <a:r>
              <a:rPr lang="en-GB" dirty="0" smtClean="0"/>
              <a:t>are commonly </a:t>
            </a:r>
            <a:r>
              <a:rPr lang="en-GB" dirty="0"/>
              <a:t>disliked by wider society.</a:t>
            </a:r>
          </a:p>
          <a:p>
            <a:r>
              <a:rPr lang="en-GB" dirty="0"/>
              <a:t>More </a:t>
            </a:r>
            <a:r>
              <a:rPr lang="en-GB" dirty="0" smtClean="0"/>
              <a:t>subtle - </a:t>
            </a:r>
            <a:r>
              <a:rPr lang="en-GB" dirty="0" smtClean="0">
                <a:solidFill>
                  <a:schemeClr val="accent3"/>
                </a:solidFill>
              </a:rPr>
              <a:t>Rejection </a:t>
            </a:r>
            <a:r>
              <a:rPr lang="en-GB" dirty="0">
                <a:solidFill>
                  <a:schemeClr val="accent3"/>
                </a:solidFill>
              </a:rPr>
              <a:t>then retreat </a:t>
            </a:r>
            <a:r>
              <a:rPr lang="en-GB" dirty="0" smtClean="0">
                <a:solidFill>
                  <a:schemeClr val="accent3"/>
                </a:solidFill>
              </a:rPr>
              <a:t>– </a:t>
            </a:r>
            <a:r>
              <a:rPr lang="en-GB" dirty="0" smtClean="0"/>
              <a:t>after an initial offer is rejected a concession is given that is powerful and hard to deny.</a:t>
            </a:r>
          </a:p>
          <a:p>
            <a:pPr marL="0" indent="0">
              <a:buNone/>
            </a:pPr>
            <a:r>
              <a:rPr lang="en-GB" sz="1800" dirty="0" smtClean="0"/>
              <a:t>BUT the </a:t>
            </a:r>
            <a:r>
              <a:rPr lang="en-GB" sz="1800" dirty="0"/>
              <a:t>initial stance must </a:t>
            </a:r>
            <a:r>
              <a:rPr lang="en-GB" sz="1800" dirty="0" smtClean="0"/>
              <a:t>be seen as reasonable/offered in </a:t>
            </a:r>
            <a:r>
              <a:rPr lang="en-GB" sz="1800" dirty="0"/>
              <a:t>good faith or is useless – applicable to negotiators</a:t>
            </a:r>
            <a:r>
              <a:rPr lang="en-GB" dirty="0"/>
              <a:t>.</a:t>
            </a:r>
          </a:p>
          <a:p>
            <a:endParaRPr lang="en-GB" dirty="0"/>
          </a:p>
        </p:txBody>
      </p:sp>
    </p:spTree>
    <p:extLst>
      <p:ext uri="{BB962C8B-B14F-4D97-AF65-F5344CB8AC3E}">
        <p14:creationId xmlns:p14="http://schemas.microsoft.com/office/powerpoint/2010/main" val="22283946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3312" y="773084"/>
            <a:ext cx="8947522" cy="623229"/>
          </a:xfrm>
        </p:spPr>
        <p:txBody>
          <a:bodyPr/>
          <a:lstStyle/>
          <a:p>
            <a:r>
              <a:rPr lang="en-GB" sz="2800" dirty="0" smtClean="0">
                <a:solidFill>
                  <a:schemeClr val="accent3"/>
                </a:solidFill>
              </a:rPr>
              <a:t>Commitment </a:t>
            </a:r>
            <a:r>
              <a:rPr lang="en-GB" sz="2800" dirty="0">
                <a:solidFill>
                  <a:schemeClr val="accent3"/>
                </a:solidFill>
              </a:rPr>
              <a:t>and consistency</a:t>
            </a:r>
            <a:r>
              <a:rPr lang="en-GB" dirty="0"/>
              <a:t/>
            </a:r>
            <a:br>
              <a:rPr lang="en-GB" dirty="0"/>
            </a:br>
            <a:endParaRPr lang="en-GB" dirty="0"/>
          </a:p>
        </p:txBody>
      </p:sp>
      <p:sp>
        <p:nvSpPr>
          <p:cNvPr id="3" name="Content Placeholder 2"/>
          <p:cNvSpPr>
            <a:spLocks noGrp="1"/>
          </p:cNvSpPr>
          <p:nvPr>
            <p:ph idx="1"/>
          </p:nvPr>
        </p:nvSpPr>
        <p:spPr>
          <a:xfrm>
            <a:off x="1103312" y="1458098"/>
            <a:ext cx="9754158" cy="4790302"/>
          </a:xfrm>
        </p:spPr>
        <p:txBody>
          <a:bodyPr>
            <a:normAutofit fontScale="85000" lnSpcReduction="20000"/>
          </a:bodyPr>
          <a:lstStyle/>
          <a:p>
            <a:r>
              <a:rPr lang="en-GB" b="1" dirty="0" smtClean="0">
                <a:solidFill>
                  <a:schemeClr val="accent3"/>
                </a:solidFill>
              </a:rPr>
              <a:t>Q.</a:t>
            </a:r>
            <a:r>
              <a:rPr lang="en-GB" dirty="0" smtClean="0"/>
              <a:t> Why </a:t>
            </a:r>
            <a:r>
              <a:rPr lang="en-GB" dirty="0"/>
              <a:t>do we stay loyal to shops/suppliers /destinations even when we are aware there are probably better alternatives?</a:t>
            </a:r>
          </a:p>
          <a:p>
            <a:r>
              <a:rPr lang="en-GB" b="1" dirty="0" smtClean="0">
                <a:solidFill>
                  <a:schemeClr val="accent3"/>
                </a:solidFill>
              </a:rPr>
              <a:t>Q</a:t>
            </a:r>
            <a:r>
              <a:rPr lang="en-GB" dirty="0" smtClean="0"/>
              <a:t>. Why when couple break do friends tend to support one of the partners? </a:t>
            </a:r>
          </a:p>
          <a:p>
            <a:endParaRPr lang="en-GB" dirty="0" smtClean="0"/>
          </a:p>
          <a:p>
            <a:r>
              <a:rPr lang="en-GB" dirty="0" smtClean="0">
                <a:solidFill>
                  <a:schemeClr val="accent3"/>
                </a:solidFill>
              </a:rPr>
              <a:t>Q</a:t>
            </a:r>
            <a:r>
              <a:rPr lang="en-GB" dirty="0" smtClean="0"/>
              <a:t>. Why the 60 year old </a:t>
            </a:r>
            <a:r>
              <a:rPr lang="en-GB" dirty="0" smtClean="0"/>
              <a:t>Punk</a:t>
            </a:r>
            <a:endParaRPr lang="en-GB" dirty="0" smtClean="0"/>
          </a:p>
          <a:p>
            <a:endParaRPr lang="en-GB" dirty="0"/>
          </a:p>
          <a:p>
            <a:pPr marL="0" indent="0">
              <a:buNone/>
            </a:pPr>
            <a:r>
              <a:rPr lang="en-GB" sz="2800" dirty="0" smtClean="0">
                <a:solidFill>
                  <a:schemeClr val="accent3"/>
                </a:solidFill>
              </a:rPr>
              <a:t>The answer….</a:t>
            </a:r>
            <a:endParaRPr lang="en-GB" sz="2800" dirty="0">
              <a:solidFill>
                <a:schemeClr val="accent3"/>
              </a:solidFill>
            </a:endParaRPr>
          </a:p>
          <a:p>
            <a:r>
              <a:rPr lang="en-GB" dirty="0"/>
              <a:t>Deep-rooted ‘quiet power within’  – to behave ‘consistently’ even to our own detriment at times. </a:t>
            </a:r>
            <a:r>
              <a:rPr lang="en-GB" dirty="0" smtClean="0"/>
              <a:t>This </a:t>
            </a:r>
            <a:r>
              <a:rPr lang="en-GB" dirty="0"/>
              <a:t>is culturally valued and </a:t>
            </a:r>
            <a:r>
              <a:rPr lang="en-GB" dirty="0" smtClean="0"/>
              <a:t>adaptive.</a:t>
            </a:r>
            <a:endParaRPr lang="en-GB" dirty="0"/>
          </a:p>
          <a:p>
            <a:r>
              <a:rPr lang="en-GB" dirty="0"/>
              <a:t>Inconsistency is commonly seen as an undesirable personality </a:t>
            </a:r>
            <a:r>
              <a:rPr lang="en-GB" dirty="0" smtClean="0"/>
              <a:t>trait.</a:t>
            </a:r>
            <a:endParaRPr lang="en-GB" dirty="0"/>
          </a:p>
          <a:p>
            <a:r>
              <a:rPr lang="en-GB" dirty="0" smtClean="0"/>
              <a:t>Consistency </a:t>
            </a:r>
            <a:r>
              <a:rPr lang="en-GB" dirty="0"/>
              <a:t>is a from of </a:t>
            </a:r>
            <a:r>
              <a:rPr lang="en-GB" dirty="0" smtClean="0"/>
              <a:t>‘automatic responding’ </a:t>
            </a:r>
            <a:r>
              <a:rPr lang="en-GB" dirty="0"/>
              <a:t>– to get through modern life – </a:t>
            </a:r>
            <a:r>
              <a:rPr lang="en-GB" dirty="0" smtClean="0"/>
              <a:t>sometimes can lead to very poor outcomes. Repetition of errors.</a:t>
            </a:r>
            <a:endParaRPr lang="en-GB" dirty="0"/>
          </a:p>
          <a:p>
            <a:r>
              <a:rPr lang="en-GB" dirty="0" smtClean="0"/>
              <a:t>Commitment </a:t>
            </a:r>
            <a:r>
              <a:rPr lang="en-GB" dirty="0"/>
              <a:t>leads on from </a:t>
            </a:r>
            <a:r>
              <a:rPr lang="en-GB" dirty="0" smtClean="0"/>
              <a:t>Consistency – is often the </a:t>
            </a:r>
            <a:r>
              <a:rPr lang="en-GB" dirty="0"/>
              <a:t>leveraging </a:t>
            </a:r>
            <a:r>
              <a:rPr lang="en-GB" dirty="0" smtClean="0"/>
              <a:t>agent.</a:t>
            </a:r>
            <a:endParaRPr lang="en-GB" dirty="0"/>
          </a:p>
          <a:p>
            <a:r>
              <a:rPr lang="en-GB" dirty="0" smtClean="0"/>
              <a:t>Commitment is achieved by inducing </a:t>
            </a:r>
            <a:r>
              <a:rPr lang="en-GB" dirty="0"/>
              <a:t>a person to make a statement of intent or belief that they </a:t>
            </a:r>
            <a:r>
              <a:rPr lang="en-GB" dirty="0" smtClean="0"/>
              <a:t>will do something; will </a:t>
            </a:r>
            <a:r>
              <a:rPr lang="en-GB" dirty="0"/>
              <a:t>have to honour because they wish to appear c</a:t>
            </a:r>
            <a:r>
              <a:rPr lang="en-GB" dirty="0" smtClean="0"/>
              <a:t>onsistent.</a:t>
            </a:r>
            <a:endParaRPr lang="en-GB" dirty="0"/>
          </a:p>
        </p:txBody>
      </p:sp>
      <p:pic>
        <p:nvPicPr>
          <p:cNvPr id="4" name="Picture 3" descr="Image result for 60 year old punk"/>
          <p:cNvPicPr/>
          <p:nvPr/>
        </p:nvPicPr>
        <p:blipFill>
          <a:blip r:embed="rId2">
            <a:extLst>
              <a:ext uri="{28A0092B-C50C-407E-A947-70E740481C1C}">
                <a14:useLocalDpi xmlns:a14="http://schemas.microsoft.com/office/drawing/2010/main" val="0"/>
              </a:ext>
            </a:extLst>
          </a:blip>
          <a:srcRect/>
          <a:stretch>
            <a:fillRect/>
          </a:stretch>
        </p:blipFill>
        <p:spPr bwMode="auto">
          <a:xfrm>
            <a:off x="4650633" y="2498101"/>
            <a:ext cx="1294585" cy="1160249"/>
          </a:xfrm>
          <a:prstGeom prst="rect">
            <a:avLst/>
          </a:prstGeom>
          <a:noFill/>
          <a:ln>
            <a:noFill/>
          </a:ln>
        </p:spPr>
      </p:pic>
    </p:spTree>
    <p:extLst>
      <p:ext uri="{BB962C8B-B14F-4D97-AF65-F5344CB8AC3E}">
        <p14:creationId xmlns:p14="http://schemas.microsoft.com/office/powerpoint/2010/main" val="154027280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535</TotalTime>
  <Words>2019</Words>
  <Application>Microsoft Office PowerPoint</Application>
  <PresentationFormat>Widescreen</PresentationFormat>
  <Paragraphs>134</Paragraphs>
  <Slides>18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Century Gothic</vt:lpstr>
      <vt:lpstr>Wingdings 3</vt:lpstr>
      <vt:lpstr>Ion</vt:lpstr>
      <vt:lpstr>Influence &amp; Persuasion   The work of Robert Cialdini</vt:lpstr>
      <vt:lpstr> Ever had the feeling that you’ve been had?</vt:lpstr>
      <vt:lpstr> Introductory Questions </vt:lpstr>
      <vt:lpstr>Can persuasion &amp; influence skills be learned &amp; applied?</vt:lpstr>
      <vt:lpstr>Rational Explanation: lessons from the behavioural sciences</vt:lpstr>
      <vt:lpstr>Judgemental heuristics</vt:lpstr>
      <vt:lpstr> The 6 Weapons of Influence (Cialdini, 2009)</vt:lpstr>
      <vt:lpstr>Reciprocity – obligation – ‘web of indebtedness’!</vt:lpstr>
      <vt:lpstr>Commitment and consistency </vt:lpstr>
      <vt:lpstr>Commitment and consistency: how to do it…..</vt:lpstr>
      <vt:lpstr>Social proof </vt:lpstr>
      <vt:lpstr> Social Proof continued</vt:lpstr>
      <vt:lpstr>Liking</vt:lpstr>
      <vt:lpstr>Authority &amp; deference</vt:lpstr>
      <vt:lpstr>Scarcity – the rule of the few</vt:lpstr>
      <vt:lpstr>The power of social influence today…greater than ever? https://www.bing.com/videos/search?q=branding+and+social+influencers+&amp;&amp;view=detail&amp;mid=EBD9AE490F142C014B2CEBD9AE490F142C014B2C&amp;&amp;FORM=VRDGAR </vt:lpstr>
      <vt:lpstr>Summary</vt:lpstr>
      <vt:lpstr>Takeaway task</vt:lpstr>
    </vt:vector>
  </TitlesOfParts>
  <Company>University of Sussex</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Influence and Persuasion</dc:title>
  <dc:creator>Mark Clark</dc:creator>
  <cp:lastModifiedBy>Mark Clark</cp:lastModifiedBy>
  <cp:revision>58</cp:revision>
  <dcterms:created xsi:type="dcterms:W3CDTF">2015-09-29T11:08:46Z</dcterms:created>
  <dcterms:modified xsi:type="dcterms:W3CDTF">2020-02-04T16:10:26Z</dcterms:modified>
</cp:coreProperties>
</file>