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8"/>
  </p:notesMasterIdLst>
  <p:sldIdLst>
    <p:sldId id="256" r:id="rId2"/>
    <p:sldId id="258" r:id="rId3"/>
    <p:sldId id="554" r:id="rId4"/>
    <p:sldId id="556" r:id="rId5"/>
    <p:sldId id="575" r:id="rId6"/>
    <p:sldId id="578" r:id="rId7"/>
    <p:sldId id="579" r:id="rId8"/>
    <p:sldId id="580" r:id="rId9"/>
    <p:sldId id="553" r:id="rId10"/>
    <p:sldId id="566" r:id="rId11"/>
    <p:sldId id="568" r:id="rId12"/>
    <p:sldId id="570" r:id="rId13"/>
    <p:sldId id="581" r:id="rId14"/>
    <p:sldId id="582" r:id="rId15"/>
    <p:sldId id="555" r:id="rId16"/>
    <p:sldId id="562" r:id="rId17"/>
    <p:sldId id="561" r:id="rId18"/>
    <p:sldId id="551" r:id="rId19"/>
    <p:sldId id="583" r:id="rId20"/>
    <p:sldId id="500" r:id="rId21"/>
    <p:sldId id="549" r:id="rId22"/>
    <p:sldId id="563" r:id="rId23"/>
    <p:sldId id="542" r:id="rId24"/>
    <p:sldId id="543" r:id="rId25"/>
    <p:sldId id="559" r:id="rId26"/>
    <p:sldId id="55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2" autoAdjust="0"/>
    <p:restoredTop sz="58639" autoAdjust="0"/>
  </p:normalViewPr>
  <p:slideViewPr>
    <p:cSldViewPr snapToGrid="0" snapToObjects="1">
      <p:cViewPr varScale="1">
        <p:scale>
          <a:sx n="72" d="100"/>
          <a:sy n="72" d="100"/>
        </p:scale>
        <p:origin x="3648" y="19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1" d="100"/>
          <a:sy n="71" d="100"/>
        </p:scale>
        <p:origin x="-106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27977" y="144210"/>
            <a:ext cx="2255655" cy="169174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7977" y="1979605"/>
            <a:ext cx="6419941" cy="7003319"/>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22992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voanews.com/africa/un-1-million-south-sudan-refugees-now-uganda"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reliefweb.int/sites/reliefweb.int/files/resources/IRRI-Uganda-policy-paper-October-2018-Paper.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44463"/>
            <a:ext cx="2254250" cy="169227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bg2"/>
              </a:solidFill>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7E80B61-495D-CD49-B9DE-687B537A45A5}" type="slidenum">
              <a:rPr lang="en-US" smtClean="0"/>
              <a:t>1</a:t>
            </a:fld>
            <a:endParaRPr lang="en-US"/>
          </a:p>
        </p:txBody>
      </p:sp>
    </p:spTree>
    <p:extLst>
      <p:ext uri="{BB962C8B-B14F-4D97-AF65-F5344CB8AC3E}">
        <p14:creationId xmlns:p14="http://schemas.microsoft.com/office/powerpoint/2010/main" val="212448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44463"/>
            <a:ext cx="2254250" cy="1692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7E80B61-495D-CD49-B9DE-687B537A45A5}" type="slidenum">
              <a:rPr lang="en-US" smtClean="0"/>
              <a:t>10</a:t>
            </a:fld>
            <a:endParaRPr lang="en-US"/>
          </a:p>
        </p:txBody>
      </p:sp>
    </p:spTree>
    <p:extLst>
      <p:ext uri="{BB962C8B-B14F-4D97-AF65-F5344CB8AC3E}">
        <p14:creationId xmlns:p14="http://schemas.microsoft.com/office/powerpoint/2010/main" val="4230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44463"/>
            <a:ext cx="2254250" cy="1692275"/>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https://</a:t>
            </a:r>
            <a:r>
              <a:rPr lang="en-US" sz="1200" b="0" i="0" u="none" strike="noStrike" kern="1200" baseline="0" dirty="0" err="1">
                <a:solidFill>
                  <a:schemeClr val="tx1"/>
                </a:solidFill>
                <a:latin typeface="+mn-lt"/>
                <a:ea typeface="+mn-ea"/>
                <a:cs typeface="+mn-cs"/>
              </a:rPr>
              <a:t>www.al-fanarmedia.org</a:t>
            </a:r>
            <a:r>
              <a:rPr lang="en-US" sz="1200" b="0" i="0" u="none" strike="noStrike" kern="1200" baseline="0" dirty="0">
                <a:solidFill>
                  <a:schemeClr val="tx1"/>
                </a:solidFill>
                <a:latin typeface="+mn-lt"/>
                <a:ea typeface="+mn-ea"/>
                <a:cs typeface="+mn-cs"/>
              </a:rPr>
              <a:t>/2017/02/</a:t>
            </a:r>
            <a:r>
              <a:rPr lang="en-US" sz="1200" b="0" i="0" u="none" strike="noStrike" kern="1200" baseline="0" dirty="0" err="1">
                <a:solidFill>
                  <a:schemeClr val="tx1"/>
                </a:solidFill>
                <a:latin typeface="+mn-lt"/>
                <a:ea typeface="+mn-ea"/>
                <a:cs typeface="+mn-cs"/>
              </a:rPr>
              <a:t>lebanon</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jordan</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syrians</a:t>
            </a:r>
            <a:r>
              <a:rPr lang="en-US" sz="1200" b="0" i="0" u="none" strike="noStrike" kern="1200" baseline="0" dirty="0">
                <a:solidFill>
                  <a:schemeClr val="tx1"/>
                </a:solidFill>
                <a:latin typeface="+mn-lt"/>
                <a:ea typeface="+mn-ea"/>
                <a:cs typeface="+mn-cs"/>
              </a:rPr>
              <a:t>-face-bleak-employment-future/</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7E80B61-495D-CD49-B9DE-687B537A45A5}" type="slidenum">
              <a:rPr lang="en-US" smtClean="0"/>
              <a:t>11</a:t>
            </a:fld>
            <a:endParaRPr lang="en-US"/>
          </a:p>
        </p:txBody>
      </p:sp>
    </p:spTree>
    <p:extLst>
      <p:ext uri="{BB962C8B-B14F-4D97-AF65-F5344CB8AC3E}">
        <p14:creationId xmlns:p14="http://schemas.microsoft.com/office/powerpoint/2010/main" val="1851885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44463"/>
            <a:ext cx="2254250" cy="1692275"/>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https://</a:t>
            </a:r>
            <a:r>
              <a:rPr lang="en-US" sz="1200" b="0" i="0" u="none" strike="noStrike" kern="1200" baseline="0" dirty="0" err="1">
                <a:solidFill>
                  <a:schemeClr val="tx1"/>
                </a:solidFill>
                <a:latin typeface="+mn-lt"/>
                <a:ea typeface="+mn-ea"/>
                <a:cs typeface="+mn-cs"/>
              </a:rPr>
              <a:t>www.newsdeeply.com</a:t>
            </a:r>
            <a:r>
              <a:rPr lang="en-US" sz="1200" b="0" i="0" u="none" strike="noStrike" kern="1200" baseline="0" dirty="0">
                <a:solidFill>
                  <a:schemeClr val="tx1"/>
                </a:solidFill>
                <a:latin typeface="+mn-lt"/>
                <a:ea typeface="+mn-ea"/>
                <a:cs typeface="+mn-cs"/>
              </a:rPr>
              <a:t>/refugees/articles/2016/03/22/hunger-a-currency-of-survival-at-</a:t>
            </a:r>
            <a:r>
              <a:rPr lang="en-US" sz="1200" b="0" i="0" u="none" strike="noStrike" kern="1200" baseline="0" dirty="0" err="1">
                <a:solidFill>
                  <a:schemeClr val="tx1"/>
                </a:solidFill>
                <a:latin typeface="+mn-lt"/>
                <a:ea typeface="+mn-ea"/>
                <a:cs typeface="+mn-cs"/>
              </a:rPr>
              <a:t>dadaab</a:t>
            </a:r>
            <a:endParaRPr lang="en-US" sz="1200" b="0" i="0" u="none" strike="noStrike" kern="1200" baseline="0" dirty="0">
              <a:solidFill>
                <a:schemeClr val="tx1"/>
              </a:solidFill>
              <a:latin typeface="+mn-lt"/>
              <a:ea typeface="+mn-ea"/>
              <a:cs typeface="+mn-cs"/>
            </a:endParaRPr>
          </a:p>
          <a:p>
            <a:endParaRPr lang="en-US"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7E80B61-495D-CD49-B9DE-687B537A45A5}" type="slidenum">
              <a:rPr lang="en-US" smtClean="0"/>
              <a:t>12</a:t>
            </a:fld>
            <a:endParaRPr lang="en-US"/>
          </a:p>
        </p:txBody>
      </p:sp>
    </p:spTree>
    <p:extLst>
      <p:ext uri="{BB962C8B-B14F-4D97-AF65-F5344CB8AC3E}">
        <p14:creationId xmlns:p14="http://schemas.microsoft.com/office/powerpoint/2010/main" val="3151415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44463"/>
            <a:ext cx="2254250" cy="1692275"/>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https://</a:t>
            </a:r>
            <a:r>
              <a:rPr lang="en-US" sz="1200" b="0" i="0" u="none" strike="noStrike" kern="1200" baseline="0" dirty="0" err="1">
                <a:solidFill>
                  <a:schemeClr val="tx1"/>
                </a:solidFill>
                <a:latin typeface="+mn-lt"/>
                <a:ea typeface="+mn-ea"/>
                <a:cs typeface="+mn-cs"/>
              </a:rPr>
              <a:t>www.nation.co.ke</a:t>
            </a:r>
            <a:r>
              <a:rPr lang="en-US" sz="1200" b="0" i="0" u="none" strike="noStrike" kern="1200" baseline="0" dirty="0">
                <a:solidFill>
                  <a:schemeClr val="tx1"/>
                </a:solidFill>
                <a:latin typeface="+mn-lt"/>
                <a:ea typeface="+mn-ea"/>
                <a:cs typeface="+mn-cs"/>
              </a:rPr>
              <a:t>/news/The-making-of-a-Somali-capital-base-at-the-heart-of-Nairobi-/1056-1018208-tfmt47z/</a:t>
            </a:r>
            <a:r>
              <a:rPr lang="en-US" sz="1200" b="0" i="0" u="none" strike="noStrike" kern="1200" baseline="0" dirty="0" err="1">
                <a:solidFill>
                  <a:schemeClr val="tx1"/>
                </a:solidFill>
                <a:latin typeface="+mn-lt"/>
                <a:ea typeface="+mn-ea"/>
                <a:cs typeface="+mn-cs"/>
              </a:rPr>
              <a:t>index.html</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https://</a:t>
            </a:r>
            <a:r>
              <a:rPr lang="en-US" sz="1200" b="0" i="0" u="none" strike="noStrike" kern="1200" baseline="0" dirty="0" err="1">
                <a:solidFill>
                  <a:schemeClr val="tx1"/>
                </a:solidFill>
                <a:latin typeface="+mn-lt"/>
                <a:ea typeface="+mn-ea"/>
                <a:cs typeface="+mn-cs"/>
              </a:rPr>
              <a:t>www.unhcr.org</a:t>
            </a:r>
            <a:r>
              <a:rPr lang="en-US" sz="1200" b="0" i="0" u="none" strike="noStrike" kern="1200" baseline="0" dirty="0">
                <a:solidFill>
                  <a:schemeClr val="tx1"/>
                </a:solidFill>
                <a:latin typeface="+mn-lt"/>
                <a:ea typeface="+mn-ea"/>
                <a:cs typeface="+mn-cs"/>
              </a:rPr>
              <a:t>/news/stories/2018/8/5b3b6b964/new-support-refugees-helps-hosts-world-bank-</a:t>
            </a:r>
            <a:r>
              <a:rPr lang="en-US" sz="1200" b="0" i="0" u="none" strike="noStrike" kern="1200" baseline="0" dirty="0" err="1">
                <a:solidFill>
                  <a:schemeClr val="tx1"/>
                </a:solidFill>
                <a:latin typeface="+mn-lt"/>
                <a:ea typeface="+mn-ea"/>
                <a:cs typeface="+mn-cs"/>
              </a:rPr>
              <a:t>official.html</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7E80B61-495D-CD49-B9DE-687B537A45A5}" type="slidenum">
              <a:rPr lang="en-US" smtClean="0"/>
              <a:t>13</a:t>
            </a:fld>
            <a:endParaRPr lang="en-US"/>
          </a:p>
        </p:txBody>
      </p:sp>
    </p:spTree>
    <p:extLst>
      <p:ext uri="{BB962C8B-B14F-4D97-AF65-F5344CB8AC3E}">
        <p14:creationId xmlns:p14="http://schemas.microsoft.com/office/powerpoint/2010/main" val="4294735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44463"/>
            <a:ext cx="2254250" cy="1692275"/>
          </a:xfrm>
        </p:spPr>
      </p:sp>
      <p:sp>
        <p:nvSpPr>
          <p:cNvPr id="3" name="Notes Placeholder 2"/>
          <p:cNvSpPr>
            <a:spLocks noGrp="1"/>
          </p:cNvSpPr>
          <p:nvPr>
            <p:ph type="body" idx="1"/>
          </p:nvPr>
        </p:nvSpPr>
        <p:spPr/>
        <p:txBody>
          <a:bodyPr/>
          <a:lstStyle/>
          <a:p>
            <a:r>
              <a:rPr lang="en-US" dirty="0"/>
              <a:t>Refugee Economics Project – N. </a:t>
            </a:r>
            <a:r>
              <a:rPr lang="en-US" dirty="0" err="1"/>
              <a:t>Omata</a:t>
            </a:r>
            <a:r>
              <a:rPr lang="en-US" dirty="0"/>
              <a:t> photos</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7E80B61-495D-CD49-B9DE-687B537A45A5}" type="slidenum">
              <a:rPr lang="en-US" smtClean="0"/>
              <a:t>14</a:t>
            </a:fld>
            <a:endParaRPr lang="en-US"/>
          </a:p>
        </p:txBody>
      </p:sp>
    </p:spTree>
    <p:extLst>
      <p:ext uri="{BB962C8B-B14F-4D97-AF65-F5344CB8AC3E}">
        <p14:creationId xmlns:p14="http://schemas.microsoft.com/office/powerpoint/2010/main" val="171574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6576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77E80B61-495D-CD49-B9DE-687B537A45A5}" type="slidenum">
              <a:rPr lang="en-US" smtClean="0"/>
              <a:t>16</a:t>
            </a:fld>
            <a:endParaRPr lang="en-US"/>
          </a:p>
        </p:txBody>
      </p:sp>
    </p:spTree>
    <p:extLst>
      <p:ext uri="{BB962C8B-B14F-4D97-AF65-F5344CB8AC3E}">
        <p14:creationId xmlns:p14="http://schemas.microsoft.com/office/powerpoint/2010/main" val="39480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44463"/>
            <a:ext cx="2254250" cy="1692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77E80B61-495D-CD49-B9DE-687B537A45A5}" type="slidenum">
              <a:rPr lang="en-US" smtClean="0"/>
              <a:t>17</a:t>
            </a:fld>
            <a:endParaRPr lang="en-US"/>
          </a:p>
        </p:txBody>
      </p:sp>
    </p:spTree>
    <p:extLst>
      <p:ext uri="{BB962C8B-B14F-4D97-AF65-F5344CB8AC3E}">
        <p14:creationId xmlns:p14="http://schemas.microsoft.com/office/powerpoint/2010/main" val="3984015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44463"/>
            <a:ext cx="2254250" cy="169227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hlinkClick r:id="rId3"/>
              </a:rPr>
              <a:t>https://www.voanews.com/africa/un-1-million-south-sudan-refugees-now-Uganda</a:t>
            </a:r>
            <a:r>
              <a:rPr lang="en-GB" dirty="0"/>
              <a:t> [Bidi Bidi refugee settlement]</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77E80B61-495D-CD49-B9DE-687B537A45A5}" type="slidenum">
              <a:rPr lang="en-US" smtClean="0"/>
              <a:t>18</a:t>
            </a:fld>
            <a:endParaRPr lang="en-US"/>
          </a:p>
        </p:txBody>
      </p:sp>
    </p:spTree>
    <p:extLst>
      <p:ext uri="{BB962C8B-B14F-4D97-AF65-F5344CB8AC3E}">
        <p14:creationId xmlns:p14="http://schemas.microsoft.com/office/powerpoint/2010/main" val="2779114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hlinkClick r:id="rId3"/>
              </a:rPr>
              <a:t>https://reliefweb.int/sites/reliefweb.int/files/resources/IRRI-Uganda-policy-paper-October-2018-Paper.pdf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7E80B61-495D-CD49-B9DE-687B537A45A5}" type="slidenum">
              <a:rPr lang="en-US" smtClean="0"/>
              <a:t>19</a:t>
            </a:fld>
            <a:endParaRPr lang="en-US"/>
          </a:p>
        </p:txBody>
      </p:sp>
    </p:spTree>
    <p:extLst>
      <p:ext uri="{BB962C8B-B14F-4D97-AF65-F5344CB8AC3E}">
        <p14:creationId xmlns:p14="http://schemas.microsoft.com/office/powerpoint/2010/main" val="14735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77E80B61-495D-CD49-B9DE-687B537A45A5}" type="slidenum">
              <a:rPr lang="en-US" smtClean="0"/>
              <a:t>2</a:t>
            </a:fld>
            <a:endParaRPr lang="en-US"/>
          </a:p>
        </p:txBody>
      </p:sp>
    </p:spTree>
    <p:extLst>
      <p:ext uri="{BB962C8B-B14F-4D97-AF65-F5344CB8AC3E}">
        <p14:creationId xmlns:p14="http://schemas.microsoft.com/office/powerpoint/2010/main" val="151069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228600" y="144463"/>
            <a:ext cx="2254250" cy="1692275"/>
          </a:xfrm>
          <a:ln/>
        </p:spPr>
      </p:sp>
      <p:sp>
        <p:nvSpPr>
          <p:cNvPr id="3993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08932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44463"/>
            <a:ext cx="2254250" cy="1692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77E80B61-495D-CD49-B9DE-687B537A45A5}" type="slidenum">
              <a:rPr lang="en-US" smtClean="0"/>
              <a:t>21</a:t>
            </a:fld>
            <a:endParaRPr lang="en-US"/>
          </a:p>
        </p:txBody>
      </p:sp>
    </p:spTree>
    <p:extLst>
      <p:ext uri="{BB962C8B-B14F-4D97-AF65-F5344CB8AC3E}">
        <p14:creationId xmlns:p14="http://schemas.microsoft.com/office/powerpoint/2010/main" val="2205885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1748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77E80B61-495D-CD49-B9DE-687B537A45A5}" type="slidenum">
              <a:rPr lang="en-US" smtClean="0"/>
              <a:t>23</a:t>
            </a:fld>
            <a:endParaRPr lang="en-US"/>
          </a:p>
        </p:txBody>
      </p:sp>
    </p:spTree>
    <p:extLst>
      <p:ext uri="{BB962C8B-B14F-4D97-AF65-F5344CB8AC3E}">
        <p14:creationId xmlns:p14="http://schemas.microsoft.com/office/powerpoint/2010/main" val="348372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44463"/>
            <a:ext cx="2254250" cy="1692275"/>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77E80B61-495D-CD49-B9DE-687B537A45A5}" type="slidenum">
              <a:rPr lang="en-US" smtClean="0"/>
              <a:t>24</a:t>
            </a:fld>
            <a:endParaRPr lang="en-US"/>
          </a:p>
        </p:txBody>
      </p:sp>
    </p:spTree>
    <p:extLst>
      <p:ext uri="{BB962C8B-B14F-4D97-AF65-F5344CB8AC3E}">
        <p14:creationId xmlns:p14="http://schemas.microsoft.com/office/powerpoint/2010/main" val="2165737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1558162" cy="1168622"/>
          </a:xfrm>
        </p:spPr>
      </p:sp>
      <p:sp>
        <p:nvSpPr>
          <p:cNvPr id="3" name="Notes Placeholder 2"/>
          <p:cNvSpPr>
            <a:spLocks noGrp="1"/>
          </p:cNvSpPr>
          <p:nvPr>
            <p:ph type="body" idx="1"/>
          </p:nvPr>
        </p:nvSpPr>
        <p:spPr>
          <a:xfrm>
            <a:off x="685800" y="2021070"/>
            <a:ext cx="5324733" cy="6437130"/>
          </a:xfrm>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77E80B61-495D-CD49-B9DE-687B537A45A5}" type="slidenum">
              <a:rPr lang="en-US" smtClean="0"/>
              <a:t>25</a:t>
            </a:fld>
            <a:endParaRPr lang="en-US"/>
          </a:p>
        </p:txBody>
      </p:sp>
    </p:spTree>
    <p:extLst>
      <p:ext uri="{BB962C8B-B14F-4D97-AF65-F5344CB8AC3E}">
        <p14:creationId xmlns:p14="http://schemas.microsoft.com/office/powerpoint/2010/main" val="2663964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372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77E80B61-495D-CD49-B9DE-687B537A45A5}" type="slidenum">
              <a:rPr lang="en-US" smtClean="0"/>
              <a:t>3</a:t>
            </a:fld>
            <a:endParaRPr lang="en-US"/>
          </a:p>
        </p:txBody>
      </p:sp>
    </p:spTree>
    <p:extLst>
      <p:ext uri="{BB962C8B-B14F-4D97-AF65-F5344CB8AC3E}">
        <p14:creationId xmlns:p14="http://schemas.microsoft.com/office/powerpoint/2010/main" val="140241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7E80B61-495D-CD49-B9DE-687B537A45A5}" type="slidenum">
              <a:rPr lang="en-US" smtClean="0"/>
              <a:t>4</a:t>
            </a:fld>
            <a:endParaRPr lang="en-US"/>
          </a:p>
        </p:txBody>
      </p:sp>
    </p:spTree>
    <p:extLst>
      <p:ext uri="{BB962C8B-B14F-4D97-AF65-F5344CB8AC3E}">
        <p14:creationId xmlns:p14="http://schemas.microsoft.com/office/powerpoint/2010/main" val="360577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UNCHR Global Trends a few years ago…</a:t>
            </a:r>
          </a:p>
        </p:txBody>
      </p:sp>
      <p:sp>
        <p:nvSpPr>
          <p:cNvPr id="4" name="Slide Number Placeholder 3"/>
          <p:cNvSpPr>
            <a:spLocks noGrp="1"/>
          </p:cNvSpPr>
          <p:nvPr>
            <p:ph type="sldNum" sz="quarter" idx="10"/>
          </p:nvPr>
        </p:nvSpPr>
        <p:spPr>
          <a:xfrm>
            <a:off x="3848496" y="9409701"/>
            <a:ext cx="2944486" cy="494762"/>
          </a:xfrm>
          <a:prstGeom prst="rect">
            <a:avLst/>
          </a:prstGeom>
        </p:spPr>
        <p:txBody>
          <a:bodyPr lIns="88093" tIns="44047" rIns="88093" bIns="44047"/>
          <a:lstStyle/>
          <a:p>
            <a:fld id="{F11E551F-2C91-480B-9E8D-880401F8D705}" type="slidenum">
              <a:rPr lang="en-GB" smtClean="0"/>
              <a:pPr/>
              <a:t>5</a:t>
            </a:fld>
            <a:endParaRPr lang="en-GB"/>
          </a:p>
        </p:txBody>
      </p:sp>
    </p:spTree>
    <p:extLst>
      <p:ext uri="{BB962C8B-B14F-4D97-AF65-F5344CB8AC3E}">
        <p14:creationId xmlns:p14="http://schemas.microsoft.com/office/powerpoint/2010/main" val="4168696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48496" y="9409701"/>
            <a:ext cx="2944486" cy="494762"/>
          </a:xfrm>
          <a:prstGeom prst="rect">
            <a:avLst/>
          </a:prstGeom>
        </p:spPr>
        <p:txBody>
          <a:bodyPr lIns="88093" tIns="44047" rIns="88093" bIns="44047"/>
          <a:lstStyle/>
          <a:p>
            <a:fld id="{F11E551F-2C91-480B-9E8D-880401F8D705}" type="slidenum">
              <a:rPr lang="en-GB" smtClean="0"/>
              <a:pPr/>
              <a:t>6</a:t>
            </a:fld>
            <a:endParaRPr lang="en-GB"/>
          </a:p>
        </p:txBody>
      </p:sp>
    </p:spTree>
    <p:extLst>
      <p:ext uri="{BB962C8B-B14F-4D97-AF65-F5344CB8AC3E}">
        <p14:creationId xmlns:p14="http://schemas.microsoft.com/office/powerpoint/2010/main" val="416869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a:xfrm>
            <a:off x="3848496" y="9409701"/>
            <a:ext cx="2944486" cy="494762"/>
          </a:xfrm>
          <a:prstGeom prst="rect">
            <a:avLst/>
          </a:prstGeom>
        </p:spPr>
        <p:txBody>
          <a:bodyPr lIns="88093" tIns="44047" rIns="88093" bIns="44047"/>
          <a:lstStyle/>
          <a:p>
            <a:fld id="{F11E551F-2C91-480B-9E8D-880401F8D705}" type="slidenum">
              <a:rPr lang="en-GB" smtClean="0"/>
              <a:pPr/>
              <a:t>7</a:t>
            </a:fld>
            <a:endParaRPr lang="en-GB"/>
          </a:p>
        </p:txBody>
      </p:sp>
    </p:spTree>
    <p:extLst>
      <p:ext uri="{BB962C8B-B14F-4D97-AF65-F5344CB8AC3E}">
        <p14:creationId xmlns:p14="http://schemas.microsoft.com/office/powerpoint/2010/main" val="4168696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716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44463"/>
            <a:ext cx="2254250" cy="1692275"/>
          </a:xfrm>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7E80B61-495D-CD49-B9DE-687B537A45A5}" type="slidenum">
              <a:rPr lang="en-US" smtClean="0"/>
              <a:t>9</a:t>
            </a:fld>
            <a:endParaRPr lang="en-US"/>
          </a:p>
        </p:txBody>
      </p:sp>
    </p:spTree>
    <p:extLst>
      <p:ext uri="{BB962C8B-B14F-4D97-AF65-F5344CB8AC3E}">
        <p14:creationId xmlns:p14="http://schemas.microsoft.com/office/powerpoint/2010/main" val="68667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B25D-7767-4041-96C8-A1D69DEDEAA2}"/>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CCBB342E-2A13-2B4E-A0DC-44641192C45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D3A81A4-E48F-C547-8C8F-31D5ED697289}"/>
              </a:ext>
            </a:extLst>
          </p:cNvPr>
          <p:cNvSpPr>
            <a:spLocks noGrp="1"/>
          </p:cNvSpPr>
          <p:nvPr>
            <p:ph type="dt" sz="half" idx="10"/>
          </p:nvPr>
        </p:nvSpPr>
        <p:spPr/>
        <p:txBody>
          <a:bodyPr/>
          <a:lstStyle/>
          <a:p>
            <a:fld id="{D7377CBE-F0BB-6D47-A638-CDA22E9097EC}" type="datetimeFigureOut">
              <a:rPr lang="en-US" smtClean="0"/>
              <a:t>11/21/19</a:t>
            </a:fld>
            <a:endParaRPr lang="en-US"/>
          </a:p>
        </p:txBody>
      </p:sp>
      <p:sp>
        <p:nvSpPr>
          <p:cNvPr id="5" name="Footer Placeholder 4">
            <a:extLst>
              <a:ext uri="{FF2B5EF4-FFF2-40B4-BE49-F238E27FC236}">
                <a16:creationId xmlns:a16="http://schemas.microsoft.com/office/drawing/2014/main" id="{9E41EA6F-DE80-914F-BF8B-52CA409CA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B25BDA-22AE-2D4A-A587-A279E8B9B76F}"/>
              </a:ext>
            </a:extLst>
          </p:cNvPr>
          <p:cNvSpPr>
            <a:spLocks noGrp="1"/>
          </p:cNvSpPr>
          <p:nvPr>
            <p:ph type="sldNum" sz="quarter" idx="12"/>
          </p:nvPr>
        </p:nvSpPr>
        <p:spPr/>
        <p:txBody>
          <a:bodyPr/>
          <a:lstStyle/>
          <a:p>
            <a:fld id="{D85DC5A0-6C11-F248-8376-0656CAC61B2D}" type="slidenum">
              <a:rPr lang="en-US" smtClean="0"/>
              <a:t>‹#›</a:t>
            </a:fld>
            <a:endParaRPr lang="en-US"/>
          </a:p>
        </p:txBody>
      </p:sp>
    </p:spTree>
    <p:extLst>
      <p:ext uri="{BB962C8B-B14F-4D97-AF65-F5344CB8AC3E}">
        <p14:creationId xmlns:p14="http://schemas.microsoft.com/office/powerpoint/2010/main" val="366445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AC89-5FD5-A244-8CC1-F55D25C2FA7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89EAF30-2887-2245-BB0B-F4D9B52D8F6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046069-3C57-EB46-985A-EF19765A8F6A}"/>
              </a:ext>
            </a:extLst>
          </p:cNvPr>
          <p:cNvSpPr>
            <a:spLocks noGrp="1"/>
          </p:cNvSpPr>
          <p:nvPr>
            <p:ph type="dt" sz="half" idx="10"/>
          </p:nvPr>
        </p:nvSpPr>
        <p:spPr/>
        <p:txBody>
          <a:bodyPr/>
          <a:lstStyle/>
          <a:p>
            <a:fld id="{D7377CBE-F0BB-6D47-A638-CDA22E9097EC}" type="datetimeFigureOut">
              <a:rPr lang="en-US" smtClean="0"/>
              <a:t>11/21/19</a:t>
            </a:fld>
            <a:endParaRPr lang="en-US"/>
          </a:p>
        </p:txBody>
      </p:sp>
      <p:sp>
        <p:nvSpPr>
          <p:cNvPr id="5" name="Footer Placeholder 4">
            <a:extLst>
              <a:ext uri="{FF2B5EF4-FFF2-40B4-BE49-F238E27FC236}">
                <a16:creationId xmlns:a16="http://schemas.microsoft.com/office/drawing/2014/main" id="{5F4C11D7-5983-2840-AAFF-3334D88BF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5499D-8659-C840-8758-BF617CDF4004}"/>
              </a:ext>
            </a:extLst>
          </p:cNvPr>
          <p:cNvSpPr>
            <a:spLocks noGrp="1"/>
          </p:cNvSpPr>
          <p:nvPr>
            <p:ph type="sldNum" sz="quarter" idx="12"/>
          </p:nvPr>
        </p:nvSpPr>
        <p:spPr/>
        <p:txBody>
          <a:bodyPr/>
          <a:lstStyle/>
          <a:p>
            <a:fld id="{D85DC5A0-6C11-F248-8376-0656CAC61B2D}" type="slidenum">
              <a:rPr lang="en-US" smtClean="0"/>
              <a:t>‹#›</a:t>
            </a:fld>
            <a:endParaRPr lang="en-US"/>
          </a:p>
        </p:txBody>
      </p:sp>
    </p:spTree>
    <p:extLst>
      <p:ext uri="{BB962C8B-B14F-4D97-AF65-F5344CB8AC3E}">
        <p14:creationId xmlns:p14="http://schemas.microsoft.com/office/powerpoint/2010/main" val="247167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71C21C-A5C6-6047-AF26-33A9E4797FCF}"/>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19D75AC-A0B5-2848-B5EA-587D9B8A29B5}"/>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3D5D85-7E33-5844-BCDB-D90E6778C228}"/>
              </a:ext>
            </a:extLst>
          </p:cNvPr>
          <p:cNvSpPr>
            <a:spLocks noGrp="1"/>
          </p:cNvSpPr>
          <p:nvPr>
            <p:ph type="dt" sz="half" idx="10"/>
          </p:nvPr>
        </p:nvSpPr>
        <p:spPr/>
        <p:txBody>
          <a:bodyPr/>
          <a:lstStyle/>
          <a:p>
            <a:fld id="{D7377CBE-F0BB-6D47-A638-CDA22E9097EC}" type="datetimeFigureOut">
              <a:rPr lang="en-US" smtClean="0"/>
              <a:t>11/21/19</a:t>
            </a:fld>
            <a:endParaRPr lang="en-US"/>
          </a:p>
        </p:txBody>
      </p:sp>
      <p:sp>
        <p:nvSpPr>
          <p:cNvPr id="5" name="Footer Placeholder 4">
            <a:extLst>
              <a:ext uri="{FF2B5EF4-FFF2-40B4-BE49-F238E27FC236}">
                <a16:creationId xmlns:a16="http://schemas.microsoft.com/office/drawing/2014/main" id="{CBB3D764-57F1-0240-B2D8-40E7FEF85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CAF10-4B01-CA45-B3E1-500B48E3AF3A}"/>
              </a:ext>
            </a:extLst>
          </p:cNvPr>
          <p:cNvSpPr>
            <a:spLocks noGrp="1"/>
          </p:cNvSpPr>
          <p:nvPr>
            <p:ph type="sldNum" sz="quarter" idx="12"/>
          </p:nvPr>
        </p:nvSpPr>
        <p:spPr/>
        <p:txBody>
          <a:bodyPr/>
          <a:lstStyle/>
          <a:p>
            <a:fld id="{D85DC5A0-6C11-F248-8376-0656CAC61B2D}" type="slidenum">
              <a:rPr lang="en-US" smtClean="0"/>
              <a:t>‹#›</a:t>
            </a:fld>
            <a:endParaRPr lang="en-US"/>
          </a:p>
        </p:txBody>
      </p:sp>
    </p:spTree>
    <p:extLst>
      <p:ext uri="{BB962C8B-B14F-4D97-AF65-F5344CB8AC3E}">
        <p14:creationId xmlns:p14="http://schemas.microsoft.com/office/powerpoint/2010/main" val="68512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7377CBE-F0BB-6D47-A638-CDA22E9097EC}" type="datetimeFigureOut">
              <a:rPr lang="en-US" smtClean="0"/>
              <a:t>11/21/19</a:t>
            </a:fld>
            <a:endParaRPr lang="en-US"/>
          </a:p>
        </p:txBody>
      </p:sp>
      <p:sp>
        <p:nvSpPr>
          <p:cNvPr id="5" name="Footer Placeholder 4"/>
          <p:cNvSpPr>
            <a:spLocks noGrp="1"/>
          </p:cNvSpPr>
          <p:nvPr>
            <p:ph type="ftr" sz="quarter" idx="11"/>
          </p:nvPr>
        </p:nvSpPr>
        <p:spPr>
          <a:xfrm>
            <a:off x="457199" y="6172200"/>
            <a:ext cx="335280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810000" y="6172200"/>
            <a:ext cx="1828800" cy="365125"/>
          </a:xfrm>
          <a:prstGeom prst="rect">
            <a:avLst/>
          </a:prstGeom>
        </p:spPr>
        <p:txBody>
          <a:bodyPr/>
          <a:lstStyle/>
          <a:p>
            <a:fld id="{D85DC5A0-6C11-F248-8376-0656CAC61B2D}" type="slidenum">
              <a:rPr lang="en-US" smtClean="0"/>
              <a:t>‹#›</a:t>
            </a:fld>
            <a:endParaRPr lang="en-US"/>
          </a:p>
        </p:txBody>
      </p:sp>
      <p:sp>
        <p:nvSpPr>
          <p:cNvPr id="8" name="Title 7"/>
          <p:cNvSpPr>
            <a:spLocks noGrp="1"/>
          </p:cNvSpPr>
          <p:nvPr>
            <p:ph type="title"/>
          </p:nvPr>
        </p:nvSpPr>
        <p:spPr/>
        <p:txBody>
          <a:bodyPr/>
          <a:lstStyle/>
          <a:p>
            <a:r>
              <a:rPr lang="en-GB"/>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93847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1" y="1735138"/>
            <a:ext cx="8024813" cy="719137"/>
          </a:xfrm>
        </p:spPr>
        <p:txBody>
          <a:bodyPr/>
          <a:lstStyle/>
          <a:p>
            <a:r>
              <a:rPr lang="en-US"/>
              <a:t>Click to edit Master title style</a:t>
            </a:r>
            <a:endParaRPr lang="en-GB"/>
          </a:p>
        </p:txBody>
      </p:sp>
      <p:sp>
        <p:nvSpPr>
          <p:cNvPr id="3" name="Text Placeholder 2"/>
          <p:cNvSpPr>
            <a:spLocks noGrp="1"/>
          </p:cNvSpPr>
          <p:nvPr>
            <p:ph type="body" sz="half" idx="1"/>
          </p:nvPr>
        </p:nvSpPr>
        <p:spPr>
          <a:xfrm>
            <a:off x="755650" y="2533652"/>
            <a:ext cx="3935413" cy="352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43463" y="2533652"/>
            <a:ext cx="3937000" cy="352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755650" y="6376988"/>
            <a:ext cx="2133600" cy="215900"/>
          </a:xfrm>
        </p:spPr>
        <p:txBody>
          <a:bodyPr/>
          <a:lstStyle>
            <a:lvl1pPr>
              <a:defRPr/>
            </a:lvl1pPr>
          </a:lstStyle>
          <a:p>
            <a:endParaRPr lang="en-GB"/>
          </a:p>
        </p:txBody>
      </p:sp>
      <p:sp>
        <p:nvSpPr>
          <p:cNvPr id="6" name="Footer Placeholder 5"/>
          <p:cNvSpPr>
            <a:spLocks noGrp="1"/>
          </p:cNvSpPr>
          <p:nvPr>
            <p:ph type="ftr" sz="quarter" idx="11"/>
          </p:nvPr>
        </p:nvSpPr>
        <p:spPr>
          <a:xfrm>
            <a:off x="5532438" y="6376988"/>
            <a:ext cx="2895600" cy="215900"/>
          </a:xfrm>
        </p:spPr>
        <p:txBody>
          <a:bodyPr/>
          <a:lstStyle>
            <a:lvl1pPr>
              <a:defRPr/>
            </a:lvl1pPr>
          </a:lstStyle>
          <a:p>
            <a:endParaRPr lang="en-GB"/>
          </a:p>
        </p:txBody>
      </p:sp>
      <p:sp>
        <p:nvSpPr>
          <p:cNvPr id="7" name="Slide Number Placeholder 6"/>
          <p:cNvSpPr>
            <a:spLocks noGrp="1"/>
          </p:cNvSpPr>
          <p:nvPr>
            <p:ph type="sldNum" sz="quarter" idx="12"/>
          </p:nvPr>
        </p:nvSpPr>
        <p:spPr>
          <a:xfrm>
            <a:off x="8550275" y="6376988"/>
            <a:ext cx="144463" cy="215900"/>
          </a:xfrm>
        </p:spPr>
        <p:txBody>
          <a:bodyPr/>
          <a:lstStyle>
            <a:lvl1pPr>
              <a:defRPr/>
            </a:lvl1pPr>
          </a:lstStyle>
          <a:p>
            <a:fld id="{92FD662B-FE86-49F6-A883-53D8FBC12CEB}" type="slidenum">
              <a:rPr lang="en-GB"/>
              <a:pPr/>
              <a:t>‹#›</a:t>
            </a:fld>
            <a:endParaRPr lang="en-GB"/>
          </a:p>
        </p:txBody>
      </p:sp>
    </p:spTree>
    <p:extLst>
      <p:ext uri="{BB962C8B-B14F-4D97-AF65-F5344CB8AC3E}">
        <p14:creationId xmlns:p14="http://schemas.microsoft.com/office/powerpoint/2010/main" val="288148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5B19-9187-7A45-B29C-FFF5313D2A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6A2821-6379-2E4C-B75D-3E1B243FB27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4120C0-5EE8-9C4E-97B5-6A6C59C70E51}"/>
              </a:ext>
            </a:extLst>
          </p:cNvPr>
          <p:cNvSpPr>
            <a:spLocks noGrp="1"/>
          </p:cNvSpPr>
          <p:nvPr>
            <p:ph type="dt" sz="half" idx="10"/>
          </p:nvPr>
        </p:nvSpPr>
        <p:spPr/>
        <p:txBody>
          <a:bodyPr/>
          <a:lstStyle/>
          <a:p>
            <a:fld id="{89C24E16-05BC-A847-AE83-F4C504B51B90}" type="datetimeFigureOut">
              <a:rPr lang="en-US" smtClean="0"/>
              <a:t>11/21/19</a:t>
            </a:fld>
            <a:endParaRPr lang="en-US"/>
          </a:p>
        </p:txBody>
      </p:sp>
      <p:sp>
        <p:nvSpPr>
          <p:cNvPr id="5" name="Footer Placeholder 4">
            <a:extLst>
              <a:ext uri="{FF2B5EF4-FFF2-40B4-BE49-F238E27FC236}">
                <a16:creationId xmlns:a16="http://schemas.microsoft.com/office/drawing/2014/main" id="{A1C00686-52F1-5447-9D7C-24FEFDF30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0D956-2662-774F-9405-36D4A80BB469}"/>
              </a:ext>
            </a:extLst>
          </p:cNvPr>
          <p:cNvSpPr>
            <a:spLocks noGrp="1"/>
          </p:cNvSpPr>
          <p:nvPr>
            <p:ph type="sldNum" sz="quarter" idx="12"/>
          </p:nvPr>
        </p:nvSpPr>
        <p:spPr/>
        <p:txBody>
          <a:bodyPr/>
          <a:lstStyle/>
          <a:p>
            <a:fld id="{B9FB2E5A-15F4-2946-8847-07D9E47DCCE8}" type="slidenum">
              <a:rPr lang="en-US" smtClean="0"/>
              <a:t>‹#›</a:t>
            </a:fld>
            <a:endParaRPr lang="en-US"/>
          </a:p>
        </p:txBody>
      </p:sp>
    </p:spTree>
    <p:extLst>
      <p:ext uri="{BB962C8B-B14F-4D97-AF65-F5344CB8AC3E}">
        <p14:creationId xmlns:p14="http://schemas.microsoft.com/office/powerpoint/2010/main" val="233664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76E56-008E-1241-83C1-D74B45E9901F}"/>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9238CB9-5584-8045-8440-56C0C8A88B5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79CEA00-2B08-B240-8547-ACAE860A6A45}"/>
              </a:ext>
            </a:extLst>
          </p:cNvPr>
          <p:cNvSpPr>
            <a:spLocks noGrp="1"/>
          </p:cNvSpPr>
          <p:nvPr>
            <p:ph type="dt" sz="half" idx="10"/>
          </p:nvPr>
        </p:nvSpPr>
        <p:spPr/>
        <p:txBody>
          <a:bodyPr/>
          <a:lstStyle/>
          <a:p>
            <a:fld id="{D7377CBE-F0BB-6D47-A638-CDA22E9097EC}" type="datetimeFigureOut">
              <a:rPr lang="en-US" smtClean="0"/>
              <a:t>11/21/19</a:t>
            </a:fld>
            <a:endParaRPr lang="en-US"/>
          </a:p>
        </p:txBody>
      </p:sp>
      <p:sp>
        <p:nvSpPr>
          <p:cNvPr id="5" name="Footer Placeholder 4">
            <a:extLst>
              <a:ext uri="{FF2B5EF4-FFF2-40B4-BE49-F238E27FC236}">
                <a16:creationId xmlns:a16="http://schemas.microsoft.com/office/drawing/2014/main" id="{597B88E9-A0D9-2245-A0DA-F89EB81BE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B82F2-22EE-F04A-880C-42F00AE4534B}"/>
              </a:ext>
            </a:extLst>
          </p:cNvPr>
          <p:cNvSpPr>
            <a:spLocks noGrp="1"/>
          </p:cNvSpPr>
          <p:nvPr>
            <p:ph type="sldNum" sz="quarter" idx="12"/>
          </p:nvPr>
        </p:nvSpPr>
        <p:spPr/>
        <p:txBody>
          <a:bodyPr/>
          <a:lstStyle/>
          <a:p>
            <a:fld id="{D85DC5A0-6C11-F248-8376-0656CAC61B2D}" type="slidenum">
              <a:rPr lang="en-US" smtClean="0"/>
              <a:t>‹#›</a:t>
            </a:fld>
            <a:endParaRPr lang="en-US"/>
          </a:p>
        </p:txBody>
      </p:sp>
    </p:spTree>
    <p:extLst>
      <p:ext uri="{BB962C8B-B14F-4D97-AF65-F5344CB8AC3E}">
        <p14:creationId xmlns:p14="http://schemas.microsoft.com/office/powerpoint/2010/main" val="3918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2162-8278-AA49-83BE-0EC41B6BB5A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A05F5A7-18B4-0947-8A2F-71E48C7A6F2D}"/>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C3E676A-477A-3748-9775-F390B6190DD3}"/>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471E40C-B890-AE41-BA4F-9151DE49595C}"/>
              </a:ext>
            </a:extLst>
          </p:cNvPr>
          <p:cNvSpPr>
            <a:spLocks noGrp="1"/>
          </p:cNvSpPr>
          <p:nvPr>
            <p:ph type="dt" sz="half" idx="10"/>
          </p:nvPr>
        </p:nvSpPr>
        <p:spPr/>
        <p:txBody>
          <a:bodyPr/>
          <a:lstStyle/>
          <a:p>
            <a:fld id="{89C24E16-05BC-A847-AE83-F4C504B51B90}" type="datetimeFigureOut">
              <a:rPr lang="en-US" smtClean="0"/>
              <a:t>11/21/19</a:t>
            </a:fld>
            <a:endParaRPr lang="en-US"/>
          </a:p>
        </p:txBody>
      </p:sp>
      <p:sp>
        <p:nvSpPr>
          <p:cNvPr id="6" name="Footer Placeholder 5">
            <a:extLst>
              <a:ext uri="{FF2B5EF4-FFF2-40B4-BE49-F238E27FC236}">
                <a16:creationId xmlns:a16="http://schemas.microsoft.com/office/drawing/2014/main" id="{C37113C2-8145-814C-A6E9-711168DA1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3896E-1E11-8847-A3C6-4F5D40C6FE43}"/>
              </a:ext>
            </a:extLst>
          </p:cNvPr>
          <p:cNvSpPr>
            <a:spLocks noGrp="1"/>
          </p:cNvSpPr>
          <p:nvPr>
            <p:ph type="sldNum" sz="quarter" idx="12"/>
          </p:nvPr>
        </p:nvSpPr>
        <p:spPr/>
        <p:txBody>
          <a:bodyPr/>
          <a:lstStyle/>
          <a:p>
            <a:fld id="{B9FB2E5A-15F4-2946-8847-07D9E47DCCE8}" type="slidenum">
              <a:rPr lang="en-US" smtClean="0"/>
              <a:t>‹#›</a:t>
            </a:fld>
            <a:endParaRPr lang="en-US"/>
          </a:p>
        </p:txBody>
      </p:sp>
    </p:spTree>
    <p:extLst>
      <p:ext uri="{BB962C8B-B14F-4D97-AF65-F5344CB8AC3E}">
        <p14:creationId xmlns:p14="http://schemas.microsoft.com/office/powerpoint/2010/main" val="3567428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8BA8-EFCA-0741-A060-4DA4B0A9C122}"/>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1CA5F63-52FB-044C-B5BD-72FD4F6EFC7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68B768CF-DB27-CB4E-86CE-8E106522978F}"/>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AC85A74-3661-6E4D-B401-5F79DDCF1E7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3BB9A5C2-3879-F943-8387-3B4135087D98}"/>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10F49FA-2722-5A4D-84A7-A0550A9F5F0C}"/>
              </a:ext>
            </a:extLst>
          </p:cNvPr>
          <p:cNvSpPr>
            <a:spLocks noGrp="1"/>
          </p:cNvSpPr>
          <p:nvPr>
            <p:ph type="dt" sz="half" idx="10"/>
          </p:nvPr>
        </p:nvSpPr>
        <p:spPr/>
        <p:txBody>
          <a:bodyPr/>
          <a:lstStyle/>
          <a:p>
            <a:fld id="{D7377CBE-F0BB-6D47-A638-CDA22E9097EC}" type="datetimeFigureOut">
              <a:rPr lang="en-US" smtClean="0"/>
              <a:t>11/21/19</a:t>
            </a:fld>
            <a:endParaRPr lang="en-US"/>
          </a:p>
        </p:txBody>
      </p:sp>
      <p:sp>
        <p:nvSpPr>
          <p:cNvPr id="8" name="Footer Placeholder 7">
            <a:extLst>
              <a:ext uri="{FF2B5EF4-FFF2-40B4-BE49-F238E27FC236}">
                <a16:creationId xmlns:a16="http://schemas.microsoft.com/office/drawing/2014/main" id="{45503E55-DB0B-0C43-8FEB-37E64408D3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D41A43-3CC3-6E41-92BC-5F426402C32A}"/>
              </a:ext>
            </a:extLst>
          </p:cNvPr>
          <p:cNvSpPr>
            <a:spLocks noGrp="1"/>
          </p:cNvSpPr>
          <p:nvPr>
            <p:ph type="sldNum" sz="quarter" idx="12"/>
          </p:nvPr>
        </p:nvSpPr>
        <p:spPr/>
        <p:txBody>
          <a:bodyPr/>
          <a:lstStyle/>
          <a:p>
            <a:fld id="{D85DC5A0-6C11-F248-8376-0656CAC61B2D}" type="slidenum">
              <a:rPr lang="en-US" smtClean="0"/>
              <a:t>‹#›</a:t>
            </a:fld>
            <a:endParaRPr lang="en-US"/>
          </a:p>
        </p:txBody>
      </p:sp>
    </p:spTree>
    <p:extLst>
      <p:ext uri="{BB962C8B-B14F-4D97-AF65-F5344CB8AC3E}">
        <p14:creationId xmlns:p14="http://schemas.microsoft.com/office/powerpoint/2010/main" val="116048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7318E-AB6E-8948-9432-931193C0B9A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47255FD-9399-B042-911A-6EB595462D6B}"/>
              </a:ext>
            </a:extLst>
          </p:cNvPr>
          <p:cNvSpPr>
            <a:spLocks noGrp="1"/>
          </p:cNvSpPr>
          <p:nvPr>
            <p:ph type="dt" sz="half" idx="10"/>
          </p:nvPr>
        </p:nvSpPr>
        <p:spPr/>
        <p:txBody>
          <a:bodyPr/>
          <a:lstStyle/>
          <a:p>
            <a:fld id="{D7377CBE-F0BB-6D47-A638-CDA22E9097EC}" type="datetimeFigureOut">
              <a:rPr lang="en-US" smtClean="0"/>
              <a:t>11/21/19</a:t>
            </a:fld>
            <a:endParaRPr lang="en-US"/>
          </a:p>
        </p:txBody>
      </p:sp>
      <p:sp>
        <p:nvSpPr>
          <p:cNvPr id="4" name="Footer Placeholder 3">
            <a:extLst>
              <a:ext uri="{FF2B5EF4-FFF2-40B4-BE49-F238E27FC236}">
                <a16:creationId xmlns:a16="http://schemas.microsoft.com/office/drawing/2014/main" id="{D068142E-1746-CA4B-8816-CBD3209216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D135F2-2AD7-4643-9277-EE711E263088}"/>
              </a:ext>
            </a:extLst>
          </p:cNvPr>
          <p:cNvSpPr>
            <a:spLocks noGrp="1"/>
          </p:cNvSpPr>
          <p:nvPr>
            <p:ph type="sldNum" sz="quarter" idx="12"/>
          </p:nvPr>
        </p:nvSpPr>
        <p:spPr/>
        <p:txBody>
          <a:bodyPr/>
          <a:lstStyle/>
          <a:p>
            <a:fld id="{D85DC5A0-6C11-F248-8376-0656CAC61B2D}" type="slidenum">
              <a:rPr lang="en-US" smtClean="0"/>
              <a:t>‹#›</a:t>
            </a:fld>
            <a:endParaRPr lang="en-US"/>
          </a:p>
        </p:txBody>
      </p:sp>
    </p:spTree>
    <p:extLst>
      <p:ext uri="{BB962C8B-B14F-4D97-AF65-F5344CB8AC3E}">
        <p14:creationId xmlns:p14="http://schemas.microsoft.com/office/powerpoint/2010/main" val="384781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AC0873-427A-5146-B258-1DA41BB00CED}"/>
              </a:ext>
            </a:extLst>
          </p:cNvPr>
          <p:cNvSpPr>
            <a:spLocks noGrp="1"/>
          </p:cNvSpPr>
          <p:nvPr>
            <p:ph type="dt" sz="half" idx="10"/>
          </p:nvPr>
        </p:nvSpPr>
        <p:spPr/>
        <p:txBody>
          <a:bodyPr/>
          <a:lstStyle/>
          <a:p>
            <a:fld id="{D7377CBE-F0BB-6D47-A638-CDA22E9097EC}" type="datetimeFigureOut">
              <a:rPr lang="en-US" smtClean="0"/>
              <a:t>11/21/19</a:t>
            </a:fld>
            <a:endParaRPr lang="en-US"/>
          </a:p>
        </p:txBody>
      </p:sp>
      <p:sp>
        <p:nvSpPr>
          <p:cNvPr id="3" name="Footer Placeholder 2">
            <a:extLst>
              <a:ext uri="{FF2B5EF4-FFF2-40B4-BE49-F238E27FC236}">
                <a16:creationId xmlns:a16="http://schemas.microsoft.com/office/drawing/2014/main" id="{E336085C-72D9-2C4C-92E5-C61515B6F3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7547E4-B95A-504E-BCF8-4BD32B0E8E68}"/>
              </a:ext>
            </a:extLst>
          </p:cNvPr>
          <p:cNvSpPr>
            <a:spLocks noGrp="1"/>
          </p:cNvSpPr>
          <p:nvPr>
            <p:ph type="sldNum" sz="quarter" idx="12"/>
          </p:nvPr>
        </p:nvSpPr>
        <p:spPr/>
        <p:txBody>
          <a:bodyPr/>
          <a:lstStyle/>
          <a:p>
            <a:fld id="{D85DC5A0-6C11-F248-8376-0656CAC61B2D}" type="slidenum">
              <a:rPr lang="en-US" smtClean="0"/>
              <a:t>‹#›</a:t>
            </a:fld>
            <a:endParaRPr lang="en-US"/>
          </a:p>
        </p:txBody>
      </p:sp>
    </p:spTree>
    <p:extLst>
      <p:ext uri="{BB962C8B-B14F-4D97-AF65-F5344CB8AC3E}">
        <p14:creationId xmlns:p14="http://schemas.microsoft.com/office/powerpoint/2010/main" val="297466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E9DD-89D3-964B-886F-C7CAC26156B4}"/>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894629D-13D6-F84C-991B-9B0CBBA9A89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0158FFD-7AE1-BB4C-B523-EEC50682758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2F3B9A69-E2B2-A94C-BC9E-20FFC7573A1D}"/>
              </a:ext>
            </a:extLst>
          </p:cNvPr>
          <p:cNvSpPr>
            <a:spLocks noGrp="1"/>
          </p:cNvSpPr>
          <p:nvPr>
            <p:ph type="dt" sz="half" idx="10"/>
          </p:nvPr>
        </p:nvSpPr>
        <p:spPr/>
        <p:txBody>
          <a:bodyPr/>
          <a:lstStyle/>
          <a:p>
            <a:fld id="{D7377CBE-F0BB-6D47-A638-CDA22E9097EC}" type="datetimeFigureOut">
              <a:rPr lang="en-US" smtClean="0"/>
              <a:t>11/21/19</a:t>
            </a:fld>
            <a:endParaRPr lang="en-US"/>
          </a:p>
        </p:txBody>
      </p:sp>
      <p:sp>
        <p:nvSpPr>
          <p:cNvPr id="6" name="Footer Placeholder 5">
            <a:extLst>
              <a:ext uri="{FF2B5EF4-FFF2-40B4-BE49-F238E27FC236}">
                <a16:creationId xmlns:a16="http://schemas.microsoft.com/office/drawing/2014/main" id="{852464EC-8BF8-144C-B70B-9D99297010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E14276-4603-E34E-8559-D1E86100D9B2}"/>
              </a:ext>
            </a:extLst>
          </p:cNvPr>
          <p:cNvSpPr>
            <a:spLocks noGrp="1"/>
          </p:cNvSpPr>
          <p:nvPr>
            <p:ph type="sldNum" sz="quarter" idx="12"/>
          </p:nvPr>
        </p:nvSpPr>
        <p:spPr/>
        <p:txBody>
          <a:bodyPr/>
          <a:lstStyle/>
          <a:p>
            <a:fld id="{D85DC5A0-6C11-F248-8376-0656CAC61B2D}" type="slidenum">
              <a:rPr lang="en-US" smtClean="0"/>
              <a:t>‹#›</a:t>
            </a:fld>
            <a:endParaRPr lang="en-US"/>
          </a:p>
        </p:txBody>
      </p:sp>
    </p:spTree>
    <p:extLst>
      <p:ext uri="{BB962C8B-B14F-4D97-AF65-F5344CB8AC3E}">
        <p14:creationId xmlns:p14="http://schemas.microsoft.com/office/powerpoint/2010/main" val="90181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5568A-C6DD-F842-820A-821F4E801276}"/>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5F2CFE1-C039-6B40-B84B-7D0E8AF0CC5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FF4D8EF-A98F-6647-BCCD-AC073FDC196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C020AF55-05D5-B24F-9F58-B8DA90A6A124}"/>
              </a:ext>
            </a:extLst>
          </p:cNvPr>
          <p:cNvSpPr>
            <a:spLocks noGrp="1"/>
          </p:cNvSpPr>
          <p:nvPr>
            <p:ph type="dt" sz="half" idx="10"/>
          </p:nvPr>
        </p:nvSpPr>
        <p:spPr/>
        <p:txBody>
          <a:bodyPr/>
          <a:lstStyle/>
          <a:p>
            <a:fld id="{D7377CBE-F0BB-6D47-A638-CDA22E9097EC}" type="datetimeFigureOut">
              <a:rPr lang="en-US" smtClean="0"/>
              <a:t>11/21/19</a:t>
            </a:fld>
            <a:endParaRPr lang="en-US"/>
          </a:p>
        </p:txBody>
      </p:sp>
      <p:sp>
        <p:nvSpPr>
          <p:cNvPr id="6" name="Footer Placeholder 5">
            <a:extLst>
              <a:ext uri="{FF2B5EF4-FFF2-40B4-BE49-F238E27FC236}">
                <a16:creationId xmlns:a16="http://schemas.microsoft.com/office/drawing/2014/main" id="{2EE97AF9-A575-BF43-9BC0-51EF60AE4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743AF2-75F9-CC4F-BCB7-E95DFF77A420}"/>
              </a:ext>
            </a:extLst>
          </p:cNvPr>
          <p:cNvSpPr>
            <a:spLocks noGrp="1"/>
          </p:cNvSpPr>
          <p:nvPr>
            <p:ph type="sldNum" sz="quarter" idx="12"/>
          </p:nvPr>
        </p:nvSpPr>
        <p:spPr/>
        <p:txBody>
          <a:bodyPr/>
          <a:lstStyle/>
          <a:p>
            <a:fld id="{D85DC5A0-6C11-F248-8376-0656CAC61B2D}" type="slidenum">
              <a:rPr lang="en-US" smtClean="0"/>
              <a:t>‹#›</a:t>
            </a:fld>
            <a:endParaRPr lang="en-US"/>
          </a:p>
        </p:txBody>
      </p:sp>
    </p:spTree>
    <p:extLst>
      <p:ext uri="{BB962C8B-B14F-4D97-AF65-F5344CB8AC3E}">
        <p14:creationId xmlns:p14="http://schemas.microsoft.com/office/powerpoint/2010/main" val="386139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6EDB2F-DFC7-3247-98CF-3DD78606DE2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E9347A2-AF42-C541-B27D-B5837821DA5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7E1180-CB37-C245-B60C-9AEC00F51E9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9C24E16-05BC-A847-AE83-F4C504B51B90}" type="datetimeFigureOut">
              <a:rPr lang="en-US" smtClean="0"/>
              <a:t>11/21/19</a:t>
            </a:fld>
            <a:endParaRPr lang="en-US"/>
          </a:p>
        </p:txBody>
      </p:sp>
      <p:sp>
        <p:nvSpPr>
          <p:cNvPr id="5" name="Footer Placeholder 4">
            <a:extLst>
              <a:ext uri="{FF2B5EF4-FFF2-40B4-BE49-F238E27FC236}">
                <a16:creationId xmlns:a16="http://schemas.microsoft.com/office/drawing/2014/main" id="{684CA3E0-BD29-594D-A3FE-09309E608A1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2816FF-10DA-8A4E-8877-9B1D8F270BF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FB2E5A-15F4-2946-8847-07D9E47DCCE8}" type="slidenum">
              <a:rPr lang="en-US" smtClean="0"/>
              <a:t>‹#›</a:t>
            </a:fld>
            <a:endParaRPr lang="en-US"/>
          </a:p>
        </p:txBody>
      </p:sp>
    </p:spTree>
    <p:extLst>
      <p:ext uri="{BB962C8B-B14F-4D97-AF65-F5344CB8AC3E}">
        <p14:creationId xmlns:p14="http://schemas.microsoft.com/office/powerpoint/2010/main" val="28691564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lo.org/global/about-the-ilo/newsroom/news/WCMS_549276/lang--en/index.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45809"/>
            <a:ext cx="6858000" cy="1564716"/>
          </a:xfrm>
        </p:spPr>
        <p:txBody>
          <a:bodyPr>
            <a:normAutofit/>
          </a:bodyPr>
          <a:lstStyle/>
          <a:p>
            <a:pPr algn="l"/>
            <a:r>
              <a:rPr lang="en-US" sz="4200">
                <a:effectLst/>
              </a:rPr>
              <a:t>Displacement affected communities</a:t>
            </a:r>
          </a:p>
        </p:txBody>
      </p:sp>
      <p:sp>
        <p:nvSpPr>
          <p:cNvPr id="3" name="Subtitle 2"/>
          <p:cNvSpPr>
            <a:spLocks noGrp="1"/>
          </p:cNvSpPr>
          <p:nvPr>
            <p:ph type="subTitle" idx="1"/>
          </p:nvPr>
        </p:nvSpPr>
        <p:spPr>
          <a:xfrm>
            <a:off x="1143000" y="3881734"/>
            <a:ext cx="6858000" cy="572583"/>
          </a:xfrm>
        </p:spPr>
        <p:txBody>
          <a:bodyPr>
            <a:noAutofit/>
          </a:bodyPr>
          <a:lstStyle/>
          <a:p>
            <a:pPr algn="l"/>
            <a:r>
              <a:rPr lang="en-US" sz="2000" dirty="0"/>
              <a:t>Introduction to Global Forced Migration Studies</a:t>
            </a:r>
          </a:p>
          <a:p>
            <a:pPr algn="l"/>
            <a:r>
              <a:rPr lang="en-US" sz="2000" dirty="0"/>
              <a:t>Week 7, Anna Lindley</a:t>
            </a: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3379" y="0"/>
            <a:ext cx="532062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2290" y="4682920"/>
            <a:ext cx="3392097"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2920"/>
            <a:ext cx="4443893"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5335901"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271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645" y="317556"/>
            <a:ext cx="8475373" cy="6228993"/>
          </a:xfrm>
        </p:spPr>
        <p:txBody>
          <a:bodyPr>
            <a:normAutofit fontScale="92500"/>
          </a:bodyPr>
          <a:lstStyle/>
          <a:p>
            <a:pPr marL="0" indent="0">
              <a:buNone/>
            </a:pPr>
            <a:r>
              <a:rPr lang="en-GB" b="1" dirty="0"/>
              <a:t>Impact on prices</a:t>
            </a:r>
          </a:p>
          <a:p>
            <a:r>
              <a:rPr lang="en-US" dirty="0"/>
              <a:t>Refugee presence may result in </a:t>
            </a:r>
            <a:r>
              <a:rPr lang="en-US" b="1" dirty="0"/>
              <a:t>depletion</a:t>
            </a:r>
            <a:r>
              <a:rPr lang="en-US" dirty="0"/>
              <a:t> of local food supplies, driving up prices. This benefits surplus farmers, and traders supplying these foods, disadvantages those who may be forced to buy food (subsistence farmers, landless laborer)</a:t>
            </a:r>
          </a:p>
          <a:p>
            <a:r>
              <a:rPr lang="en-US" dirty="0"/>
              <a:t>But can have opposite effect. If food rations are supplied to refugees, they may be able to barter food locally, </a:t>
            </a:r>
            <a:r>
              <a:rPr lang="en-US" b="1" dirty="0"/>
              <a:t>increasing local supply</a:t>
            </a:r>
            <a:r>
              <a:rPr lang="en-US" dirty="0"/>
              <a:t>, pushing those food prices down. Price of items not available in camps (meat, vegetables) may go up. </a:t>
            </a:r>
          </a:p>
          <a:p>
            <a:r>
              <a:rPr lang="en-US" dirty="0"/>
              <a:t>May increase </a:t>
            </a:r>
            <a:r>
              <a:rPr lang="en-US" b="1" dirty="0"/>
              <a:t>direct access to food</a:t>
            </a:r>
            <a:r>
              <a:rPr lang="en-US" dirty="0"/>
              <a:t>. Refugees may gift food to  poor local people. In some contexts, instances of poor local people in borderlands co-ethnic with refugees may register as refugees to access food assistance.</a:t>
            </a:r>
          </a:p>
          <a:p>
            <a:r>
              <a:rPr lang="en-US" dirty="0"/>
              <a:t>Refugee presence may lead to </a:t>
            </a:r>
            <a:r>
              <a:rPr lang="en-US" b="1" dirty="0"/>
              <a:t>greater cross-border trade</a:t>
            </a:r>
            <a:r>
              <a:rPr lang="en-US" dirty="0"/>
              <a:t> with some impacts on availability of goods, services </a:t>
            </a:r>
            <a:r>
              <a:rPr lang="mr-IN" dirty="0"/>
              <a:t>–</a:t>
            </a:r>
            <a:r>
              <a:rPr lang="en-US" dirty="0"/>
              <a:t> as well as prices of these </a:t>
            </a:r>
          </a:p>
          <a:p>
            <a:r>
              <a:rPr lang="en-US" b="1" dirty="0"/>
              <a:t>Timeframe matters</a:t>
            </a:r>
            <a:r>
              <a:rPr lang="en-US" dirty="0"/>
              <a:t>: short-term often prices of basic products go up, longer-term often decreases. </a:t>
            </a:r>
          </a:p>
          <a:p>
            <a:r>
              <a:rPr lang="en-US" b="1" dirty="0"/>
              <a:t>Land, housing</a:t>
            </a:r>
            <a:r>
              <a:rPr lang="en-US" dirty="0"/>
              <a:t> (purchase and rental) prices may go up benefiting landlords to detriment of other local people, especially renters.</a:t>
            </a:r>
          </a:p>
          <a:p>
            <a:r>
              <a:rPr lang="en-US" b="1" dirty="0"/>
              <a:t>Note growth in cash transfers to refugees </a:t>
            </a:r>
            <a:r>
              <a:rPr lang="en-US" dirty="0"/>
              <a:t>– tendency to focus on alleviation of food insecurity in short term. Development of some initiatives similar to long-term social protection </a:t>
            </a:r>
            <a:r>
              <a:rPr lang="en-US" dirty="0" err="1"/>
              <a:t>programmes</a:t>
            </a:r>
            <a:r>
              <a:rPr lang="en-US" dirty="0"/>
              <a:t>, e.g. UNHCR Jordan. </a:t>
            </a:r>
          </a:p>
          <a:p>
            <a:endParaRPr lang="en-US" dirty="0"/>
          </a:p>
        </p:txBody>
      </p:sp>
    </p:spTree>
    <p:extLst>
      <p:ext uri="{BB962C8B-B14F-4D97-AF65-F5344CB8AC3E}">
        <p14:creationId xmlns:p14="http://schemas.microsoft.com/office/powerpoint/2010/main" val="3057915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68" y="85106"/>
            <a:ext cx="2713609" cy="3575838"/>
          </a:xfrm>
        </p:spPr>
        <p:txBody>
          <a:bodyPr>
            <a:noAutofit/>
          </a:bodyPr>
          <a:lstStyle/>
          <a:p>
            <a:pPr marL="0" indent="0">
              <a:buNone/>
            </a:pPr>
            <a:r>
              <a:rPr lang="en-US" sz="1900" b="1" dirty="0" err="1">
                <a:solidFill>
                  <a:schemeClr val="tx2"/>
                </a:solidFill>
                <a:latin typeface="Calibri"/>
                <a:cs typeface="Calibri"/>
              </a:rPr>
              <a:t>Labour</a:t>
            </a:r>
            <a:r>
              <a:rPr lang="en-US" sz="1900" b="1" dirty="0">
                <a:solidFill>
                  <a:schemeClr val="tx2"/>
                </a:solidFill>
                <a:latin typeface="Calibri"/>
                <a:cs typeface="Calibri"/>
              </a:rPr>
              <a:t> market impact</a:t>
            </a:r>
            <a:br>
              <a:rPr lang="en-US" sz="1900" b="1" dirty="0">
                <a:solidFill>
                  <a:schemeClr val="tx2"/>
                </a:solidFill>
                <a:latin typeface="Calibri"/>
                <a:cs typeface="Calibri"/>
              </a:rPr>
            </a:br>
            <a:endParaRPr lang="en-US" sz="1900" b="1" dirty="0">
              <a:solidFill>
                <a:schemeClr val="tx2"/>
              </a:solidFill>
              <a:latin typeface="Calibri"/>
              <a:cs typeface="Calibri"/>
            </a:endParaRPr>
          </a:p>
          <a:p>
            <a:pPr marL="0" indent="0">
              <a:buNone/>
            </a:pPr>
            <a:r>
              <a:rPr lang="en-GB" sz="1900" dirty="0">
                <a:solidFill>
                  <a:schemeClr val="tx2"/>
                </a:solidFill>
                <a:latin typeface="Calibri"/>
                <a:cs typeface="Calibri"/>
              </a:rPr>
              <a:t>Refugee labour tends to be </a:t>
            </a:r>
            <a:r>
              <a:rPr lang="en-GB" sz="1900" b="1" dirty="0">
                <a:solidFill>
                  <a:schemeClr val="tx2"/>
                </a:solidFill>
                <a:latin typeface="Calibri"/>
                <a:cs typeface="Calibri"/>
              </a:rPr>
              <a:t>cheaper</a:t>
            </a:r>
            <a:r>
              <a:rPr lang="en-GB" sz="1900" dirty="0">
                <a:solidFill>
                  <a:schemeClr val="tx2"/>
                </a:solidFill>
                <a:latin typeface="Calibri"/>
                <a:cs typeface="Calibri"/>
              </a:rPr>
              <a:t> </a:t>
            </a:r>
            <a:r>
              <a:rPr lang="mr-IN" sz="1900" dirty="0">
                <a:solidFill>
                  <a:schemeClr val="tx2"/>
                </a:solidFill>
                <a:latin typeface="Calibri"/>
                <a:cs typeface="Calibri"/>
              </a:rPr>
              <a:t>–</a:t>
            </a:r>
            <a:r>
              <a:rPr lang="en-GB" sz="1900" dirty="0">
                <a:solidFill>
                  <a:schemeClr val="tx2"/>
                </a:solidFill>
                <a:latin typeface="Calibri"/>
                <a:cs typeface="Calibri"/>
              </a:rPr>
              <a:t> subsidised by food rations, may have fewer other alternative livelihood strategies, may be prohibited from working, so confined to lower-skill informal jobs and more vulnerable and compliant. </a:t>
            </a:r>
          </a:p>
        </p:txBody>
      </p:sp>
      <p:pic>
        <p:nvPicPr>
          <p:cNvPr id="2" name="Picture 1"/>
          <p:cNvPicPr>
            <a:picLocks noChangeAspect="1"/>
          </p:cNvPicPr>
          <p:nvPr/>
        </p:nvPicPr>
        <p:blipFill>
          <a:blip r:embed="rId3"/>
          <a:stretch>
            <a:fillRect/>
          </a:stretch>
        </p:blipFill>
        <p:spPr>
          <a:xfrm>
            <a:off x="2842279" y="0"/>
            <a:ext cx="6301721" cy="3376690"/>
          </a:xfrm>
          <a:prstGeom prst="rect">
            <a:avLst/>
          </a:prstGeom>
        </p:spPr>
      </p:pic>
      <p:sp>
        <p:nvSpPr>
          <p:cNvPr id="4" name="TextBox 3"/>
          <p:cNvSpPr txBox="1"/>
          <p:nvPr/>
        </p:nvSpPr>
        <p:spPr>
          <a:xfrm>
            <a:off x="28868" y="3727347"/>
            <a:ext cx="8844695" cy="3400931"/>
          </a:xfrm>
          <a:prstGeom prst="rect">
            <a:avLst/>
          </a:prstGeom>
          <a:noFill/>
        </p:spPr>
        <p:txBody>
          <a:bodyPr wrap="square" rtlCol="0">
            <a:spAutoFit/>
          </a:bodyPr>
          <a:lstStyle/>
          <a:p>
            <a:pPr>
              <a:spcBef>
                <a:spcPts val="1000"/>
              </a:spcBef>
            </a:pPr>
            <a:r>
              <a:rPr lang="en-GB" sz="1900" b="1" dirty="0">
                <a:solidFill>
                  <a:schemeClr val="tx2"/>
                </a:solidFill>
                <a:latin typeface="Calibri "/>
                <a:cs typeface="Calibri "/>
              </a:rPr>
              <a:t>B</a:t>
            </a:r>
            <a:r>
              <a:rPr lang="en-US" sz="1900" b="1" dirty="0" err="1">
                <a:solidFill>
                  <a:schemeClr val="tx2"/>
                </a:solidFill>
                <a:latin typeface="Calibri "/>
                <a:cs typeface="Calibri "/>
              </a:rPr>
              <a:t>enefits</a:t>
            </a:r>
            <a:r>
              <a:rPr lang="en-US" sz="1900" b="1" dirty="0">
                <a:solidFill>
                  <a:schemeClr val="tx2"/>
                </a:solidFill>
                <a:latin typeface="Calibri "/>
                <a:cs typeface="Calibri "/>
              </a:rPr>
              <a:t> those able to employ</a:t>
            </a:r>
            <a:r>
              <a:rPr lang="en-US" sz="1900" dirty="0">
                <a:solidFill>
                  <a:schemeClr val="tx2"/>
                </a:solidFill>
                <a:latin typeface="Calibri "/>
                <a:cs typeface="Calibri "/>
              </a:rPr>
              <a:t> refugees. E.g. where there is an abundance of land and production constrained by lack of </a:t>
            </a:r>
            <a:r>
              <a:rPr lang="en-US" sz="1900" dirty="0" err="1">
                <a:solidFill>
                  <a:schemeClr val="tx2"/>
                </a:solidFill>
                <a:latin typeface="Calibri "/>
                <a:cs typeface="Calibri "/>
              </a:rPr>
              <a:t>labour</a:t>
            </a:r>
            <a:r>
              <a:rPr lang="en-US" sz="1900" dirty="0">
                <a:solidFill>
                  <a:schemeClr val="tx2"/>
                </a:solidFill>
                <a:latin typeface="Calibri "/>
                <a:cs typeface="Calibri "/>
              </a:rPr>
              <a:t>, refugees have allowed cultivation of larger areas</a:t>
            </a:r>
            <a:r>
              <a:rPr lang="en-GB" sz="1900" dirty="0">
                <a:solidFill>
                  <a:schemeClr val="tx2"/>
                </a:solidFill>
                <a:latin typeface="Calibri "/>
                <a:cs typeface="Calibri "/>
              </a:rPr>
              <a:t>.</a:t>
            </a:r>
          </a:p>
          <a:p>
            <a:pPr>
              <a:spcBef>
                <a:spcPts val="1000"/>
              </a:spcBef>
            </a:pPr>
            <a:r>
              <a:rPr lang="en-GB" sz="1900" dirty="0">
                <a:solidFill>
                  <a:schemeClr val="tx2"/>
                </a:solidFill>
                <a:latin typeface="Calibri "/>
                <a:cs typeface="Calibri "/>
              </a:rPr>
              <a:t>Where refugees have substitutable (not complementary) attributes with local workers, </a:t>
            </a:r>
            <a:r>
              <a:rPr lang="en-GB" sz="1900" b="1" dirty="0">
                <a:solidFill>
                  <a:schemeClr val="tx2"/>
                </a:solidFill>
                <a:latin typeface="Calibri "/>
                <a:cs typeface="Calibri "/>
              </a:rPr>
              <a:t>competition disadvantage locals</a:t>
            </a:r>
            <a:r>
              <a:rPr lang="en-GB" sz="1900" dirty="0">
                <a:solidFill>
                  <a:schemeClr val="tx2"/>
                </a:solidFill>
                <a:latin typeface="Calibri "/>
                <a:cs typeface="Calibri "/>
              </a:rPr>
              <a:t>, driving wages down and unemployment up</a:t>
            </a:r>
          </a:p>
          <a:p>
            <a:pPr>
              <a:spcBef>
                <a:spcPts val="1000"/>
              </a:spcBef>
            </a:pPr>
            <a:r>
              <a:rPr lang="en-GB" sz="1900" dirty="0">
                <a:solidFill>
                  <a:schemeClr val="tx2"/>
                </a:solidFill>
                <a:latin typeface="Calibri "/>
                <a:cs typeface="Calibri "/>
              </a:rPr>
              <a:t>But refugee presence typically increases demand, which </a:t>
            </a:r>
            <a:r>
              <a:rPr lang="en-GB" sz="1900" b="1" dirty="0">
                <a:solidFill>
                  <a:schemeClr val="tx2"/>
                </a:solidFill>
                <a:latin typeface="Calibri "/>
                <a:cs typeface="Calibri "/>
              </a:rPr>
              <a:t>can create new job</a:t>
            </a:r>
            <a:r>
              <a:rPr lang="en-GB" sz="1900" i="1" dirty="0">
                <a:solidFill>
                  <a:schemeClr val="tx2"/>
                </a:solidFill>
                <a:latin typeface="Calibri "/>
                <a:cs typeface="Calibri "/>
              </a:rPr>
              <a:t>s </a:t>
            </a:r>
            <a:r>
              <a:rPr lang="en-GB" sz="1900" dirty="0">
                <a:solidFill>
                  <a:schemeClr val="tx2"/>
                </a:solidFill>
                <a:latin typeface="Calibri "/>
                <a:cs typeface="Calibri "/>
              </a:rPr>
              <a:t>in related businesses (some run by locals / employing locals) and in refugee camps with international </a:t>
            </a:r>
            <a:r>
              <a:rPr lang="en-GB" sz="1900" dirty="0" err="1">
                <a:solidFill>
                  <a:schemeClr val="tx2"/>
                </a:solidFill>
                <a:latin typeface="Calibri "/>
                <a:cs typeface="Calibri "/>
              </a:rPr>
              <a:t>organaisations</a:t>
            </a:r>
            <a:r>
              <a:rPr lang="en-GB" sz="1900" dirty="0">
                <a:solidFill>
                  <a:schemeClr val="tx2"/>
                </a:solidFill>
                <a:latin typeface="Calibri "/>
                <a:cs typeface="Calibri "/>
              </a:rPr>
              <a:t>/implementing partners/government</a:t>
            </a:r>
          </a:p>
          <a:p>
            <a:pPr>
              <a:spcBef>
                <a:spcPts val="1000"/>
              </a:spcBef>
            </a:pPr>
            <a:endParaRPr lang="en-US" sz="1900" dirty="0">
              <a:latin typeface="Calibri "/>
              <a:cs typeface="Calibri "/>
            </a:endParaRPr>
          </a:p>
        </p:txBody>
      </p:sp>
    </p:spTree>
    <p:extLst>
      <p:ext uri="{BB962C8B-B14F-4D97-AF65-F5344CB8AC3E}">
        <p14:creationId xmlns:p14="http://schemas.microsoft.com/office/powerpoint/2010/main" val="315439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723442"/>
            <a:ext cx="9144000" cy="4350774"/>
          </a:xfrm>
          <a:prstGeom prst="rect">
            <a:avLst/>
          </a:prstGeom>
        </p:spPr>
      </p:pic>
      <p:sp>
        <p:nvSpPr>
          <p:cNvPr id="3" name="Content Placeholder 2"/>
          <p:cNvSpPr>
            <a:spLocks noGrp="1"/>
          </p:cNvSpPr>
          <p:nvPr>
            <p:ph idx="1"/>
          </p:nvPr>
        </p:nvSpPr>
        <p:spPr>
          <a:xfrm>
            <a:off x="189163" y="216211"/>
            <a:ext cx="8728517" cy="6216118"/>
          </a:xfrm>
        </p:spPr>
        <p:txBody>
          <a:bodyPr/>
          <a:lstStyle/>
          <a:p>
            <a:pPr marL="0" indent="0">
              <a:buNone/>
            </a:pPr>
            <a:r>
              <a:rPr lang="en-US" b="1" dirty="0"/>
              <a:t>Common property resources</a:t>
            </a:r>
          </a:p>
          <a:p>
            <a:pPr marL="0" indent="0">
              <a:buNone/>
            </a:pPr>
            <a:r>
              <a:rPr lang="en-US" dirty="0"/>
              <a:t>e.g. grazing, wood, water, wild foods, fish/animals... regulated by social norms. </a:t>
            </a:r>
          </a:p>
          <a:p>
            <a:pPr marL="0" indent="0">
              <a:buNone/>
            </a:pPr>
            <a:r>
              <a:rPr lang="en-US" dirty="0"/>
              <a:t>Refugees may occupy on common land; in the absence of adequate livelihood opportunities / shared approach, may deplete these resources, e.g. deforestation to secure firewood.</a:t>
            </a:r>
          </a:p>
          <a:p>
            <a:pPr marL="0" indent="0">
              <a:buNone/>
            </a:pPr>
            <a:r>
              <a:rPr lang="en-US" dirty="0"/>
              <a:t>Poorest depend most on common property </a:t>
            </a:r>
            <a:r>
              <a:rPr lang="mr-IN" dirty="0"/>
              <a:t>–</a:t>
            </a:r>
            <a:r>
              <a:rPr lang="en-US" dirty="0"/>
              <a:t> for subsistence and income-generation </a:t>
            </a:r>
            <a:r>
              <a:rPr lang="mr-IN" dirty="0"/>
              <a:t>–</a:t>
            </a:r>
            <a:r>
              <a:rPr lang="en-US" dirty="0"/>
              <a:t> so adversely affected by erosion. </a:t>
            </a:r>
          </a:p>
          <a:p>
            <a:pPr marL="0" indent="0">
              <a:buNone/>
            </a:pPr>
            <a:r>
              <a:rPr lang="en-US" dirty="0"/>
              <a:t>Common flashpoint, because has very visible and tangible impact, and affects everyone (cf. </a:t>
            </a:r>
            <a:r>
              <a:rPr lang="en-US" dirty="0" err="1"/>
              <a:t>labour</a:t>
            </a:r>
            <a:r>
              <a:rPr lang="en-US" dirty="0"/>
              <a:t> which divides host community)</a:t>
            </a:r>
          </a:p>
        </p:txBody>
      </p:sp>
    </p:spTree>
    <p:extLst>
      <p:ext uri="{BB962C8B-B14F-4D97-AF65-F5344CB8AC3E}">
        <p14:creationId xmlns:p14="http://schemas.microsoft.com/office/powerpoint/2010/main" val="811247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277" y="68892"/>
            <a:ext cx="8613309" cy="4351338"/>
          </a:xfrm>
        </p:spPr>
        <p:txBody>
          <a:bodyPr>
            <a:normAutofit/>
          </a:bodyPr>
          <a:lstStyle/>
          <a:p>
            <a:pPr marL="0" indent="0">
              <a:buNone/>
            </a:pPr>
            <a:r>
              <a:rPr lang="en-US" b="1" dirty="0"/>
              <a:t>Social cohesion</a:t>
            </a:r>
          </a:p>
          <a:p>
            <a:r>
              <a:rPr lang="en-US" dirty="0"/>
              <a:t>Often not clearly defined. </a:t>
            </a:r>
            <a:r>
              <a:rPr lang="en-US" dirty="0" err="1"/>
              <a:t>Fajth</a:t>
            </a:r>
            <a:r>
              <a:rPr lang="en-US" dirty="0"/>
              <a:t> et al. (2019) define as combination of perceptions of safety in community; formal and informal social networks; trust within host community and towards different groups</a:t>
            </a:r>
          </a:p>
          <a:p>
            <a:r>
              <a:rPr lang="en-US" dirty="0"/>
              <a:t>While ‘Hunkering Down’ theory (Putnam) predicts increasing diversity will lead to withdrawal from collective life; Contact Theory (</a:t>
            </a:r>
            <a:r>
              <a:rPr lang="en-US" dirty="0" err="1"/>
              <a:t>Allport</a:t>
            </a:r>
            <a:r>
              <a:rPr lang="en-US" dirty="0"/>
              <a:t>) suggests where it provides opportunities for positive contact (esp. on equal terms), this can enhance positive attitudes to collective life</a:t>
            </a:r>
          </a:p>
          <a:p>
            <a:r>
              <a:rPr lang="en-US" dirty="0"/>
              <a:t>Empirical evidence is limited, and mixed. </a:t>
            </a:r>
            <a:r>
              <a:rPr lang="en-US" dirty="0" err="1"/>
              <a:t>Fajth</a:t>
            </a:r>
            <a:r>
              <a:rPr lang="en-US" dirty="0"/>
              <a:t> et al. (2019) challenge assumption that the presence of refugees damages social cohesion </a:t>
            </a:r>
            <a:r>
              <a:rPr lang="mr-IN" dirty="0"/>
              <a:t>–</a:t>
            </a:r>
            <a:r>
              <a:rPr lang="en-US" dirty="0"/>
              <a:t> note attitudes may change over time - possible to build close social relations and sustain a peaceful and inclusive social environment. </a:t>
            </a:r>
          </a:p>
        </p:txBody>
      </p:sp>
      <p:pic>
        <p:nvPicPr>
          <p:cNvPr id="4" name="Picture 3"/>
          <p:cNvPicPr>
            <a:picLocks noChangeAspect="1"/>
          </p:cNvPicPr>
          <p:nvPr/>
        </p:nvPicPr>
        <p:blipFill>
          <a:blip r:embed="rId3"/>
          <a:stretch>
            <a:fillRect/>
          </a:stretch>
        </p:blipFill>
        <p:spPr>
          <a:xfrm>
            <a:off x="4937144" y="4154671"/>
            <a:ext cx="4206856" cy="2760561"/>
          </a:xfrm>
          <a:prstGeom prst="rect">
            <a:avLst/>
          </a:prstGeom>
        </p:spPr>
      </p:pic>
      <p:pic>
        <p:nvPicPr>
          <p:cNvPr id="5" name="Picture 4"/>
          <p:cNvPicPr>
            <a:picLocks noChangeAspect="1"/>
          </p:cNvPicPr>
          <p:nvPr/>
        </p:nvPicPr>
        <p:blipFill>
          <a:blip r:embed="rId4"/>
          <a:stretch>
            <a:fillRect/>
          </a:stretch>
        </p:blipFill>
        <p:spPr>
          <a:xfrm>
            <a:off x="1" y="4154671"/>
            <a:ext cx="5458700" cy="2784409"/>
          </a:xfrm>
          <a:prstGeom prst="rect">
            <a:avLst/>
          </a:prstGeom>
        </p:spPr>
      </p:pic>
    </p:spTree>
    <p:extLst>
      <p:ext uri="{BB962C8B-B14F-4D97-AF65-F5344CB8AC3E}">
        <p14:creationId xmlns:p14="http://schemas.microsoft.com/office/powerpoint/2010/main" val="1080470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6973" y="338667"/>
            <a:ext cx="5831860" cy="6286500"/>
          </a:xfrm>
        </p:spPr>
        <p:txBody>
          <a:bodyPr>
            <a:noAutofit/>
          </a:bodyPr>
          <a:lstStyle/>
          <a:p>
            <a:pPr marL="0" indent="0">
              <a:buNone/>
            </a:pPr>
            <a:r>
              <a:rPr lang="en-US" sz="2000" b="1" dirty="0"/>
              <a:t>Services and broader development</a:t>
            </a:r>
          </a:p>
          <a:p>
            <a:r>
              <a:rPr lang="en-US" sz="2000" dirty="0"/>
              <a:t>Services </a:t>
            </a:r>
            <a:r>
              <a:rPr lang="mr-IN" sz="2000" dirty="0"/>
              <a:t>–</a:t>
            </a:r>
            <a:r>
              <a:rPr lang="en-US" sz="2000" dirty="0"/>
              <a:t> health, education </a:t>
            </a:r>
            <a:r>
              <a:rPr lang="mr-IN" sz="2000" dirty="0"/>
              <a:t>–</a:t>
            </a:r>
            <a:r>
              <a:rPr lang="en-US" sz="2000" dirty="0"/>
              <a:t> are often acutely overloaded and underfunded in refugee-receiving contexts </a:t>
            </a:r>
            <a:r>
              <a:rPr lang="mr-IN" sz="2000" dirty="0"/>
              <a:t>–</a:t>
            </a:r>
            <a:r>
              <a:rPr lang="en-US" sz="2000" dirty="0"/>
              <a:t> both within and outside </a:t>
            </a:r>
            <a:r>
              <a:rPr lang="en-US" sz="2000" dirty="0" err="1"/>
              <a:t>organised</a:t>
            </a:r>
            <a:r>
              <a:rPr lang="en-US" sz="2000" dirty="0"/>
              <a:t> refugee camps/settlements. Can lead to tensions between locals and refugees.</a:t>
            </a:r>
          </a:p>
          <a:p>
            <a:r>
              <a:rPr lang="en-US" sz="2000" dirty="0"/>
              <a:t>But broad effort to shift from ‘parallel’ services targeting refugees in camps only </a:t>
            </a:r>
            <a:r>
              <a:rPr lang="mr-IN" sz="2000" dirty="0"/>
              <a:t>–</a:t>
            </a:r>
            <a:r>
              <a:rPr lang="en-US" sz="2000" dirty="0"/>
              <a:t> to more integrated models, e.g. where locals can access camp services or where international support is given to expand local service provision.</a:t>
            </a:r>
          </a:p>
          <a:p>
            <a:r>
              <a:rPr lang="en-US" sz="2000" dirty="0"/>
              <a:t>Existence of large refugee camps in outlying areas and international attention often leads to investment in roads and infrastructure that might not otherwise have occurred. </a:t>
            </a:r>
          </a:p>
          <a:p>
            <a:r>
              <a:rPr lang="en-US" sz="2000" dirty="0"/>
              <a:t>Refugee presence can stimulate trade </a:t>
            </a:r>
            <a:r>
              <a:rPr lang="en-GB" sz="2000" dirty="0"/>
              <a:t>at markets within and close to the camps. </a:t>
            </a:r>
          </a:p>
          <a:p>
            <a:r>
              <a:rPr lang="en-GB" sz="2000" dirty="0"/>
              <a:t>Inflows of aid money has multiplier effects (differentiated impact) and some of it may be allocated to projects intended specifically to support host community / foster constructive relations</a:t>
            </a:r>
          </a:p>
        </p:txBody>
      </p:sp>
      <p:pic>
        <p:nvPicPr>
          <p:cNvPr id="4" name="Picture 3">
            <a:extLst>
              <a:ext uri="{FF2B5EF4-FFF2-40B4-BE49-F238E27FC236}">
                <a16:creationId xmlns:a16="http://schemas.microsoft.com/office/drawing/2014/main" id="{1D544773-ED55-E047-A5C3-087A7533E48C}"/>
              </a:ext>
            </a:extLst>
          </p:cNvPr>
          <p:cNvPicPr>
            <a:picLocks noChangeAspect="1"/>
          </p:cNvPicPr>
          <p:nvPr/>
        </p:nvPicPr>
        <p:blipFill>
          <a:blip r:embed="rId3"/>
          <a:stretch>
            <a:fillRect/>
          </a:stretch>
        </p:blipFill>
        <p:spPr>
          <a:xfrm>
            <a:off x="0" y="0"/>
            <a:ext cx="3036973" cy="6858000"/>
          </a:xfrm>
          <a:prstGeom prst="rect">
            <a:avLst/>
          </a:prstGeom>
        </p:spPr>
      </p:pic>
    </p:spTree>
    <p:extLst>
      <p:ext uri="{BB962C8B-B14F-4D97-AF65-F5344CB8AC3E}">
        <p14:creationId xmlns:p14="http://schemas.microsoft.com/office/powerpoint/2010/main" val="357336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39B183-71AE-4748-956F-F167DB573D53}"/>
              </a:ext>
            </a:extLst>
          </p:cNvPr>
          <p:cNvSpPr>
            <a:spLocks noGrp="1"/>
          </p:cNvSpPr>
          <p:nvPr>
            <p:ph type="title"/>
          </p:nvPr>
        </p:nvSpPr>
        <p:spPr>
          <a:xfrm>
            <a:off x="1143000" y="2245809"/>
            <a:ext cx="6858000" cy="1564716"/>
          </a:xfrm>
        </p:spPr>
        <p:txBody>
          <a:bodyPr vert="horz" lIns="91440" tIns="45720" rIns="91440" bIns="45720" rtlCol="0" anchor="b">
            <a:normAutofit/>
          </a:bodyPr>
          <a:lstStyle/>
          <a:p>
            <a:pPr defTabSz="914400"/>
            <a:r>
              <a:rPr lang="en-US" sz="3600" kern="1200">
                <a:solidFill>
                  <a:schemeClr val="tx1"/>
                </a:solidFill>
                <a:latin typeface="+mj-lt"/>
                <a:ea typeface="+mj-ea"/>
                <a:cs typeface="+mj-cs"/>
              </a:rPr>
              <a:t>2. Policy approaches promoting self-reliance and wider development</a:t>
            </a:r>
          </a:p>
        </p:txBody>
      </p:sp>
      <p:sp>
        <p:nvSpPr>
          <p:cNvPr id="11"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3379" y="0"/>
            <a:ext cx="532062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2290" y="4682920"/>
            <a:ext cx="3392097"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7"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2920"/>
            <a:ext cx="4443893"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5335901"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368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5EA6-936E-0348-9AA1-CE8E98F32DA4}"/>
              </a:ext>
            </a:extLst>
          </p:cNvPr>
          <p:cNvSpPr>
            <a:spLocks noGrp="1"/>
          </p:cNvSpPr>
          <p:nvPr>
            <p:ph type="title"/>
          </p:nvPr>
        </p:nvSpPr>
        <p:spPr>
          <a:xfrm>
            <a:off x="358588" y="-190684"/>
            <a:ext cx="7886700" cy="1325563"/>
          </a:xfrm>
        </p:spPr>
        <p:txBody>
          <a:bodyPr/>
          <a:lstStyle/>
          <a:p>
            <a:r>
              <a:rPr lang="en-US" dirty="0"/>
              <a:t>Linking refugee relief and development?</a:t>
            </a:r>
          </a:p>
        </p:txBody>
      </p:sp>
      <p:sp>
        <p:nvSpPr>
          <p:cNvPr id="3" name="Content Placeholder 2">
            <a:extLst>
              <a:ext uri="{FF2B5EF4-FFF2-40B4-BE49-F238E27FC236}">
                <a16:creationId xmlns:a16="http://schemas.microsoft.com/office/drawing/2014/main" id="{FD228209-7A2B-3A48-8AA4-DE9EA99C61EE}"/>
              </a:ext>
            </a:extLst>
          </p:cNvPr>
          <p:cNvSpPr>
            <a:spLocks noGrp="1"/>
          </p:cNvSpPr>
          <p:nvPr>
            <p:ph idx="1"/>
          </p:nvPr>
        </p:nvSpPr>
        <p:spPr>
          <a:xfrm>
            <a:off x="394446" y="860615"/>
            <a:ext cx="8301318" cy="5074023"/>
          </a:xfrm>
        </p:spPr>
        <p:txBody>
          <a:bodyPr>
            <a:noAutofit/>
          </a:bodyPr>
          <a:lstStyle/>
          <a:p>
            <a:pPr marL="0" indent="0">
              <a:spcBef>
                <a:spcPts val="1200"/>
              </a:spcBef>
              <a:buNone/>
            </a:pPr>
            <a:r>
              <a:rPr lang="en-US" sz="2000" dirty="0"/>
              <a:t>Traditional division: humanitarian assistance urgent and short-term, development </a:t>
            </a:r>
            <a:r>
              <a:rPr lang="en-US" sz="2000" dirty="0" err="1"/>
              <a:t>programmes</a:t>
            </a:r>
            <a:r>
              <a:rPr lang="en-US" sz="2000" dirty="0"/>
              <a:t> more collaborative, longer-term: institutional policy silos</a:t>
            </a:r>
          </a:p>
          <a:p>
            <a:pPr marL="0" indent="0">
              <a:spcBef>
                <a:spcPts val="1200"/>
              </a:spcBef>
              <a:buNone/>
            </a:pPr>
            <a:r>
              <a:rPr lang="en-US" sz="2000" b="1" dirty="0"/>
              <a:t>ICARA Process</a:t>
            </a:r>
          </a:p>
          <a:p>
            <a:pPr>
              <a:spcBef>
                <a:spcPts val="1200"/>
              </a:spcBef>
            </a:pPr>
            <a:r>
              <a:rPr lang="en-US" sz="2000" dirty="0"/>
              <a:t>1970s and 80s concern to promote greater refugee self-sufficiency AND address social and environmental impact of large refugee populations</a:t>
            </a:r>
          </a:p>
          <a:p>
            <a:pPr>
              <a:spcBef>
                <a:spcPts val="1200"/>
              </a:spcBef>
            </a:pPr>
            <a:r>
              <a:rPr lang="en-US" sz="2000" dirty="0"/>
              <a:t>International Conference on Assistance to Refugees in Africa (ICARA) in 1981 and 1984 aimed to get donors, international </a:t>
            </a:r>
            <a:r>
              <a:rPr lang="en-US" sz="2000" dirty="0" err="1"/>
              <a:t>organisations</a:t>
            </a:r>
            <a:r>
              <a:rPr lang="en-US" sz="2000" dirty="0"/>
              <a:t> and host governments to commit to more development-oriented approaches to refugee assistance. </a:t>
            </a:r>
          </a:p>
          <a:p>
            <a:pPr>
              <a:spcBef>
                <a:spcPts val="1200"/>
              </a:spcBef>
            </a:pPr>
            <a:r>
              <a:rPr lang="en-US" sz="2000" dirty="0"/>
              <a:t>But failed… Undermined by big new refugee crises occurring at the time. Host governments insisted on ‘additionality’, i.e. that any assistance agreed via this route should be additional to, not diverted from existing national development funding. Project ideas appeared self-serving rather than really oriented towards refugees’ needs.</a:t>
            </a:r>
          </a:p>
          <a:p>
            <a:pPr>
              <a:spcBef>
                <a:spcPts val="1200"/>
              </a:spcBef>
            </a:pPr>
            <a:r>
              <a:rPr lang="en-US" sz="2000" dirty="0"/>
              <a:t>International community did not step up to expectations in pledging support. And pledged funds </a:t>
            </a:r>
            <a:r>
              <a:rPr lang="en-US" sz="2000" dirty="0" err="1"/>
              <a:t>politicised</a:t>
            </a:r>
            <a:r>
              <a:rPr lang="en-US" sz="2000" dirty="0"/>
              <a:t> – ear-marked to support Cold War allies and strategic interests.</a:t>
            </a:r>
          </a:p>
          <a:p>
            <a:pPr>
              <a:spcBef>
                <a:spcPts val="1200"/>
              </a:spcBef>
            </a:pPr>
            <a:endParaRPr lang="en-US" sz="2000" dirty="0"/>
          </a:p>
          <a:p>
            <a:pPr>
              <a:spcBef>
                <a:spcPts val="1200"/>
              </a:spcBef>
            </a:pPr>
            <a:endParaRPr lang="en-US" sz="2000" dirty="0"/>
          </a:p>
        </p:txBody>
      </p:sp>
    </p:spTree>
    <p:extLst>
      <p:ext uri="{BB962C8B-B14F-4D97-AF65-F5344CB8AC3E}">
        <p14:creationId xmlns:p14="http://schemas.microsoft.com/office/powerpoint/2010/main" val="308579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CE82E3-5163-B541-A050-33A697658DA2}"/>
              </a:ext>
            </a:extLst>
          </p:cNvPr>
          <p:cNvSpPr>
            <a:spLocks noGrp="1"/>
          </p:cNvSpPr>
          <p:nvPr>
            <p:ph idx="1"/>
          </p:nvPr>
        </p:nvSpPr>
        <p:spPr>
          <a:xfrm>
            <a:off x="35858" y="85422"/>
            <a:ext cx="3696317" cy="4457700"/>
          </a:xfrm>
        </p:spPr>
        <p:txBody>
          <a:bodyPr>
            <a:normAutofit/>
          </a:bodyPr>
          <a:lstStyle/>
          <a:p>
            <a:pPr marL="0" indent="0">
              <a:buNone/>
            </a:pPr>
            <a:r>
              <a:rPr lang="en-US" sz="1900" b="1" dirty="0"/>
              <a:t>CIREFCA process</a:t>
            </a:r>
          </a:p>
          <a:p>
            <a:r>
              <a:rPr lang="en-US" sz="1900" dirty="0"/>
              <a:t>Late 1980s, early 1990s – wars on-going and ending in Central America (El Salvador, Guatemala, Nicaragua)</a:t>
            </a:r>
          </a:p>
          <a:p>
            <a:r>
              <a:rPr lang="en-US" sz="1900" dirty="0"/>
              <a:t>International Conference on Central American Refugees (CIREFCA) in 1989 launched a range of initiatives to bring the gap between humanitarian assistance and longer-term development. </a:t>
            </a:r>
          </a:p>
        </p:txBody>
      </p:sp>
      <p:pic>
        <p:nvPicPr>
          <p:cNvPr id="4" name="Picture 3">
            <a:extLst>
              <a:ext uri="{FF2B5EF4-FFF2-40B4-BE49-F238E27FC236}">
                <a16:creationId xmlns:a16="http://schemas.microsoft.com/office/drawing/2014/main" id="{BACF3575-E5AB-4E43-A5E3-8CE8473EC83C}"/>
              </a:ext>
            </a:extLst>
          </p:cNvPr>
          <p:cNvPicPr>
            <a:picLocks noChangeAspect="1"/>
          </p:cNvPicPr>
          <p:nvPr/>
        </p:nvPicPr>
        <p:blipFill>
          <a:blip r:embed="rId3"/>
          <a:stretch>
            <a:fillRect/>
          </a:stretch>
        </p:blipFill>
        <p:spPr>
          <a:xfrm>
            <a:off x="3732176" y="0"/>
            <a:ext cx="5411824" cy="3298372"/>
          </a:xfrm>
          <a:prstGeom prst="rect">
            <a:avLst/>
          </a:prstGeom>
        </p:spPr>
      </p:pic>
      <p:sp>
        <p:nvSpPr>
          <p:cNvPr id="5" name="TextBox 4">
            <a:extLst>
              <a:ext uri="{FF2B5EF4-FFF2-40B4-BE49-F238E27FC236}">
                <a16:creationId xmlns:a16="http://schemas.microsoft.com/office/drawing/2014/main" id="{687145B9-49CA-824B-BB1A-7C0C6569E1BD}"/>
              </a:ext>
            </a:extLst>
          </p:cNvPr>
          <p:cNvSpPr txBox="1"/>
          <p:nvPr/>
        </p:nvSpPr>
        <p:spPr>
          <a:xfrm>
            <a:off x="184343" y="3674363"/>
            <a:ext cx="8621486" cy="3016210"/>
          </a:xfrm>
          <a:prstGeom prst="rect">
            <a:avLst/>
          </a:prstGeom>
          <a:noFill/>
        </p:spPr>
        <p:txBody>
          <a:bodyPr wrap="square" rtlCol="0">
            <a:spAutoFit/>
          </a:bodyPr>
          <a:lstStyle/>
          <a:p>
            <a:pPr marL="342900" indent="-342900">
              <a:buFont typeface="Arial" panose="020B0604020202020204" pitchFamily="34" charset="0"/>
              <a:buChar char="•"/>
            </a:pPr>
            <a:r>
              <a:rPr lang="en-US" sz="1900" dirty="0"/>
              <a:t>Clear that in contexts of repatriation, sustainable peace depended on successful reintegration, rehabilitation and reconstruction</a:t>
            </a:r>
          </a:p>
          <a:p>
            <a:pPr marL="342900" indent="-342900">
              <a:buFont typeface="Arial" panose="020B0604020202020204" pitchFamily="34" charset="0"/>
              <a:buChar char="•"/>
            </a:pPr>
            <a:r>
              <a:rPr lang="en-US" sz="1900" dirty="0"/>
              <a:t>Simultaneous promotion, in some contexts, of local integration – Mexico saw it as a way to develop Yucatan Peninsula, poorest parts of the country</a:t>
            </a:r>
          </a:p>
          <a:p>
            <a:pPr marL="285750" indent="-285750">
              <a:buFont typeface="Arial" panose="020B0604020202020204" pitchFamily="34" charset="0"/>
              <a:buChar char="•"/>
            </a:pPr>
            <a:r>
              <a:rPr lang="en-US" sz="1900" dirty="0"/>
              <a:t>UNHCR and UNDP channeling assistance to </a:t>
            </a:r>
            <a:r>
              <a:rPr lang="en-US" sz="1900" i="1" dirty="0"/>
              <a:t>communities </a:t>
            </a:r>
            <a:r>
              <a:rPr lang="en-US" sz="1900" dirty="0"/>
              <a:t>where refugees were settling / returning </a:t>
            </a:r>
          </a:p>
          <a:p>
            <a:pPr marL="285750" indent="-285750">
              <a:buFont typeface="Arial" panose="020B0604020202020204" pitchFamily="34" charset="0"/>
              <a:buChar char="•"/>
            </a:pPr>
            <a:r>
              <a:rPr lang="en-US" sz="1900" dirty="0"/>
              <a:t>Including Quick Impact Projects: one-off, micro-projects. Modest funding, lots of community involvement and cooperation, addressing urgent needs e.g. rehabilitation of schools. Later model used elsewhere.</a:t>
            </a:r>
          </a:p>
          <a:p>
            <a:pPr marL="285750" indent="-285750">
              <a:buFont typeface="Arial" panose="020B0604020202020204" pitchFamily="34" charset="0"/>
              <a:buChar char="•"/>
            </a:pPr>
            <a:endParaRPr lang="en-US" sz="1900" dirty="0"/>
          </a:p>
        </p:txBody>
      </p:sp>
    </p:spTree>
    <p:extLst>
      <p:ext uri="{BB962C8B-B14F-4D97-AF65-F5344CB8AC3E}">
        <p14:creationId xmlns:p14="http://schemas.microsoft.com/office/powerpoint/2010/main" val="2633558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188164-A19E-3B44-B711-512C4533D96D}"/>
              </a:ext>
            </a:extLst>
          </p:cNvPr>
          <p:cNvSpPr>
            <a:spLocks noGrp="1"/>
          </p:cNvSpPr>
          <p:nvPr>
            <p:ph idx="1"/>
          </p:nvPr>
        </p:nvSpPr>
        <p:spPr>
          <a:xfrm>
            <a:off x="122126" y="554591"/>
            <a:ext cx="3566006" cy="3864672"/>
          </a:xfrm>
        </p:spPr>
        <p:txBody>
          <a:bodyPr>
            <a:noAutofit/>
          </a:bodyPr>
          <a:lstStyle/>
          <a:p>
            <a:pPr marL="0" indent="0">
              <a:buNone/>
            </a:pPr>
            <a:r>
              <a:rPr lang="en-US" sz="2000" b="1" dirty="0"/>
              <a:t>Uganda’s Self-Reliance approach</a:t>
            </a:r>
          </a:p>
          <a:p>
            <a:r>
              <a:rPr lang="en-US" sz="2000" b="1" dirty="0"/>
              <a:t>Long-standing policy approach </a:t>
            </a:r>
            <a:r>
              <a:rPr lang="en-US" sz="2000" dirty="0"/>
              <a:t>of providing small plots of land for refugees to farm</a:t>
            </a:r>
          </a:p>
          <a:p>
            <a:r>
              <a:rPr lang="en-US" sz="2000" b="1" dirty="0"/>
              <a:t>Self-Reliance Strategy 1999-2003</a:t>
            </a:r>
            <a:r>
              <a:rPr lang="en-US" sz="2000" dirty="0"/>
              <a:t>: all refugees o have access to land. Promote self reliance, service integration, phase out food aid</a:t>
            </a:r>
          </a:p>
        </p:txBody>
      </p:sp>
      <p:pic>
        <p:nvPicPr>
          <p:cNvPr id="2" name="Picture 1">
            <a:extLst>
              <a:ext uri="{FF2B5EF4-FFF2-40B4-BE49-F238E27FC236}">
                <a16:creationId xmlns:a16="http://schemas.microsoft.com/office/drawing/2014/main" id="{E467162B-DF94-444E-8611-BD21115254E1}"/>
              </a:ext>
            </a:extLst>
          </p:cNvPr>
          <p:cNvPicPr>
            <a:picLocks noChangeAspect="1"/>
          </p:cNvPicPr>
          <p:nvPr/>
        </p:nvPicPr>
        <p:blipFill>
          <a:blip r:embed="rId3"/>
          <a:stretch>
            <a:fillRect/>
          </a:stretch>
        </p:blipFill>
        <p:spPr>
          <a:xfrm>
            <a:off x="3925206" y="114899"/>
            <a:ext cx="7230421" cy="3567953"/>
          </a:xfrm>
          <a:prstGeom prst="rect">
            <a:avLst/>
          </a:prstGeom>
        </p:spPr>
      </p:pic>
      <p:sp>
        <p:nvSpPr>
          <p:cNvPr id="4" name="Rectangle 3">
            <a:extLst>
              <a:ext uri="{FF2B5EF4-FFF2-40B4-BE49-F238E27FC236}">
                <a16:creationId xmlns:a16="http://schemas.microsoft.com/office/drawing/2014/main" id="{933EA2BF-91E6-7949-8555-2594D4062B72}"/>
              </a:ext>
            </a:extLst>
          </p:cNvPr>
          <p:cNvSpPr/>
          <p:nvPr/>
        </p:nvSpPr>
        <p:spPr>
          <a:xfrm>
            <a:off x="-27023" y="3812196"/>
            <a:ext cx="8819030" cy="2862322"/>
          </a:xfrm>
          <a:prstGeom prst="rect">
            <a:avLst/>
          </a:prstGeom>
        </p:spPr>
        <p:txBody>
          <a:bodyPr wrap="square">
            <a:spAutoFit/>
          </a:bodyPr>
          <a:lstStyle/>
          <a:p>
            <a:pPr marL="285750" indent="-285750">
              <a:buFont typeface="Arial" panose="020B0604020202020204" pitchFamily="34" charset="0"/>
              <a:buChar char="•"/>
            </a:pPr>
            <a:r>
              <a:rPr lang="en-US" sz="2000" b="1" dirty="0"/>
              <a:t>Contex</a:t>
            </a:r>
            <a:r>
              <a:rPr lang="en-US" sz="2000" dirty="0"/>
              <a:t>t: needed to re-establish international credibility in wake of aid corruption charges; way of channeling resources &amp; fostering development in Nile Valley area hosting Sudanese refugees</a:t>
            </a:r>
          </a:p>
          <a:p>
            <a:pPr marL="285750" indent="-285750">
              <a:buFont typeface="Arial" panose="020B0604020202020204" pitchFamily="34" charset="0"/>
              <a:buChar char="•"/>
            </a:pPr>
            <a:r>
              <a:rPr lang="en-US" sz="2000" b="1" dirty="0"/>
              <a:t>Results: </a:t>
            </a:r>
            <a:r>
              <a:rPr lang="en-US" sz="2000" dirty="0"/>
              <a:t>SRS led to an increase in food production, esp. in fertile areas - refugee and local communities. Increased range of foods available. Integration of refugee children into primary schools. But withdrawal of food aid sometimes premature, quality of land variable, 4 year timetable over-ambitious. Lack of freedom of movement left many refugees in dire poverty, many moved to urban areas, informal, ‘invisible’ lives</a:t>
            </a:r>
          </a:p>
        </p:txBody>
      </p:sp>
    </p:spTree>
    <p:extLst>
      <p:ext uri="{BB962C8B-B14F-4D97-AF65-F5344CB8AC3E}">
        <p14:creationId xmlns:p14="http://schemas.microsoft.com/office/powerpoint/2010/main" val="55066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371" y="439694"/>
            <a:ext cx="8353250" cy="5737269"/>
          </a:xfrm>
        </p:spPr>
        <p:txBody>
          <a:bodyPr>
            <a:normAutofit/>
          </a:bodyPr>
          <a:lstStyle/>
          <a:p>
            <a:pPr marL="285750" indent="-285750">
              <a:spcBef>
                <a:spcPts val="2400"/>
              </a:spcBef>
            </a:pPr>
            <a:r>
              <a:rPr lang="en-US" sz="2200" b="1" dirty="0"/>
              <a:t>Since then: </a:t>
            </a:r>
            <a:r>
              <a:rPr lang="en-US" sz="2200" dirty="0"/>
              <a:t>New Refugee Act 2006 allowed freedom of movement and right to work, although still face discrimination and informal barriers, research suggests refugees have higher incomes than in Kenya (more restrictive policies). </a:t>
            </a:r>
          </a:p>
          <a:p>
            <a:pPr marL="285750" indent="-285750">
              <a:spcBef>
                <a:spcPts val="2400"/>
              </a:spcBef>
            </a:pPr>
            <a:r>
              <a:rPr lang="en-US" sz="2200" b="1" dirty="0"/>
              <a:t>Politics: </a:t>
            </a:r>
            <a:r>
              <a:rPr lang="en-US" sz="2200" dirty="0"/>
              <a:t>Uganda’s refugee policy widely hailed as exceptionally progressive, has boosted international reputation, secured support from donor states keen to contain displacement in regions of origin. But importance of addressing implementation problems. Note aid still basically settlement-based. </a:t>
            </a:r>
          </a:p>
          <a:p>
            <a:pPr marL="285750" indent="-285750">
              <a:spcBef>
                <a:spcPts val="2400"/>
              </a:spcBef>
            </a:pPr>
            <a:r>
              <a:rPr lang="en-US" sz="2200" b="1" dirty="0"/>
              <a:t>Durable </a:t>
            </a:r>
            <a:r>
              <a:rPr lang="en-US" sz="2200" b="1" dirty="0" err="1"/>
              <a:t>solution</a:t>
            </a:r>
            <a:r>
              <a:rPr lang="en-US" sz="2200" b="1" u="sng" dirty="0" err="1"/>
              <a:t>S</a:t>
            </a:r>
            <a:r>
              <a:rPr lang="en-US" sz="2200" b="1" dirty="0"/>
              <a:t>?</a:t>
            </a:r>
            <a:r>
              <a:rPr lang="en-US" sz="2200" dirty="0"/>
              <a:t> ‘amidst the growing focus on access to services and self-reliance, the idea of local integration and access to citizenship as a durable solution to the condition of protracted forced displacement has been virtually abandoned.’ (</a:t>
            </a:r>
            <a:r>
              <a:rPr lang="en-US" sz="2200" dirty="0" err="1"/>
              <a:t>Hovil</a:t>
            </a:r>
            <a:r>
              <a:rPr lang="en-US" sz="2200" dirty="0"/>
              <a:t> 2018)</a:t>
            </a:r>
            <a:endParaRPr lang="en-US" sz="2200" b="1" dirty="0"/>
          </a:p>
          <a:p>
            <a:pPr>
              <a:spcBef>
                <a:spcPts val="2400"/>
              </a:spcBef>
            </a:pPr>
            <a:endParaRPr lang="en-US" sz="2200" dirty="0"/>
          </a:p>
        </p:txBody>
      </p:sp>
    </p:spTree>
    <p:extLst>
      <p:ext uri="{BB962C8B-B14F-4D97-AF65-F5344CB8AC3E}">
        <p14:creationId xmlns:p14="http://schemas.microsoft.com/office/powerpoint/2010/main" val="3009187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28650" y="1636393"/>
            <a:ext cx="8098197" cy="4856481"/>
          </a:xfrm>
        </p:spPr>
        <p:txBody>
          <a:bodyPr>
            <a:normAutofit/>
          </a:bodyPr>
          <a:lstStyle/>
          <a:p>
            <a:pPr marL="45720" indent="0">
              <a:buNone/>
            </a:pPr>
            <a:r>
              <a:rPr lang="en-GB" sz="2400" dirty="0">
                <a:latin typeface="Tw Cen MT" panose="020B0602020104020603" pitchFamily="34" charset="77"/>
              </a:rPr>
              <a:t>Last week we noted:</a:t>
            </a:r>
          </a:p>
          <a:p>
            <a:r>
              <a:rPr lang="en-GB" sz="2400" dirty="0">
                <a:latin typeface="Tw Cen MT" panose="020B0602020104020603" pitchFamily="34" charset="77"/>
              </a:rPr>
              <a:t>Multiplicity of strategies and relations involved in securing a means of living, often in highly inauspicious environments</a:t>
            </a:r>
          </a:p>
          <a:p>
            <a:r>
              <a:rPr lang="en-GB" sz="2400" dirty="0">
                <a:latin typeface="Tw Cen MT" panose="020B0602020104020603" pitchFamily="34" charset="77"/>
              </a:rPr>
              <a:t>Importance of strategic dispersal - thinking of mobility as a process, not an event </a:t>
            </a:r>
          </a:p>
          <a:p>
            <a:r>
              <a:rPr lang="en-GB" sz="2400" dirty="0">
                <a:latin typeface="Tw Cen MT" panose="020B0602020104020603" pitchFamily="34" charset="77"/>
              </a:rPr>
              <a:t>Gaps between law / policy and realities – lack of implementation of policies can work to detriment or in favour of refugees </a:t>
            </a:r>
          </a:p>
          <a:p>
            <a:pPr marL="45720" indent="0">
              <a:buNone/>
            </a:pPr>
            <a:endParaRPr lang="en-US" sz="2400" dirty="0">
              <a:latin typeface="Tw Cen MT" panose="020B0602020104020603" pitchFamily="34" charset="77"/>
              <a:cs typeface="Gill Sans"/>
            </a:endParaRPr>
          </a:p>
        </p:txBody>
      </p:sp>
    </p:spTree>
    <p:extLst>
      <p:ext uri="{BB962C8B-B14F-4D97-AF65-F5344CB8AC3E}">
        <p14:creationId xmlns:p14="http://schemas.microsoft.com/office/powerpoint/2010/main" val="1898487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51" y="6099"/>
            <a:ext cx="8958949" cy="731158"/>
          </a:xfrm>
          <a:noFill/>
        </p:spPr>
        <p:txBody>
          <a:bodyPr>
            <a:normAutofit/>
          </a:bodyPr>
          <a:lstStyle/>
          <a:p>
            <a:r>
              <a:rPr lang="en-US" sz="3323" dirty="0">
                <a:solidFill>
                  <a:schemeClr val="tx2"/>
                </a:solidFill>
                <a:latin typeface="Tw Cen MT" panose="020B0602020104020603" pitchFamily="34" charset="77"/>
              </a:rPr>
              <a:t>Wider contemporary policy landscape…</a:t>
            </a:r>
          </a:p>
        </p:txBody>
      </p:sp>
      <p:sp>
        <p:nvSpPr>
          <p:cNvPr id="16387" name="Content Placeholder 2"/>
          <p:cNvSpPr>
            <a:spLocks noGrp="1"/>
          </p:cNvSpPr>
          <p:nvPr>
            <p:ph idx="1"/>
          </p:nvPr>
        </p:nvSpPr>
        <p:spPr>
          <a:xfrm>
            <a:off x="185052" y="931393"/>
            <a:ext cx="8773898" cy="5425174"/>
          </a:xfrm>
          <a:noFill/>
        </p:spPr>
        <p:txBody>
          <a:bodyPr>
            <a:noAutofit/>
          </a:bodyPr>
          <a:lstStyle/>
          <a:p>
            <a:pPr marL="0" indent="0">
              <a:spcBef>
                <a:spcPts val="1200"/>
              </a:spcBef>
              <a:buNone/>
            </a:pPr>
            <a:r>
              <a:rPr lang="en-GB" sz="2000" dirty="0">
                <a:solidFill>
                  <a:schemeClr val="tx2"/>
                </a:solidFill>
                <a:latin typeface="Tw Cen MT" panose="020B0602020104020603" pitchFamily="34" charset="77"/>
                <a:cs typeface="Gill Sans"/>
              </a:rPr>
              <a:t>‘Durable solution’ of local integration originally imagined as being about reconnecting refugees with rights of citizenship – 1951 Convention encourages states to consider ‘assimilation and naturalisation’ of refugees</a:t>
            </a:r>
          </a:p>
          <a:p>
            <a:pPr marL="0" indent="0">
              <a:spcBef>
                <a:spcPts val="1200"/>
              </a:spcBef>
              <a:buNone/>
            </a:pPr>
            <a:r>
              <a:rPr lang="en-GB" sz="2000" dirty="0">
                <a:solidFill>
                  <a:schemeClr val="tx2"/>
                </a:solidFill>
                <a:latin typeface="Tw Cen MT" panose="020B0602020104020603" pitchFamily="34" charset="77"/>
                <a:cs typeface="Gill Sans"/>
              </a:rPr>
              <a:t>But this depends in practice on the discretion and political will of the host state. In ‘mass influx’ situations, often there are concerns that the more secure the status provided, it will provide a ‘pull factor’, and lead to a large, permanent minority, affecting the domestic political landscape and tensions over work and access to resources with existing citizens.</a:t>
            </a:r>
          </a:p>
          <a:p>
            <a:pPr marL="0" indent="0">
              <a:spcBef>
                <a:spcPts val="1200"/>
              </a:spcBef>
              <a:buNone/>
            </a:pPr>
            <a:r>
              <a:rPr lang="en-GB" sz="2000" dirty="0">
                <a:solidFill>
                  <a:schemeClr val="tx2"/>
                </a:solidFill>
                <a:latin typeface="Tw Cen MT" panose="020B0602020104020603" pitchFamily="34" charset="77"/>
                <a:cs typeface="Gill Sans"/>
              </a:rPr>
              <a:t>Hence encampment remains a key approach: addressing needs of refugees, while keeping them separate. This has big implications for refugees’ livelihoods – often must reside in camps in order to receive humanitarian assistance, often face restrictions on their mobility. </a:t>
            </a:r>
          </a:p>
          <a:p>
            <a:pPr marL="0" indent="0">
              <a:spcBef>
                <a:spcPts val="1200"/>
              </a:spcBef>
              <a:buNone/>
            </a:pPr>
            <a:r>
              <a:rPr lang="en-GB" sz="2000" dirty="0">
                <a:solidFill>
                  <a:schemeClr val="tx2"/>
                </a:solidFill>
                <a:latin typeface="Tw Cen MT" panose="020B0602020104020603" pitchFamily="34" charset="77"/>
                <a:cs typeface="Gill Sans"/>
              </a:rPr>
              <a:t>Apart from basic humanitarian aid, livelihoods interventions have often tended to focus on </a:t>
            </a:r>
            <a:r>
              <a:rPr lang="en-US" sz="2000" dirty="0">
                <a:solidFill>
                  <a:schemeClr val="tx2"/>
                </a:solidFill>
                <a:latin typeface="Tw Cen MT" panose="020B0602020104020603" pitchFamily="34" charset="77"/>
              </a:rPr>
              <a:t>inputs - seeds, tools, skills, microfinance – less political.</a:t>
            </a:r>
          </a:p>
          <a:p>
            <a:pPr marL="0" lvl="0" indent="0" defTabSz="457200">
              <a:lnSpc>
                <a:spcPct val="100000"/>
              </a:lnSpc>
              <a:spcBef>
                <a:spcPts val="1200"/>
              </a:spcBef>
              <a:buNone/>
              <a:defRPr/>
            </a:pPr>
            <a:r>
              <a:rPr lang="en-GB" sz="2000" dirty="0">
                <a:solidFill>
                  <a:schemeClr val="tx2"/>
                </a:solidFill>
                <a:latin typeface="Tw Cen MT" panose="020B0602020104020603" pitchFamily="34" charset="77"/>
                <a:cs typeface="Gill Sans"/>
              </a:rPr>
              <a:t>There is a growing political appetite for new ‘solutions’: </a:t>
            </a:r>
          </a:p>
          <a:p>
            <a:pPr defTabSz="457200">
              <a:lnSpc>
                <a:spcPct val="100000"/>
              </a:lnSpc>
              <a:spcBef>
                <a:spcPts val="0"/>
              </a:spcBef>
              <a:defRPr/>
            </a:pPr>
            <a:r>
              <a:rPr lang="en-GB" sz="1800" dirty="0">
                <a:solidFill>
                  <a:schemeClr val="tx2"/>
                </a:solidFill>
                <a:latin typeface="Tw Cen MT" panose="020B0602020104020603" pitchFamily="34" charset="77"/>
                <a:cs typeface="Gill Sans"/>
              </a:rPr>
              <a:t>Host states: pressures &amp; efforts to sustain international engagement</a:t>
            </a:r>
          </a:p>
          <a:p>
            <a:pPr defTabSz="457200">
              <a:lnSpc>
                <a:spcPct val="100000"/>
              </a:lnSpc>
              <a:spcBef>
                <a:spcPts val="0"/>
              </a:spcBef>
              <a:defRPr/>
            </a:pPr>
            <a:r>
              <a:rPr lang="en-GB" sz="1800" dirty="0">
                <a:solidFill>
                  <a:schemeClr val="tx2"/>
                </a:solidFill>
                <a:latin typeface="Tw Cen MT" panose="020B0602020104020603" pitchFamily="34" charset="77"/>
                <a:cs typeface="Gill Sans"/>
              </a:rPr>
              <a:t>Extra-regional states: looking to shape development aid to stem migration</a:t>
            </a:r>
          </a:p>
          <a:p>
            <a:pPr defTabSz="457200">
              <a:lnSpc>
                <a:spcPct val="100000"/>
              </a:lnSpc>
              <a:spcBef>
                <a:spcPts val="0"/>
              </a:spcBef>
              <a:defRPr/>
            </a:pPr>
            <a:r>
              <a:rPr lang="en-GB" sz="1800" dirty="0">
                <a:solidFill>
                  <a:schemeClr val="tx2"/>
                </a:solidFill>
                <a:latin typeface="Tw Cen MT" panose="020B0602020104020603" pitchFamily="34" charset="77"/>
                <a:cs typeface="Gill Sans"/>
              </a:rPr>
              <a:t>Growing interest of international development actors in refugee situations</a:t>
            </a:r>
          </a:p>
          <a:p>
            <a:pPr>
              <a:spcBef>
                <a:spcPts val="1200"/>
              </a:spcBef>
            </a:pPr>
            <a:endParaRPr lang="en-GB" sz="2000" dirty="0">
              <a:solidFill>
                <a:schemeClr val="tx2"/>
              </a:solidFill>
              <a:latin typeface="Tw Cen MT" panose="020B0602020104020603" pitchFamily="34" charset="77"/>
              <a:cs typeface="Gill Sans"/>
            </a:endParaRPr>
          </a:p>
        </p:txBody>
      </p:sp>
    </p:spTree>
    <p:extLst>
      <p:ext uri="{BB962C8B-B14F-4D97-AF65-F5344CB8AC3E}">
        <p14:creationId xmlns:p14="http://schemas.microsoft.com/office/powerpoint/2010/main" val="1781803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CB221F-E9B6-8B40-8A64-0F0CFFBFDDE3}"/>
              </a:ext>
            </a:extLst>
          </p:cNvPr>
          <p:cNvSpPr>
            <a:spLocks noGrp="1"/>
          </p:cNvSpPr>
          <p:nvPr>
            <p:ph idx="1"/>
          </p:nvPr>
        </p:nvSpPr>
        <p:spPr>
          <a:xfrm>
            <a:off x="211667" y="317500"/>
            <a:ext cx="8303683" cy="5859463"/>
          </a:xfrm>
        </p:spPr>
        <p:txBody>
          <a:bodyPr>
            <a:normAutofit/>
          </a:bodyPr>
          <a:lstStyle/>
          <a:p>
            <a:pPr marL="0" indent="0">
              <a:buNone/>
            </a:pPr>
            <a:r>
              <a:rPr lang="en-GB" sz="2000" dirty="0">
                <a:solidFill>
                  <a:schemeClr val="tx2"/>
                </a:solidFill>
                <a:latin typeface="Tw Cen MT" panose="020B0602020104020603" pitchFamily="34" charset="77"/>
                <a:cs typeface="Gill Sans"/>
              </a:rPr>
              <a:t>Growing policy interest in fostering incremental, localised, informal integration and self-reliance among refugees</a:t>
            </a:r>
          </a:p>
          <a:p>
            <a:pPr marL="0" indent="0">
              <a:buNone/>
            </a:pPr>
            <a:r>
              <a:rPr lang="en-GB" sz="2000" dirty="0">
                <a:solidFill>
                  <a:schemeClr val="tx2"/>
                </a:solidFill>
                <a:latin typeface="Tw Cen MT" panose="020B0602020104020603" pitchFamily="34" charset="77"/>
                <a:cs typeface="Gill Sans"/>
              </a:rPr>
              <a:t>Broadening the frame: ‘displacement affected communities’ </a:t>
            </a:r>
            <a:r>
              <a:rPr lang="en-GB" sz="2000" dirty="0" err="1">
                <a:solidFill>
                  <a:schemeClr val="tx2"/>
                </a:solidFill>
                <a:latin typeface="Tw Cen MT" panose="020B0602020104020603" pitchFamily="34" charset="77"/>
                <a:cs typeface="Gill Sans"/>
              </a:rPr>
              <a:t>encompassning</a:t>
            </a:r>
            <a:r>
              <a:rPr lang="en-GB" sz="2000" dirty="0">
                <a:solidFill>
                  <a:schemeClr val="tx2"/>
                </a:solidFill>
                <a:latin typeface="Tw Cen MT" panose="020B0602020104020603" pitchFamily="34" charset="77"/>
                <a:cs typeface="Gill Sans"/>
              </a:rPr>
              <a:t> refugees, host communities and IDPs, linking to wider development challenges.</a:t>
            </a:r>
          </a:p>
          <a:p>
            <a:pPr marL="0" indent="0">
              <a:buNone/>
            </a:pPr>
            <a:r>
              <a:rPr lang="en-GB" sz="2000" dirty="0">
                <a:solidFill>
                  <a:schemeClr val="tx2"/>
                </a:solidFill>
                <a:latin typeface="Tw Cen MT" panose="020B0602020104020603" pitchFamily="34" charset="77"/>
                <a:cs typeface="Gill Sans"/>
              </a:rPr>
              <a:t>Going beyond sequential conception of relief then livelihoods </a:t>
            </a:r>
            <a:r>
              <a:rPr lang="mr-IN" sz="2000" dirty="0">
                <a:solidFill>
                  <a:schemeClr val="tx2"/>
                </a:solidFill>
                <a:latin typeface="Tw Cen MT" panose="020B0602020104020603" pitchFamily="34" charset="77"/>
                <a:cs typeface="Gill Sans"/>
              </a:rPr>
              <a:t>–</a:t>
            </a:r>
            <a:r>
              <a:rPr lang="en-GB" sz="2000" dirty="0">
                <a:solidFill>
                  <a:schemeClr val="tx2"/>
                </a:solidFill>
                <a:latin typeface="Tw Cen MT" panose="020B0602020104020603" pitchFamily="34" charset="77"/>
                <a:cs typeface="Gill Sans"/>
              </a:rPr>
              <a:t> emergency then development</a:t>
            </a:r>
          </a:p>
          <a:p>
            <a:pPr marL="0" indent="0">
              <a:buNone/>
            </a:pPr>
            <a:r>
              <a:rPr lang="en-GB" sz="2000" dirty="0">
                <a:solidFill>
                  <a:schemeClr val="tx2"/>
                </a:solidFill>
                <a:latin typeface="Tw Cen MT" panose="020B0602020104020603" pitchFamily="34" charset="77"/>
                <a:cs typeface="Gill Sans"/>
              </a:rPr>
              <a:t>New field of engagement for development actors </a:t>
            </a:r>
            <a:r>
              <a:rPr lang="mr-IN" sz="2000" dirty="0">
                <a:solidFill>
                  <a:schemeClr val="tx2"/>
                </a:solidFill>
                <a:latin typeface="Tw Cen MT" panose="020B0602020104020603" pitchFamily="34" charset="77"/>
                <a:cs typeface="Gill Sans"/>
              </a:rPr>
              <a:t>–</a:t>
            </a:r>
            <a:r>
              <a:rPr lang="en-GB" sz="2000" dirty="0">
                <a:solidFill>
                  <a:schemeClr val="tx2"/>
                </a:solidFill>
                <a:latin typeface="Tw Cen MT" panose="020B0602020104020603" pitchFamily="34" charset="77"/>
                <a:cs typeface="Gill Sans"/>
              </a:rPr>
              <a:t> World Bank, International Labour Organisation etc. New longer-term programmes and new finance platforms (government loans, social protection-style interventions). </a:t>
            </a:r>
          </a:p>
          <a:p>
            <a:pPr marL="0" indent="0">
              <a:buNone/>
            </a:pPr>
            <a:r>
              <a:rPr lang="en-GB" sz="2000" dirty="0">
                <a:solidFill>
                  <a:schemeClr val="tx2"/>
                </a:solidFill>
                <a:latin typeface="Tw Cen MT" panose="020B0602020104020603" pitchFamily="34" charset="77"/>
                <a:cs typeface="Gill Sans"/>
              </a:rPr>
              <a:t>Seeing more interventions that: </a:t>
            </a:r>
          </a:p>
          <a:p>
            <a:r>
              <a:rPr lang="en-GB" sz="2000" dirty="0">
                <a:solidFill>
                  <a:schemeClr val="tx2"/>
                </a:solidFill>
                <a:latin typeface="Tw Cen MT" panose="020B0602020104020603" pitchFamily="34" charset="77"/>
                <a:cs typeface="Gill Sans"/>
              </a:rPr>
              <a:t>acknowledge and engage with urban refugees</a:t>
            </a:r>
          </a:p>
          <a:p>
            <a:r>
              <a:rPr lang="en-GB" sz="2000" dirty="0">
                <a:solidFill>
                  <a:schemeClr val="tx2"/>
                </a:solidFill>
                <a:latin typeface="Tw Cen MT" panose="020B0602020104020603" pitchFamily="34" charset="77"/>
                <a:cs typeface="Gill Sans"/>
              </a:rPr>
              <a:t>acknowledge / encourage refugee enterprise</a:t>
            </a:r>
          </a:p>
          <a:p>
            <a:r>
              <a:rPr lang="en-GB" sz="2000" dirty="0">
                <a:solidFill>
                  <a:schemeClr val="tx2"/>
                </a:solidFill>
                <a:latin typeface="Tw Cen MT" panose="020B0602020104020603" pitchFamily="34" charset="77"/>
                <a:cs typeface="Gill Sans"/>
              </a:rPr>
              <a:t>provision of work permits to refugees</a:t>
            </a:r>
          </a:p>
          <a:p>
            <a:r>
              <a:rPr lang="en-GB" sz="2000" dirty="0">
                <a:solidFill>
                  <a:schemeClr val="tx2"/>
                </a:solidFill>
                <a:latin typeface="Tw Cen MT" panose="020B0602020104020603" pitchFamily="34" charset="77"/>
                <a:cs typeface="Gill Sans"/>
              </a:rPr>
              <a:t>negotiation of labour migration visas for refugees</a:t>
            </a:r>
          </a:p>
          <a:p>
            <a:r>
              <a:rPr lang="en-GB" sz="2000" dirty="0">
                <a:solidFill>
                  <a:schemeClr val="tx2"/>
                </a:solidFill>
                <a:latin typeface="Tw Cen MT" panose="020B0602020104020603" pitchFamily="34" charset="77"/>
                <a:cs typeface="Gill Sans"/>
              </a:rPr>
              <a:t>interest in leveraging remittances..</a:t>
            </a:r>
          </a:p>
          <a:p>
            <a:pPr marL="0" indent="0">
              <a:buNone/>
            </a:pPr>
            <a:endParaRPr lang="en-GB" sz="2000" dirty="0">
              <a:solidFill>
                <a:schemeClr val="tx2"/>
              </a:solidFill>
              <a:latin typeface="Tw Cen MT" panose="020B0602020104020603" pitchFamily="34" charset="77"/>
              <a:cs typeface="Gill Sans"/>
            </a:endParaRPr>
          </a:p>
          <a:p>
            <a:pPr marL="0" indent="0">
              <a:buNone/>
            </a:pPr>
            <a:endParaRPr lang="en-GB" sz="2000" dirty="0">
              <a:solidFill>
                <a:schemeClr val="tx2"/>
              </a:solidFill>
              <a:latin typeface="Tw Cen MT" panose="020B0602020104020603" pitchFamily="34" charset="77"/>
              <a:cs typeface="Gill Sans"/>
            </a:endParaRPr>
          </a:p>
        </p:txBody>
      </p:sp>
    </p:spTree>
    <p:extLst>
      <p:ext uri="{BB962C8B-B14F-4D97-AF65-F5344CB8AC3E}">
        <p14:creationId xmlns:p14="http://schemas.microsoft.com/office/powerpoint/2010/main" val="1497674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2B0F-8405-A24F-A9B8-FEDDADA1820B}"/>
              </a:ext>
            </a:extLst>
          </p:cNvPr>
          <p:cNvSpPr>
            <a:spLocks noGrp="1"/>
          </p:cNvSpPr>
          <p:nvPr>
            <p:ph type="title"/>
          </p:nvPr>
        </p:nvSpPr>
        <p:spPr>
          <a:xfrm>
            <a:off x="1143000" y="2245809"/>
            <a:ext cx="6858000" cy="1564716"/>
          </a:xfrm>
        </p:spPr>
        <p:txBody>
          <a:bodyPr vert="horz" lIns="91440" tIns="45720" rIns="91440" bIns="45720" rtlCol="0" anchor="b">
            <a:normAutofit/>
          </a:bodyPr>
          <a:lstStyle/>
          <a:p>
            <a:pPr defTabSz="914400"/>
            <a:r>
              <a:rPr lang="en-US" sz="4200" kern="1200" dirty="0">
                <a:solidFill>
                  <a:schemeClr val="tx1"/>
                </a:solidFill>
                <a:latin typeface="+mj-lt"/>
                <a:ea typeface="+mj-ea"/>
                <a:cs typeface="+mj-cs"/>
              </a:rPr>
              <a:t>3. Case study: </a:t>
            </a: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the Jordan Compact </a:t>
            </a:r>
          </a:p>
        </p:txBody>
      </p:sp>
      <p:sp>
        <p:nvSpPr>
          <p:cNvPr id="3" name="Text Placeholder 2">
            <a:extLst>
              <a:ext uri="{FF2B5EF4-FFF2-40B4-BE49-F238E27FC236}">
                <a16:creationId xmlns:a16="http://schemas.microsoft.com/office/drawing/2014/main" id="{44CB37AA-E558-614C-B7B2-53C5ECFE7B74}"/>
              </a:ext>
            </a:extLst>
          </p:cNvPr>
          <p:cNvSpPr>
            <a:spLocks noGrp="1"/>
          </p:cNvSpPr>
          <p:nvPr>
            <p:ph type="body" idx="1"/>
          </p:nvPr>
        </p:nvSpPr>
        <p:spPr>
          <a:xfrm>
            <a:off x="1143000" y="3947050"/>
            <a:ext cx="6858000" cy="572583"/>
          </a:xfrm>
        </p:spPr>
        <p:txBody>
          <a:bodyPr vert="horz" lIns="91440" tIns="45720" rIns="91440" bIns="45720" rtlCol="0">
            <a:normAutofit/>
          </a:bodyPr>
          <a:lstStyle/>
          <a:p>
            <a:pPr defTabSz="914400">
              <a:spcBef>
                <a:spcPts val="1000"/>
              </a:spcBef>
            </a:pPr>
            <a:endParaRPr lang="en-US" sz="1700" kern="1200">
              <a:solidFill>
                <a:schemeClr val="tx1"/>
              </a:solidFill>
              <a:latin typeface="+mn-lt"/>
              <a:ea typeface="+mn-ea"/>
              <a:cs typeface="+mn-cs"/>
            </a:endParaRP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3379" y="0"/>
            <a:ext cx="532062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2290" y="4682920"/>
            <a:ext cx="3392097"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2920"/>
            <a:ext cx="4443893"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5335901"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55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1" y="127647"/>
            <a:ext cx="8707429" cy="1384261"/>
          </a:xfrm>
          <a:solidFill>
            <a:srgbClr val="FFFFFF"/>
          </a:solidFill>
        </p:spPr>
        <p:txBody>
          <a:bodyPr>
            <a:normAutofit/>
          </a:bodyPr>
          <a:lstStyle/>
          <a:p>
            <a:r>
              <a:rPr lang="en-US" sz="3323" dirty="0">
                <a:solidFill>
                  <a:schemeClr val="tx2"/>
                </a:solidFill>
              </a:rPr>
              <a:t>The Context</a:t>
            </a:r>
          </a:p>
        </p:txBody>
      </p:sp>
      <p:sp>
        <p:nvSpPr>
          <p:cNvPr id="3" name="Content Placeholder 2"/>
          <p:cNvSpPr>
            <a:spLocks noGrp="1"/>
          </p:cNvSpPr>
          <p:nvPr>
            <p:ph idx="1"/>
          </p:nvPr>
        </p:nvSpPr>
        <p:spPr>
          <a:xfrm>
            <a:off x="251520" y="1501401"/>
            <a:ext cx="8640960" cy="4918700"/>
          </a:xfrm>
          <a:solidFill>
            <a:schemeClr val="bg1"/>
          </a:solidFill>
        </p:spPr>
        <p:txBody>
          <a:bodyPr>
            <a:normAutofit/>
          </a:bodyPr>
          <a:lstStyle/>
          <a:p>
            <a:pPr>
              <a:buFont typeface="Wingdings" charset="2"/>
              <a:buChar char="§"/>
            </a:pPr>
            <a:r>
              <a:rPr lang="en-US" sz="2215" dirty="0">
                <a:solidFill>
                  <a:schemeClr val="tx2"/>
                </a:solidFill>
              </a:rPr>
              <a:t>Jordan: a stable country in a troubled region, highly </a:t>
            </a:r>
            <a:r>
              <a:rPr lang="en-US" sz="2215" dirty="0" err="1">
                <a:solidFill>
                  <a:schemeClr val="tx2"/>
                </a:solidFill>
              </a:rPr>
              <a:t>centralised</a:t>
            </a:r>
            <a:r>
              <a:rPr lang="en-US" sz="2215" dirty="0">
                <a:solidFill>
                  <a:schemeClr val="tx2"/>
                </a:solidFill>
              </a:rPr>
              <a:t> government</a:t>
            </a:r>
          </a:p>
          <a:p>
            <a:pPr>
              <a:buFont typeface="Wingdings" charset="2"/>
              <a:buChar char="§"/>
            </a:pPr>
            <a:r>
              <a:rPr lang="en-US" sz="2215" dirty="0">
                <a:solidFill>
                  <a:schemeClr val="tx2"/>
                </a:solidFill>
              </a:rPr>
              <a:t>Major economic challenges, low investment, high youth unemployment</a:t>
            </a:r>
          </a:p>
          <a:p>
            <a:pPr>
              <a:buFont typeface="Wingdings" charset="2"/>
              <a:buChar char="§"/>
            </a:pPr>
            <a:r>
              <a:rPr lang="en-US" sz="2215" dirty="0">
                <a:solidFill>
                  <a:schemeClr val="tx2"/>
                </a:solidFill>
              </a:rPr>
              <a:t>Significant refugee presence, </a:t>
            </a:r>
            <a:r>
              <a:rPr lang="en-US" sz="2215" dirty="0" err="1">
                <a:solidFill>
                  <a:schemeClr val="tx2"/>
                </a:solidFill>
              </a:rPr>
              <a:t>esp</a:t>
            </a:r>
            <a:r>
              <a:rPr lang="en-US" sz="2215" dirty="0">
                <a:solidFill>
                  <a:schemeClr val="tx2"/>
                </a:solidFill>
              </a:rPr>
              <a:t> from Syria since 2011 (1m+)</a:t>
            </a:r>
          </a:p>
          <a:p>
            <a:pPr>
              <a:buFont typeface="Wingdings" charset="2"/>
              <a:buChar char="§"/>
            </a:pPr>
            <a:r>
              <a:rPr lang="en-US" sz="2215" dirty="0">
                <a:solidFill>
                  <a:schemeClr val="tx2"/>
                </a:solidFill>
              </a:rPr>
              <a:t>90% outside camps</a:t>
            </a:r>
          </a:p>
          <a:p>
            <a:pPr>
              <a:buFont typeface="Wingdings" charset="2"/>
              <a:buChar char="§"/>
            </a:pPr>
            <a:r>
              <a:rPr lang="en-US" sz="2215" dirty="0">
                <a:solidFill>
                  <a:schemeClr val="tx2"/>
                </a:solidFill>
              </a:rPr>
              <a:t>Unwillingness to admit Syrians long-term refugee population</a:t>
            </a:r>
          </a:p>
          <a:p>
            <a:pPr>
              <a:buFont typeface="Wingdings" charset="2"/>
              <a:buChar char="§"/>
            </a:pPr>
            <a:r>
              <a:rPr lang="en-US" sz="2215" dirty="0">
                <a:solidFill>
                  <a:schemeClr val="tx2"/>
                </a:solidFill>
              </a:rPr>
              <a:t>Had to apply for work permits like other migrants (3,000 issued annually) </a:t>
            </a:r>
          </a:p>
          <a:p>
            <a:pPr marL="0" indent="0">
              <a:buNone/>
            </a:pPr>
            <a:endParaRPr lang="en-US" sz="2215" dirty="0">
              <a:solidFill>
                <a:schemeClr val="tx2"/>
              </a:solidFill>
            </a:endParaRPr>
          </a:p>
          <a:p>
            <a:pPr>
              <a:buFont typeface="Wingdings" charset="2"/>
              <a:buChar char="§"/>
            </a:pPr>
            <a:endParaRPr lang="en-US" sz="2215" dirty="0">
              <a:solidFill>
                <a:schemeClr val="tx2"/>
              </a:solidFill>
            </a:endParaRPr>
          </a:p>
        </p:txBody>
      </p:sp>
    </p:spTree>
    <p:extLst>
      <p:ext uri="{BB962C8B-B14F-4D97-AF65-F5344CB8AC3E}">
        <p14:creationId xmlns:p14="http://schemas.microsoft.com/office/powerpoint/2010/main" val="3012143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5051" y="-308565"/>
            <a:ext cx="8707429" cy="1384261"/>
          </a:xfrm>
          <a:prstGeom prst="rect">
            <a:avLst/>
          </a:prstGeom>
          <a:solidFill>
            <a:srgbClr val="FFFFFF"/>
          </a:solidFill>
        </p:spPr>
        <p:txBody>
          <a:bodyPr vert="horz" lIns="84406" tIns="42203" rIns="84406" bIns="42203"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3323" cap="none" dirty="0">
                <a:solidFill>
                  <a:schemeClr val="tx2"/>
                </a:solidFill>
              </a:rPr>
              <a:t>The Plan</a:t>
            </a:r>
          </a:p>
        </p:txBody>
      </p:sp>
      <p:sp>
        <p:nvSpPr>
          <p:cNvPr id="6" name="Content Placeholder 2"/>
          <p:cNvSpPr txBox="1">
            <a:spLocks/>
          </p:cNvSpPr>
          <p:nvPr/>
        </p:nvSpPr>
        <p:spPr>
          <a:xfrm>
            <a:off x="185051" y="702129"/>
            <a:ext cx="8640960" cy="5959928"/>
          </a:xfrm>
          <a:prstGeom prst="rect">
            <a:avLst/>
          </a:prstGeom>
        </p:spPr>
        <p:txBody>
          <a:bodyPr vert="horz" lIns="42203" tIns="42203" rIns="42203" bIns="42203"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Font typeface="Wingdings" charset="2"/>
              <a:buChar char="§"/>
            </a:pPr>
            <a:r>
              <a:rPr lang="en-US" sz="1900" dirty="0">
                <a:solidFill>
                  <a:schemeClr val="tx2"/>
                </a:solidFill>
              </a:rPr>
              <a:t>Agreed in 2016, involving Jordanian government, donor states and humanitarian and development actors. </a:t>
            </a:r>
          </a:p>
          <a:p>
            <a:pPr>
              <a:buFont typeface="Wingdings" charset="2"/>
              <a:buChar char="§"/>
            </a:pPr>
            <a:r>
              <a:rPr lang="en-US" sz="1900" dirty="0">
                <a:solidFill>
                  <a:schemeClr val="tx2"/>
                </a:solidFill>
              </a:rPr>
              <a:t>International community to provide humanitarian and development finance in the form of multi-year grants and concessional loans</a:t>
            </a:r>
          </a:p>
          <a:p>
            <a:pPr>
              <a:buFont typeface="Wingdings" charset="2"/>
              <a:buChar char="§"/>
            </a:pPr>
            <a:r>
              <a:rPr lang="en-US" sz="1900" dirty="0">
                <a:solidFill>
                  <a:schemeClr val="tx2"/>
                </a:solidFill>
              </a:rPr>
              <a:t>Jordan to provide school places to all Syrian children</a:t>
            </a:r>
          </a:p>
          <a:p>
            <a:pPr>
              <a:buFont typeface="Wingdings" charset="2"/>
              <a:buChar char="§"/>
            </a:pPr>
            <a:r>
              <a:rPr lang="en-US" sz="1900" dirty="0">
                <a:solidFill>
                  <a:schemeClr val="tx2"/>
                </a:solidFill>
              </a:rPr>
              <a:t>Jordan to issue 200,000 work permits to Syrians in specific sectors of the economy</a:t>
            </a:r>
          </a:p>
          <a:p>
            <a:pPr>
              <a:buFont typeface="Wingdings" charset="2"/>
              <a:buChar char="§"/>
            </a:pPr>
            <a:r>
              <a:rPr lang="en-US" sz="1900" dirty="0">
                <a:solidFill>
                  <a:schemeClr val="tx2"/>
                </a:solidFill>
              </a:rPr>
              <a:t>Jordan to institute reforms to improve business and investment environment and </a:t>
            </a:r>
            <a:r>
              <a:rPr lang="en-US" sz="1900" dirty="0" err="1">
                <a:solidFill>
                  <a:schemeClr val="tx2"/>
                </a:solidFill>
              </a:rPr>
              <a:t>formalise</a:t>
            </a:r>
            <a:r>
              <a:rPr lang="en-US" sz="1900" dirty="0">
                <a:solidFill>
                  <a:schemeClr val="tx2"/>
                </a:solidFill>
              </a:rPr>
              <a:t> Syrian businesses</a:t>
            </a:r>
          </a:p>
          <a:p>
            <a:pPr>
              <a:buFont typeface="Wingdings" charset="2"/>
              <a:buChar char="§"/>
            </a:pPr>
            <a:r>
              <a:rPr lang="en-US" sz="1900" dirty="0">
                <a:solidFill>
                  <a:schemeClr val="tx2"/>
                </a:solidFill>
              </a:rPr>
              <a:t>EU to relax trade regulations for 18 designated economic zones in Jordan, in return for employment quotas for Syrian refugees in the businesses benefiting</a:t>
            </a:r>
          </a:p>
          <a:p>
            <a:pPr>
              <a:buFont typeface="Wingdings" charset="2"/>
              <a:buChar char="§"/>
            </a:pPr>
            <a:r>
              <a:rPr lang="en-GB" sz="1900" dirty="0">
                <a:solidFill>
                  <a:schemeClr val="tx2"/>
                </a:solidFill>
                <a:hlinkClick r:id="rId3">
                  <a:extLst>
                    <a:ext uri="{A12FA001-AC4F-418D-AE19-62706E023703}">
                      <ahyp:hlinkClr xmlns:ahyp="http://schemas.microsoft.com/office/drawing/2018/hyperlinkcolor" val="tx"/>
                    </a:ext>
                  </a:extLst>
                </a:hlinkClick>
              </a:rPr>
              <a:t>https://www.ilo.org/global/about-the-ilo/newsroom/news/WCMS_549276/lang--en/index.htm</a:t>
            </a:r>
            <a:r>
              <a:rPr lang="en-GB" sz="1900" dirty="0">
                <a:solidFill>
                  <a:schemeClr val="tx2"/>
                </a:solidFill>
              </a:rPr>
              <a:t> </a:t>
            </a:r>
            <a:endParaRPr lang="en-US" sz="1900" dirty="0">
              <a:solidFill>
                <a:schemeClr val="tx2"/>
              </a:solidFill>
            </a:endParaRPr>
          </a:p>
          <a:p>
            <a:pPr marL="0" indent="0">
              <a:buNone/>
            </a:pPr>
            <a:r>
              <a:rPr lang="en-GB" sz="1900" b="1" dirty="0">
                <a:solidFill>
                  <a:schemeClr val="tx2"/>
                </a:solidFill>
              </a:rPr>
              <a:t>TO DISCUSS: What are the strengths and weaknesses of the Jordan Compact – Thinking about:</a:t>
            </a:r>
          </a:p>
          <a:p>
            <a:pPr>
              <a:lnSpc>
                <a:spcPct val="100000"/>
              </a:lnSpc>
              <a:spcBef>
                <a:spcPts val="0"/>
              </a:spcBef>
              <a:buFont typeface="Wingdings" charset="2"/>
              <a:buChar char="§"/>
            </a:pPr>
            <a:r>
              <a:rPr lang="en-GB" sz="1900" b="1" dirty="0">
                <a:solidFill>
                  <a:schemeClr val="tx2"/>
                </a:solidFill>
              </a:rPr>
              <a:t>The big idea/the overall model? </a:t>
            </a:r>
          </a:p>
          <a:p>
            <a:pPr>
              <a:lnSpc>
                <a:spcPct val="100000"/>
              </a:lnSpc>
              <a:spcBef>
                <a:spcPts val="0"/>
              </a:spcBef>
              <a:buFont typeface="Wingdings" charset="2"/>
              <a:buChar char="§"/>
            </a:pPr>
            <a:r>
              <a:rPr lang="en-GB" sz="1900" b="1" dirty="0">
                <a:solidFill>
                  <a:schemeClr val="tx2"/>
                </a:solidFill>
              </a:rPr>
              <a:t>Nature of the policy process? </a:t>
            </a:r>
          </a:p>
          <a:p>
            <a:pPr>
              <a:lnSpc>
                <a:spcPct val="100000"/>
              </a:lnSpc>
              <a:spcBef>
                <a:spcPts val="0"/>
              </a:spcBef>
              <a:buFont typeface="Wingdings" charset="2"/>
              <a:buChar char="§"/>
            </a:pPr>
            <a:r>
              <a:rPr lang="en-GB" sz="1900" b="1" dirty="0">
                <a:solidFill>
                  <a:schemeClr val="tx2"/>
                </a:solidFill>
              </a:rPr>
              <a:t>Impact?</a:t>
            </a:r>
            <a:endParaRPr lang="en-US" sz="1900" dirty="0">
              <a:solidFill>
                <a:schemeClr val="tx2"/>
              </a:solidFill>
            </a:endParaRPr>
          </a:p>
        </p:txBody>
      </p:sp>
    </p:spTree>
    <p:extLst>
      <p:ext uri="{BB962C8B-B14F-4D97-AF65-F5344CB8AC3E}">
        <p14:creationId xmlns:p14="http://schemas.microsoft.com/office/powerpoint/2010/main" val="3933525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Observations</a:t>
            </a:r>
          </a:p>
        </p:txBody>
      </p:sp>
      <p:sp>
        <p:nvSpPr>
          <p:cNvPr id="5" name="Content Placeholder 4"/>
          <p:cNvSpPr>
            <a:spLocks noGrp="1"/>
          </p:cNvSpPr>
          <p:nvPr>
            <p:ph idx="1"/>
          </p:nvPr>
        </p:nvSpPr>
        <p:spPr/>
        <p:txBody>
          <a:bodyPr/>
          <a:lstStyle/>
          <a:p>
            <a:r>
              <a:rPr lang="en-US" b="1" dirty="0"/>
              <a:t>Nature of policy process </a:t>
            </a:r>
            <a:r>
              <a:rPr lang="mr-IN" dirty="0"/>
              <a:t>–</a:t>
            </a:r>
            <a:r>
              <a:rPr lang="en-US" dirty="0"/>
              <a:t> a ‘political deal’ rather than an inclusive process. Cooperation of development and humanitarian actors. Strategic interests converged, but tensions within. Significant political momentum secured.</a:t>
            </a:r>
          </a:p>
          <a:p>
            <a:r>
              <a:rPr lang="en-US" b="1" dirty="0"/>
              <a:t>Issues in implementation</a:t>
            </a:r>
            <a:r>
              <a:rPr lang="en-US" dirty="0"/>
              <a:t> </a:t>
            </a:r>
            <a:r>
              <a:rPr lang="mr-IN" dirty="0"/>
              <a:t>–</a:t>
            </a:r>
            <a:r>
              <a:rPr lang="en-US" dirty="0"/>
              <a:t> closed sectors, adjustments required to fit type of work allowed, relevance of informal sector to effectiveness, highly level of segmentation in </a:t>
            </a:r>
            <a:r>
              <a:rPr lang="en-US" dirty="0" err="1"/>
              <a:t>labour</a:t>
            </a:r>
            <a:r>
              <a:rPr lang="en-US" dirty="0"/>
              <a:t> market, refugees vs. migrant workers, trust issues, complex bureaucratic process to secure a work permit</a:t>
            </a:r>
            <a:r>
              <a:rPr lang="mr-IN" dirty="0"/>
              <a:t>…</a:t>
            </a:r>
            <a:r>
              <a:rPr lang="en-GB" dirty="0"/>
              <a:t> </a:t>
            </a:r>
          </a:p>
          <a:p>
            <a:r>
              <a:rPr lang="en-GB" b="1" dirty="0"/>
              <a:t>Impact </a:t>
            </a:r>
            <a:r>
              <a:rPr lang="mr-IN" dirty="0"/>
              <a:t>–</a:t>
            </a:r>
            <a:r>
              <a:rPr lang="en-GB" dirty="0"/>
              <a:t> often measured in term of outputs, need to look at refugees’ socioeconomic indicators as well. School enrolment increased, but still 75.000 out of school (40%). Permits target not reached. Will it really deter onward movement as EU states hope?</a:t>
            </a:r>
            <a:endParaRPr lang="en-US" dirty="0"/>
          </a:p>
          <a:p>
            <a:endParaRPr lang="en-US" dirty="0"/>
          </a:p>
          <a:p>
            <a:endParaRPr lang="en-US" dirty="0"/>
          </a:p>
        </p:txBody>
      </p:sp>
    </p:spTree>
    <p:extLst>
      <p:ext uri="{BB962C8B-B14F-4D97-AF65-F5344CB8AC3E}">
        <p14:creationId xmlns:p14="http://schemas.microsoft.com/office/powerpoint/2010/main" val="1005358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5683-B130-544B-9934-296BD8E50EB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181A052-3171-0C42-919B-677BC6CAD5B1}"/>
              </a:ext>
            </a:extLst>
          </p:cNvPr>
          <p:cNvSpPr>
            <a:spLocks noGrp="1"/>
          </p:cNvSpPr>
          <p:nvPr>
            <p:ph idx="1"/>
          </p:nvPr>
        </p:nvSpPr>
        <p:spPr/>
        <p:txBody>
          <a:bodyPr/>
          <a:lstStyle/>
          <a:p>
            <a:r>
              <a:rPr lang="en-US" sz="2400" dirty="0">
                <a:solidFill>
                  <a:schemeClr val="tx2"/>
                </a:solidFill>
                <a:latin typeface="Tw Cen MT" panose="020B0602020104020603" pitchFamily="34" charset="77"/>
                <a:cs typeface="Gill Sans"/>
              </a:rPr>
              <a:t>Encampment persists as a dominant response, but fresh policy interest in engagement with refugee livelihoods and host communities and wider development processes</a:t>
            </a:r>
          </a:p>
          <a:p>
            <a:r>
              <a:rPr lang="en-US" sz="2400" dirty="0">
                <a:solidFill>
                  <a:schemeClr val="tx2"/>
                </a:solidFill>
                <a:latin typeface="Tw Cen MT" panose="020B0602020104020603" pitchFamily="34" charset="77"/>
                <a:cs typeface="Gill Sans"/>
              </a:rPr>
              <a:t>Hold potential to improve refugees’ lives, but work around rather than tackling fundamental predicament of being a refugee and the importance of legal rights and protection. </a:t>
            </a:r>
          </a:p>
          <a:p>
            <a:endParaRPr lang="en-US" dirty="0"/>
          </a:p>
        </p:txBody>
      </p:sp>
    </p:spTree>
    <p:extLst>
      <p:ext uri="{BB962C8B-B14F-4D97-AF65-F5344CB8AC3E}">
        <p14:creationId xmlns:p14="http://schemas.microsoft.com/office/powerpoint/2010/main" val="269806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0810-272B-C647-89CF-40EA1D02C1B0}"/>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048D5FBC-62E9-F946-AE8E-6117A38D5999}"/>
              </a:ext>
            </a:extLst>
          </p:cNvPr>
          <p:cNvSpPr>
            <a:spLocks noGrp="1"/>
          </p:cNvSpPr>
          <p:nvPr>
            <p:ph sz="quarter" idx="13"/>
          </p:nvPr>
        </p:nvSpPr>
        <p:spPr>
          <a:xfrm>
            <a:off x="628649" y="1841862"/>
            <a:ext cx="7886699" cy="4651012"/>
          </a:xfrm>
        </p:spPr>
        <p:txBody>
          <a:bodyPr>
            <a:normAutofit/>
          </a:bodyPr>
          <a:lstStyle/>
          <a:p>
            <a:pPr marL="388620" indent="-342900"/>
            <a:r>
              <a:rPr lang="en-US" sz="2400" dirty="0">
                <a:latin typeface="Tw Cen MT" panose="020B0602020104020603" pitchFamily="34" charset="77"/>
                <a:cs typeface="Gill Sans"/>
              </a:rPr>
              <a:t>Exploring impacts of refugee presence in wider communities</a:t>
            </a:r>
          </a:p>
          <a:p>
            <a:pPr marL="388620" indent="-342900"/>
            <a:endParaRPr lang="en-US" sz="2400" dirty="0">
              <a:latin typeface="Tw Cen MT" panose="020B0602020104020603" pitchFamily="34" charset="77"/>
              <a:cs typeface="Gill Sans"/>
            </a:endParaRPr>
          </a:p>
          <a:p>
            <a:pPr marL="388620" indent="-342900"/>
            <a:r>
              <a:rPr lang="en-US" sz="2400" dirty="0">
                <a:latin typeface="Tw Cen MT" panose="020B0602020104020603" pitchFamily="34" charset="77"/>
                <a:cs typeface="Gill Sans"/>
              </a:rPr>
              <a:t>Policy initiatives promoting self-reliance and wider development</a:t>
            </a:r>
          </a:p>
          <a:p>
            <a:pPr marL="388620" indent="-342900"/>
            <a:endParaRPr lang="en-US" sz="2400" dirty="0">
              <a:latin typeface="Tw Cen MT" panose="020B0602020104020603" pitchFamily="34" charset="77"/>
              <a:cs typeface="Gill Sans"/>
            </a:endParaRPr>
          </a:p>
          <a:p>
            <a:pPr marL="388620" indent="-342900"/>
            <a:r>
              <a:rPr lang="en-US" sz="2400" dirty="0">
                <a:latin typeface="Tw Cen MT" panose="020B0602020104020603" pitchFamily="34" charset="77"/>
                <a:cs typeface="Gill Sans"/>
              </a:rPr>
              <a:t>Case study of Jordan Compact (exercise/discussion)</a:t>
            </a:r>
          </a:p>
          <a:p>
            <a:endParaRPr lang="en-US" sz="2400" dirty="0"/>
          </a:p>
        </p:txBody>
      </p:sp>
    </p:spTree>
    <p:extLst>
      <p:ext uri="{BB962C8B-B14F-4D97-AF65-F5344CB8AC3E}">
        <p14:creationId xmlns:p14="http://schemas.microsoft.com/office/powerpoint/2010/main" val="2781668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39B183-71AE-4748-956F-F167DB573D53}"/>
              </a:ext>
            </a:extLst>
          </p:cNvPr>
          <p:cNvSpPr>
            <a:spLocks noGrp="1"/>
          </p:cNvSpPr>
          <p:nvPr>
            <p:ph type="title"/>
          </p:nvPr>
        </p:nvSpPr>
        <p:spPr>
          <a:xfrm>
            <a:off x="1143000" y="2245809"/>
            <a:ext cx="6858000" cy="1564716"/>
          </a:xfrm>
        </p:spPr>
        <p:txBody>
          <a:bodyPr vert="horz" lIns="91440" tIns="45720" rIns="91440" bIns="45720" rtlCol="0" anchor="b">
            <a:normAutofit fontScale="90000"/>
          </a:bodyPr>
          <a:lstStyle/>
          <a:p>
            <a:pPr defTabSz="914400"/>
            <a:r>
              <a:rPr lang="en-US" sz="4200" dirty="0"/>
              <a:t>1</a:t>
            </a:r>
            <a:r>
              <a:rPr lang="en-US" sz="4200" kern="1200" dirty="0">
                <a:solidFill>
                  <a:schemeClr val="tx1"/>
                </a:solidFill>
                <a:latin typeface="+mj-lt"/>
                <a:ea typeface="+mj-ea"/>
                <a:cs typeface="+mj-cs"/>
              </a:rPr>
              <a:t>. Exploring impacts of refugee presence in wider communities</a:t>
            </a:r>
          </a:p>
        </p:txBody>
      </p:sp>
      <p:sp>
        <p:nvSpPr>
          <p:cNvPr id="11"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3379" y="0"/>
            <a:ext cx="532062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2290" y="4682920"/>
            <a:ext cx="3392097"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7"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2920"/>
            <a:ext cx="4443893"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5335901"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04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D09F86-C334-BD43-9E53-6525881FEC7D}"/>
              </a:ext>
            </a:extLst>
          </p:cNvPr>
          <p:cNvSpPr>
            <a:spLocks noGrp="1"/>
          </p:cNvSpPr>
          <p:nvPr>
            <p:ph type="title"/>
          </p:nvPr>
        </p:nvSpPr>
        <p:spPr>
          <a:xfrm>
            <a:off x="118583" y="-82267"/>
            <a:ext cx="7290054" cy="1384261"/>
          </a:xfrm>
          <a:noFill/>
        </p:spPr>
        <p:txBody>
          <a:bodyPr/>
          <a:lstStyle/>
          <a:p>
            <a:r>
              <a:rPr lang="en-US" cap="none" dirty="0">
                <a:solidFill>
                  <a:schemeClr val="tx2"/>
                </a:solidFill>
                <a:latin typeface="Tw Cen MT" panose="020B0602020104020603" pitchFamily="34" charset="77"/>
              </a:rPr>
              <a:t>Measuring macro significance</a:t>
            </a:r>
            <a:r>
              <a:rPr lang="mr-IN" cap="none" dirty="0">
                <a:solidFill>
                  <a:schemeClr val="tx2"/>
                </a:solidFill>
                <a:latin typeface="Tw Cen MT" panose="020B0602020104020603" pitchFamily="34" charset="77"/>
              </a:rPr>
              <a:t>…</a:t>
            </a:r>
            <a:r>
              <a:rPr lang="en-GB" cap="none" dirty="0">
                <a:solidFill>
                  <a:schemeClr val="tx2"/>
                </a:solidFill>
                <a:latin typeface="Tw Cen MT" panose="020B0602020104020603" pitchFamily="34" charset="77"/>
              </a:rPr>
              <a:t>?</a:t>
            </a:r>
            <a:endParaRPr lang="en-US" cap="none" dirty="0">
              <a:solidFill>
                <a:schemeClr val="tx2"/>
              </a:solidFill>
              <a:latin typeface="Tw Cen MT" panose="020B0602020104020603" pitchFamily="34" charset="77"/>
            </a:endParaRPr>
          </a:p>
        </p:txBody>
      </p:sp>
      <p:sp>
        <p:nvSpPr>
          <p:cNvPr id="6" name="Slide Number Placeholder 6"/>
          <p:cNvSpPr>
            <a:spLocks noGrp="1"/>
          </p:cNvSpPr>
          <p:nvPr>
            <p:ph type="sldNum" sz="quarter" idx="12"/>
          </p:nvPr>
        </p:nvSpPr>
        <p:spPr/>
        <p:txBody>
          <a:bodyPr/>
          <a:lstStyle/>
          <a:p>
            <a:fld id="{05E72CE2-ED69-4ABF-B959-606B9EA8A47A}" type="slidenum">
              <a:rPr lang="en-GB"/>
              <a:pPr/>
              <a:t>5</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038017182"/>
              </p:ext>
            </p:extLst>
          </p:nvPr>
        </p:nvGraphicFramePr>
        <p:xfrm>
          <a:off x="92257" y="961275"/>
          <a:ext cx="8959488" cy="4697934"/>
        </p:xfrm>
        <a:graphic>
          <a:graphicData uri="http://schemas.openxmlformats.org/drawingml/2006/table">
            <a:tbl>
              <a:tblPr firstRow="1" bandRow="1">
                <a:tableStyleId>{5C22544A-7EE6-4342-B048-85BDC9FD1C3A}</a:tableStyleId>
              </a:tblPr>
              <a:tblGrid>
                <a:gridCol w="618266">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2868614">
                  <a:extLst>
                    <a:ext uri="{9D8B030D-6E8A-4147-A177-3AD203B41FA5}">
                      <a16:colId xmlns:a16="http://schemas.microsoft.com/office/drawing/2014/main" val="20003"/>
                    </a:ext>
                  </a:extLst>
                </a:gridCol>
              </a:tblGrid>
              <a:tr h="647114">
                <a:tc>
                  <a:txBody>
                    <a:bodyPr/>
                    <a:lstStyle/>
                    <a:p>
                      <a:endParaRPr lang="en-US" sz="1800" dirty="0"/>
                    </a:p>
                  </a:txBody>
                  <a:tcPr marT="42203" marB="42203"/>
                </a:tc>
                <a:tc>
                  <a:txBody>
                    <a:bodyPr/>
                    <a:lstStyle/>
                    <a:p>
                      <a:r>
                        <a:rPr lang="en-US" sz="1800" dirty="0"/>
                        <a:t>Numbers of refugees (m)</a:t>
                      </a:r>
                    </a:p>
                  </a:txBody>
                  <a:tcPr marT="42203" marB="42203"/>
                </a:tc>
                <a:tc>
                  <a:txBody>
                    <a:bodyPr/>
                    <a:lstStyle/>
                    <a:p>
                      <a:r>
                        <a:rPr lang="en-US" sz="1800" dirty="0"/>
                        <a:t>Refugees per 1,000</a:t>
                      </a:r>
                      <a:r>
                        <a:rPr lang="en-US" sz="1800" baseline="0" dirty="0"/>
                        <a:t> inhabitants</a:t>
                      </a:r>
                      <a:endParaRPr lang="en-US" sz="1800" dirty="0"/>
                    </a:p>
                  </a:txBody>
                  <a:tcPr marT="42203" marB="42203"/>
                </a:tc>
                <a:tc>
                  <a:txBody>
                    <a:bodyPr/>
                    <a:lstStyle/>
                    <a:p>
                      <a:r>
                        <a:rPr lang="en-US" sz="1800" dirty="0"/>
                        <a:t>Refugees per $1 GDP</a:t>
                      </a:r>
                      <a:r>
                        <a:rPr lang="en-US" sz="1800" baseline="0" dirty="0"/>
                        <a:t> per capita</a:t>
                      </a:r>
                      <a:endParaRPr lang="en-US" sz="1800" dirty="0"/>
                    </a:p>
                  </a:txBody>
                  <a:tcPr marT="42203" marB="42203"/>
                </a:tc>
                <a:extLst>
                  <a:ext uri="{0D108BD9-81ED-4DB2-BD59-A6C34878D82A}">
                    <a16:rowId xmlns:a16="http://schemas.microsoft.com/office/drawing/2014/main" val="10000"/>
                  </a:ext>
                </a:extLst>
              </a:tr>
              <a:tr h="405082">
                <a:tc>
                  <a:txBody>
                    <a:bodyPr/>
                    <a:lstStyle/>
                    <a:p>
                      <a:r>
                        <a:rPr lang="en-US" sz="1800" dirty="0"/>
                        <a:t>1</a:t>
                      </a:r>
                    </a:p>
                  </a:txBody>
                  <a:tcPr marT="42203" marB="42203"/>
                </a:tc>
                <a:tc>
                  <a:txBody>
                    <a:bodyPr/>
                    <a:lstStyle/>
                    <a:p>
                      <a:r>
                        <a:rPr lang="en-US" sz="1800" dirty="0"/>
                        <a:t>Turkey (1.8)</a:t>
                      </a:r>
                    </a:p>
                  </a:txBody>
                  <a:tcPr marT="42203" marB="42203"/>
                </a:tc>
                <a:tc>
                  <a:txBody>
                    <a:bodyPr/>
                    <a:lstStyle/>
                    <a:p>
                      <a:r>
                        <a:rPr lang="en-US" sz="1800" dirty="0"/>
                        <a:t>Lebanon (209)</a:t>
                      </a:r>
                    </a:p>
                  </a:txBody>
                  <a:tcPr marT="42203" marB="42203"/>
                </a:tc>
                <a:tc>
                  <a:txBody>
                    <a:bodyPr/>
                    <a:lstStyle/>
                    <a:p>
                      <a:r>
                        <a:rPr lang="en-US" sz="1800" dirty="0"/>
                        <a:t>Ethiopia (469)</a:t>
                      </a:r>
                    </a:p>
                  </a:txBody>
                  <a:tcPr marT="42203" marB="42203"/>
                </a:tc>
                <a:extLst>
                  <a:ext uri="{0D108BD9-81ED-4DB2-BD59-A6C34878D82A}">
                    <a16:rowId xmlns:a16="http://schemas.microsoft.com/office/drawing/2014/main" val="10001"/>
                  </a:ext>
                </a:extLst>
              </a:tr>
              <a:tr h="405082">
                <a:tc>
                  <a:txBody>
                    <a:bodyPr/>
                    <a:lstStyle/>
                    <a:p>
                      <a:r>
                        <a:rPr lang="en-US" sz="1800" dirty="0"/>
                        <a:t>2</a:t>
                      </a:r>
                    </a:p>
                  </a:txBody>
                  <a:tcPr marT="42203" marB="42203"/>
                </a:tc>
                <a:tc>
                  <a:txBody>
                    <a:bodyPr/>
                    <a:lstStyle/>
                    <a:p>
                      <a:r>
                        <a:rPr lang="en-US" sz="1800" dirty="0"/>
                        <a:t>Pakistan (1.5)</a:t>
                      </a:r>
                    </a:p>
                  </a:txBody>
                  <a:tcPr marT="42203" marB="42203"/>
                </a:tc>
                <a:tc>
                  <a:txBody>
                    <a:bodyPr/>
                    <a:lstStyle/>
                    <a:p>
                      <a:r>
                        <a:rPr lang="en-US" sz="1800" dirty="0"/>
                        <a:t>Jordan (90)</a:t>
                      </a:r>
                    </a:p>
                  </a:txBody>
                  <a:tcPr marT="42203" marB="42203"/>
                </a:tc>
                <a:tc>
                  <a:txBody>
                    <a:bodyPr/>
                    <a:lstStyle/>
                    <a:p>
                      <a:r>
                        <a:rPr lang="en-US" sz="1800" dirty="0"/>
                        <a:t>Pakistan (322)</a:t>
                      </a:r>
                    </a:p>
                  </a:txBody>
                  <a:tcPr marT="42203" marB="42203"/>
                </a:tc>
                <a:extLst>
                  <a:ext uri="{0D108BD9-81ED-4DB2-BD59-A6C34878D82A}">
                    <a16:rowId xmlns:a16="http://schemas.microsoft.com/office/drawing/2014/main" val="10002"/>
                  </a:ext>
                </a:extLst>
              </a:tr>
              <a:tr h="405082">
                <a:tc>
                  <a:txBody>
                    <a:bodyPr/>
                    <a:lstStyle/>
                    <a:p>
                      <a:r>
                        <a:rPr lang="en-US" sz="1800" dirty="0"/>
                        <a:t>3</a:t>
                      </a:r>
                    </a:p>
                  </a:txBody>
                  <a:tcPr marT="42203" marB="42203"/>
                </a:tc>
                <a:tc>
                  <a:txBody>
                    <a:bodyPr/>
                    <a:lstStyle/>
                    <a:p>
                      <a:r>
                        <a:rPr lang="en-US" sz="1800" dirty="0"/>
                        <a:t>Lebanon (1.2)</a:t>
                      </a:r>
                    </a:p>
                  </a:txBody>
                  <a:tcPr marT="42203" marB="42203"/>
                </a:tc>
                <a:tc>
                  <a:txBody>
                    <a:bodyPr/>
                    <a:lstStyle/>
                    <a:p>
                      <a:r>
                        <a:rPr lang="en-US" sz="1800" dirty="0"/>
                        <a:t>Nauru (51)</a:t>
                      </a:r>
                    </a:p>
                  </a:txBody>
                  <a:tcPr marT="42203" marB="42203"/>
                </a:tc>
                <a:tc>
                  <a:txBody>
                    <a:bodyPr/>
                    <a:lstStyle/>
                    <a:p>
                      <a:r>
                        <a:rPr lang="en-US" sz="1800" dirty="0"/>
                        <a:t>Uganda (216)</a:t>
                      </a:r>
                    </a:p>
                  </a:txBody>
                  <a:tcPr marT="42203" marB="42203"/>
                </a:tc>
                <a:extLst>
                  <a:ext uri="{0D108BD9-81ED-4DB2-BD59-A6C34878D82A}">
                    <a16:rowId xmlns:a16="http://schemas.microsoft.com/office/drawing/2014/main" val="10003"/>
                  </a:ext>
                </a:extLst>
              </a:tr>
              <a:tr h="405082">
                <a:tc>
                  <a:txBody>
                    <a:bodyPr/>
                    <a:lstStyle/>
                    <a:p>
                      <a:r>
                        <a:rPr lang="en-US" sz="1800" dirty="0"/>
                        <a:t>4</a:t>
                      </a:r>
                    </a:p>
                  </a:txBody>
                  <a:tcPr marT="42203" marB="42203"/>
                </a:tc>
                <a:tc>
                  <a:txBody>
                    <a:bodyPr/>
                    <a:lstStyle/>
                    <a:p>
                      <a:r>
                        <a:rPr lang="en-US" sz="1800" dirty="0"/>
                        <a:t>Iran</a:t>
                      </a:r>
                      <a:r>
                        <a:rPr lang="en-US" sz="1800" baseline="0" dirty="0"/>
                        <a:t> (0.98)</a:t>
                      </a:r>
                      <a:endParaRPr lang="en-US" sz="1800" dirty="0"/>
                    </a:p>
                  </a:txBody>
                  <a:tcPr marT="42203" marB="42203"/>
                </a:tc>
                <a:tc>
                  <a:txBody>
                    <a:bodyPr/>
                    <a:lstStyle/>
                    <a:p>
                      <a:r>
                        <a:rPr lang="en-US" sz="1800" dirty="0"/>
                        <a:t>Chad (31)</a:t>
                      </a:r>
                    </a:p>
                  </a:txBody>
                  <a:tcPr marT="42203" marB="42203"/>
                </a:tc>
                <a:tc>
                  <a:txBody>
                    <a:bodyPr/>
                    <a:lstStyle/>
                    <a:p>
                      <a:r>
                        <a:rPr lang="en-US" sz="1800" dirty="0"/>
                        <a:t>DR Congo (208)</a:t>
                      </a:r>
                    </a:p>
                  </a:txBody>
                  <a:tcPr marT="42203" marB="42203"/>
                </a:tc>
                <a:extLst>
                  <a:ext uri="{0D108BD9-81ED-4DB2-BD59-A6C34878D82A}">
                    <a16:rowId xmlns:a16="http://schemas.microsoft.com/office/drawing/2014/main" val="10004"/>
                  </a:ext>
                </a:extLst>
              </a:tr>
              <a:tr h="405082">
                <a:tc>
                  <a:txBody>
                    <a:bodyPr/>
                    <a:lstStyle/>
                    <a:p>
                      <a:r>
                        <a:rPr lang="en-US" sz="1800" dirty="0"/>
                        <a:t>5</a:t>
                      </a:r>
                    </a:p>
                  </a:txBody>
                  <a:tcPr marT="42203" marB="42203"/>
                </a:tc>
                <a:tc>
                  <a:txBody>
                    <a:bodyPr/>
                    <a:lstStyle/>
                    <a:p>
                      <a:r>
                        <a:rPr lang="en-US" sz="1800" dirty="0"/>
                        <a:t>Ethiopia (0.7)</a:t>
                      </a:r>
                    </a:p>
                  </a:txBody>
                  <a:tcPr marT="42203" marB="42203"/>
                </a:tc>
                <a:tc>
                  <a:txBody>
                    <a:bodyPr/>
                    <a:lstStyle/>
                    <a:p>
                      <a:r>
                        <a:rPr lang="en-US" sz="1800" dirty="0"/>
                        <a:t>Turkey (24)</a:t>
                      </a:r>
                    </a:p>
                  </a:txBody>
                  <a:tcPr marT="42203" marB="42203"/>
                </a:tc>
                <a:tc>
                  <a:txBody>
                    <a:bodyPr/>
                    <a:lstStyle/>
                    <a:p>
                      <a:r>
                        <a:rPr lang="en-US" sz="1800" dirty="0"/>
                        <a:t>Chad (193)</a:t>
                      </a:r>
                    </a:p>
                  </a:txBody>
                  <a:tcPr marT="42203" marB="42203"/>
                </a:tc>
                <a:extLst>
                  <a:ext uri="{0D108BD9-81ED-4DB2-BD59-A6C34878D82A}">
                    <a16:rowId xmlns:a16="http://schemas.microsoft.com/office/drawing/2014/main" val="10005"/>
                  </a:ext>
                </a:extLst>
              </a:tr>
              <a:tr h="405082">
                <a:tc>
                  <a:txBody>
                    <a:bodyPr/>
                    <a:lstStyle/>
                    <a:p>
                      <a:r>
                        <a:rPr lang="en-US" sz="1800" dirty="0"/>
                        <a:t>6</a:t>
                      </a:r>
                    </a:p>
                  </a:txBody>
                  <a:tcPr marT="42203" marB="42203"/>
                </a:tc>
                <a:tc>
                  <a:txBody>
                    <a:bodyPr/>
                    <a:lstStyle/>
                    <a:p>
                      <a:r>
                        <a:rPr lang="en-US" sz="1800" dirty="0"/>
                        <a:t>Jordan (0.66)</a:t>
                      </a:r>
                    </a:p>
                  </a:txBody>
                  <a:tcPr marT="42203" marB="42203"/>
                </a:tc>
                <a:tc>
                  <a:txBody>
                    <a:bodyPr/>
                    <a:lstStyle/>
                    <a:p>
                      <a:r>
                        <a:rPr lang="en-US" sz="1800" dirty="0"/>
                        <a:t>S Sudan (22)</a:t>
                      </a:r>
                    </a:p>
                  </a:txBody>
                  <a:tcPr marT="42203" marB="42203"/>
                </a:tc>
                <a:tc>
                  <a:txBody>
                    <a:bodyPr/>
                    <a:lstStyle/>
                    <a:p>
                      <a:r>
                        <a:rPr lang="en-US" sz="1800" dirty="0"/>
                        <a:t>Kenya (186)</a:t>
                      </a:r>
                    </a:p>
                  </a:txBody>
                  <a:tcPr marT="42203" marB="42203"/>
                </a:tc>
                <a:extLst>
                  <a:ext uri="{0D108BD9-81ED-4DB2-BD59-A6C34878D82A}">
                    <a16:rowId xmlns:a16="http://schemas.microsoft.com/office/drawing/2014/main" val="10006"/>
                  </a:ext>
                </a:extLst>
              </a:tr>
              <a:tr h="405082">
                <a:tc>
                  <a:txBody>
                    <a:bodyPr/>
                    <a:lstStyle/>
                    <a:p>
                      <a:r>
                        <a:rPr lang="en-US" sz="1800" dirty="0"/>
                        <a:t>7</a:t>
                      </a:r>
                    </a:p>
                  </a:txBody>
                  <a:tcPr marT="42203" marB="42203"/>
                </a:tc>
                <a:tc>
                  <a:txBody>
                    <a:bodyPr/>
                    <a:lstStyle/>
                    <a:p>
                      <a:r>
                        <a:rPr lang="en-US" sz="1800" dirty="0"/>
                        <a:t>Kenya (0.55)</a:t>
                      </a:r>
                    </a:p>
                  </a:txBody>
                  <a:tcPr marT="42203" marB="42203"/>
                </a:tc>
                <a:tc>
                  <a:txBody>
                    <a:bodyPr/>
                    <a:lstStyle/>
                    <a:p>
                      <a:r>
                        <a:rPr lang="en-US" sz="1800" dirty="0"/>
                        <a:t>Mauritania (19)</a:t>
                      </a:r>
                    </a:p>
                  </a:txBody>
                  <a:tcPr marT="42203" marB="42203"/>
                </a:tc>
                <a:tc>
                  <a:txBody>
                    <a:bodyPr/>
                    <a:lstStyle/>
                    <a:p>
                      <a:r>
                        <a:rPr lang="en-US" sz="1800" dirty="0"/>
                        <a:t>S Sudan (135)</a:t>
                      </a:r>
                    </a:p>
                  </a:txBody>
                  <a:tcPr marT="42203" marB="42203"/>
                </a:tc>
                <a:extLst>
                  <a:ext uri="{0D108BD9-81ED-4DB2-BD59-A6C34878D82A}">
                    <a16:rowId xmlns:a16="http://schemas.microsoft.com/office/drawing/2014/main" val="10007"/>
                  </a:ext>
                </a:extLst>
              </a:tr>
              <a:tr h="405082">
                <a:tc>
                  <a:txBody>
                    <a:bodyPr/>
                    <a:lstStyle/>
                    <a:p>
                      <a:r>
                        <a:rPr lang="en-US" sz="1800" dirty="0"/>
                        <a:t>8</a:t>
                      </a:r>
                    </a:p>
                  </a:txBody>
                  <a:tcPr marT="42203" marB="42203"/>
                </a:tc>
                <a:tc>
                  <a:txBody>
                    <a:bodyPr/>
                    <a:lstStyle/>
                    <a:p>
                      <a:r>
                        <a:rPr lang="en-US" sz="1800" dirty="0"/>
                        <a:t>Uganda (0.43)</a:t>
                      </a:r>
                    </a:p>
                  </a:txBody>
                  <a:tcPr marT="42203" marB="42203"/>
                </a:tc>
                <a:tc>
                  <a:txBody>
                    <a:bodyPr/>
                    <a:lstStyle/>
                    <a:p>
                      <a:r>
                        <a:rPr lang="en-US" sz="1800" dirty="0"/>
                        <a:t>Djibouti</a:t>
                      </a:r>
                      <a:r>
                        <a:rPr lang="en-US" sz="1800" baseline="0" dirty="0"/>
                        <a:t> (17)</a:t>
                      </a:r>
                      <a:endParaRPr lang="en-US" sz="1800" dirty="0"/>
                    </a:p>
                  </a:txBody>
                  <a:tcPr marT="42203" marB="42203"/>
                </a:tc>
                <a:tc>
                  <a:txBody>
                    <a:bodyPr/>
                    <a:lstStyle/>
                    <a:p>
                      <a:r>
                        <a:rPr lang="en-US" sz="1800" dirty="0"/>
                        <a:t>Afghanistan (117)</a:t>
                      </a:r>
                    </a:p>
                  </a:txBody>
                  <a:tcPr marT="42203" marB="42203"/>
                </a:tc>
                <a:extLst>
                  <a:ext uri="{0D108BD9-81ED-4DB2-BD59-A6C34878D82A}">
                    <a16:rowId xmlns:a16="http://schemas.microsoft.com/office/drawing/2014/main" val="10008"/>
                  </a:ext>
                </a:extLst>
              </a:tr>
              <a:tr h="405082">
                <a:tc>
                  <a:txBody>
                    <a:bodyPr/>
                    <a:lstStyle/>
                    <a:p>
                      <a:r>
                        <a:rPr lang="en-US" sz="1800" dirty="0"/>
                        <a:t>9</a:t>
                      </a:r>
                    </a:p>
                  </a:txBody>
                  <a:tcPr marT="42203" marB="42203"/>
                </a:tc>
                <a:tc>
                  <a:txBody>
                    <a:bodyPr/>
                    <a:lstStyle/>
                    <a:p>
                      <a:r>
                        <a:rPr lang="en-US" sz="1800" dirty="0"/>
                        <a:t>Chad (0.42)</a:t>
                      </a:r>
                    </a:p>
                  </a:txBody>
                  <a:tcPr marT="42203" marB="42203"/>
                </a:tc>
                <a:tc>
                  <a:txBody>
                    <a:bodyPr/>
                    <a:lstStyle/>
                    <a:p>
                      <a:r>
                        <a:rPr lang="en-US" sz="1800" dirty="0"/>
                        <a:t>Sweden (15)</a:t>
                      </a:r>
                    </a:p>
                  </a:txBody>
                  <a:tcPr marT="42203" marB="42203"/>
                </a:tc>
                <a:tc>
                  <a:txBody>
                    <a:bodyPr/>
                    <a:lstStyle/>
                    <a:p>
                      <a:r>
                        <a:rPr lang="en-US" sz="1800" dirty="0"/>
                        <a:t>Cameroon (102)</a:t>
                      </a:r>
                    </a:p>
                  </a:txBody>
                  <a:tcPr marT="42203" marB="42203"/>
                </a:tc>
                <a:extLst>
                  <a:ext uri="{0D108BD9-81ED-4DB2-BD59-A6C34878D82A}">
                    <a16:rowId xmlns:a16="http://schemas.microsoft.com/office/drawing/2014/main" val="10009"/>
                  </a:ext>
                </a:extLst>
              </a:tr>
              <a:tr h="405082">
                <a:tc>
                  <a:txBody>
                    <a:bodyPr/>
                    <a:lstStyle/>
                    <a:p>
                      <a:r>
                        <a:rPr lang="en-US" sz="1800" dirty="0"/>
                        <a:t>10</a:t>
                      </a:r>
                    </a:p>
                  </a:txBody>
                  <a:tcPr marT="42203" marB="42203"/>
                </a:tc>
                <a:tc>
                  <a:txBody>
                    <a:bodyPr/>
                    <a:lstStyle/>
                    <a:p>
                      <a:r>
                        <a:rPr lang="en-US" sz="1800" dirty="0"/>
                        <a:t>Sudan (0.36)</a:t>
                      </a:r>
                    </a:p>
                  </a:txBody>
                  <a:tcPr marT="42203" marB="42203"/>
                </a:tc>
                <a:tc>
                  <a:txBody>
                    <a:bodyPr/>
                    <a:lstStyle/>
                    <a:p>
                      <a:r>
                        <a:rPr lang="en-US" sz="1800" dirty="0"/>
                        <a:t>Malta (15)</a:t>
                      </a:r>
                    </a:p>
                  </a:txBody>
                  <a:tcPr marT="42203" marB="42203"/>
                </a:tc>
                <a:tc>
                  <a:txBody>
                    <a:bodyPr/>
                    <a:lstStyle/>
                    <a:p>
                      <a:r>
                        <a:rPr lang="en-US" sz="1800" dirty="0"/>
                        <a:t>Turkey (94)</a:t>
                      </a:r>
                    </a:p>
                  </a:txBody>
                  <a:tcPr marT="42203" marB="42203"/>
                </a:tc>
                <a:extLst>
                  <a:ext uri="{0D108BD9-81ED-4DB2-BD59-A6C34878D82A}">
                    <a16:rowId xmlns:a16="http://schemas.microsoft.com/office/drawing/2014/main" val="10010"/>
                  </a:ext>
                </a:extLst>
              </a:tr>
            </a:tbl>
          </a:graphicData>
        </a:graphic>
      </p:graphicFrame>
      <p:sp>
        <p:nvSpPr>
          <p:cNvPr id="3" name="Rectangle 2"/>
          <p:cNvSpPr/>
          <p:nvPr/>
        </p:nvSpPr>
        <p:spPr>
          <a:xfrm>
            <a:off x="3176153" y="927185"/>
            <a:ext cx="6646892" cy="55169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8" name="Rectangle 7"/>
          <p:cNvSpPr/>
          <p:nvPr/>
        </p:nvSpPr>
        <p:spPr>
          <a:xfrm>
            <a:off x="5820554" y="263113"/>
            <a:ext cx="6646892" cy="55169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993699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D09F86-C334-BD43-9E53-6525881FEC7D}"/>
              </a:ext>
            </a:extLst>
          </p:cNvPr>
          <p:cNvSpPr>
            <a:spLocks noGrp="1"/>
          </p:cNvSpPr>
          <p:nvPr>
            <p:ph type="title"/>
          </p:nvPr>
        </p:nvSpPr>
        <p:spPr>
          <a:xfrm>
            <a:off x="118583" y="-82267"/>
            <a:ext cx="7290054" cy="1384261"/>
          </a:xfrm>
          <a:noFill/>
        </p:spPr>
        <p:txBody>
          <a:bodyPr/>
          <a:lstStyle/>
          <a:p>
            <a:r>
              <a:rPr lang="en-US" cap="none" dirty="0">
                <a:solidFill>
                  <a:schemeClr val="tx2"/>
                </a:solidFill>
                <a:latin typeface="Tw Cen MT" panose="020B0602020104020603" pitchFamily="34" charset="77"/>
              </a:rPr>
              <a:t>Measuring macro significance</a:t>
            </a:r>
            <a:r>
              <a:rPr lang="mr-IN" cap="none" dirty="0">
                <a:solidFill>
                  <a:schemeClr val="tx2"/>
                </a:solidFill>
                <a:latin typeface="Tw Cen MT" panose="020B0602020104020603" pitchFamily="34" charset="77"/>
              </a:rPr>
              <a:t>…</a:t>
            </a:r>
            <a:r>
              <a:rPr lang="en-GB" cap="none" dirty="0">
                <a:solidFill>
                  <a:schemeClr val="tx2"/>
                </a:solidFill>
                <a:latin typeface="Tw Cen MT" panose="020B0602020104020603" pitchFamily="34" charset="77"/>
              </a:rPr>
              <a:t>?</a:t>
            </a:r>
            <a:endParaRPr lang="en-US" cap="none" dirty="0">
              <a:solidFill>
                <a:schemeClr val="tx2"/>
              </a:solidFill>
              <a:latin typeface="Tw Cen MT" panose="020B0602020104020603" pitchFamily="34" charset="77"/>
            </a:endParaRPr>
          </a:p>
        </p:txBody>
      </p:sp>
      <p:sp>
        <p:nvSpPr>
          <p:cNvPr id="6" name="Slide Number Placeholder 6"/>
          <p:cNvSpPr>
            <a:spLocks noGrp="1"/>
          </p:cNvSpPr>
          <p:nvPr>
            <p:ph type="sldNum" sz="quarter" idx="12"/>
          </p:nvPr>
        </p:nvSpPr>
        <p:spPr/>
        <p:txBody>
          <a:bodyPr/>
          <a:lstStyle/>
          <a:p>
            <a:fld id="{05E72CE2-ED69-4ABF-B959-606B9EA8A47A}" type="slidenum">
              <a:rPr lang="en-GB"/>
              <a:pPr/>
              <a:t>6</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4053420284"/>
              </p:ext>
            </p:extLst>
          </p:nvPr>
        </p:nvGraphicFramePr>
        <p:xfrm>
          <a:off x="92257" y="961275"/>
          <a:ext cx="8959488" cy="4697934"/>
        </p:xfrm>
        <a:graphic>
          <a:graphicData uri="http://schemas.openxmlformats.org/drawingml/2006/table">
            <a:tbl>
              <a:tblPr firstRow="1" bandRow="1">
                <a:tableStyleId>{5C22544A-7EE6-4342-B048-85BDC9FD1C3A}</a:tableStyleId>
              </a:tblPr>
              <a:tblGrid>
                <a:gridCol w="618266">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2868614">
                  <a:extLst>
                    <a:ext uri="{9D8B030D-6E8A-4147-A177-3AD203B41FA5}">
                      <a16:colId xmlns:a16="http://schemas.microsoft.com/office/drawing/2014/main" val="20003"/>
                    </a:ext>
                  </a:extLst>
                </a:gridCol>
              </a:tblGrid>
              <a:tr h="647114">
                <a:tc>
                  <a:txBody>
                    <a:bodyPr/>
                    <a:lstStyle/>
                    <a:p>
                      <a:endParaRPr lang="en-US" sz="1800" dirty="0"/>
                    </a:p>
                  </a:txBody>
                  <a:tcPr marT="42203" marB="42203"/>
                </a:tc>
                <a:tc>
                  <a:txBody>
                    <a:bodyPr/>
                    <a:lstStyle/>
                    <a:p>
                      <a:r>
                        <a:rPr lang="en-US" sz="1800" dirty="0"/>
                        <a:t>Numbers of refugees (m)</a:t>
                      </a:r>
                    </a:p>
                  </a:txBody>
                  <a:tcPr marT="42203" marB="42203"/>
                </a:tc>
                <a:tc>
                  <a:txBody>
                    <a:bodyPr/>
                    <a:lstStyle/>
                    <a:p>
                      <a:r>
                        <a:rPr lang="en-US" sz="1800" dirty="0"/>
                        <a:t>Refugees per 1,000</a:t>
                      </a:r>
                      <a:r>
                        <a:rPr lang="en-US" sz="1800" baseline="0" dirty="0"/>
                        <a:t> inhabitants</a:t>
                      </a:r>
                      <a:endParaRPr lang="en-US" sz="1800" dirty="0"/>
                    </a:p>
                  </a:txBody>
                  <a:tcPr marT="42203" marB="42203"/>
                </a:tc>
                <a:tc>
                  <a:txBody>
                    <a:bodyPr/>
                    <a:lstStyle/>
                    <a:p>
                      <a:r>
                        <a:rPr lang="en-US" sz="1800" dirty="0"/>
                        <a:t>Refugees per $1 GDP</a:t>
                      </a:r>
                      <a:r>
                        <a:rPr lang="en-US" sz="1800" baseline="0" dirty="0"/>
                        <a:t> per capita</a:t>
                      </a:r>
                      <a:endParaRPr lang="en-US" sz="1800" dirty="0"/>
                    </a:p>
                  </a:txBody>
                  <a:tcPr marT="42203" marB="42203"/>
                </a:tc>
                <a:extLst>
                  <a:ext uri="{0D108BD9-81ED-4DB2-BD59-A6C34878D82A}">
                    <a16:rowId xmlns:a16="http://schemas.microsoft.com/office/drawing/2014/main" val="10000"/>
                  </a:ext>
                </a:extLst>
              </a:tr>
              <a:tr h="405082">
                <a:tc>
                  <a:txBody>
                    <a:bodyPr/>
                    <a:lstStyle/>
                    <a:p>
                      <a:r>
                        <a:rPr lang="en-US" sz="1800" dirty="0"/>
                        <a:t>1</a:t>
                      </a:r>
                    </a:p>
                  </a:txBody>
                  <a:tcPr marT="42203" marB="42203"/>
                </a:tc>
                <a:tc>
                  <a:txBody>
                    <a:bodyPr/>
                    <a:lstStyle/>
                    <a:p>
                      <a:r>
                        <a:rPr lang="en-US" sz="1800" dirty="0"/>
                        <a:t>Turkey (1.8)</a:t>
                      </a:r>
                    </a:p>
                  </a:txBody>
                  <a:tcPr marT="42203" marB="42203"/>
                </a:tc>
                <a:tc>
                  <a:txBody>
                    <a:bodyPr/>
                    <a:lstStyle/>
                    <a:p>
                      <a:r>
                        <a:rPr lang="en-US" sz="1800" dirty="0"/>
                        <a:t>Lebanon (209)</a:t>
                      </a:r>
                    </a:p>
                  </a:txBody>
                  <a:tcPr marT="42203" marB="42203"/>
                </a:tc>
                <a:tc>
                  <a:txBody>
                    <a:bodyPr/>
                    <a:lstStyle/>
                    <a:p>
                      <a:r>
                        <a:rPr lang="en-US" sz="1800" dirty="0"/>
                        <a:t>Ethiopia (469)</a:t>
                      </a:r>
                    </a:p>
                  </a:txBody>
                  <a:tcPr marT="42203" marB="42203"/>
                </a:tc>
                <a:extLst>
                  <a:ext uri="{0D108BD9-81ED-4DB2-BD59-A6C34878D82A}">
                    <a16:rowId xmlns:a16="http://schemas.microsoft.com/office/drawing/2014/main" val="10001"/>
                  </a:ext>
                </a:extLst>
              </a:tr>
              <a:tr h="405082">
                <a:tc>
                  <a:txBody>
                    <a:bodyPr/>
                    <a:lstStyle/>
                    <a:p>
                      <a:r>
                        <a:rPr lang="en-US" sz="1800" dirty="0"/>
                        <a:t>2</a:t>
                      </a:r>
                    </a:p>
                  </a:txBody>
                  <a:tcPr marT="42203" marB="42203"/>
                </a:tc>
                <a:tc>
                  <a:txBody>
                    <a:bodyPr/>
                    <a:lstStyle/>
                    <a:p>
                      <a:r>
                        <a:rPr lang="en-US" sz="1800" dirty="0"/>
                        <a:t>Pakistan (1.5)</a:t>
                      </a:r>
                    </a:p>
                  </a:txBody>
                  <a:tcPr marT="42203" marB="42203"/>
                </a:tc>
                <a:tc>
                  <a:txBody>
                    <a:bodyPr/>
                    <a:lstStyle/>
                    <a:p>
                      <a:r>
                        <a:rPr lang="en-US" sz="1800" dirty="0"/>
                        <a:t>Jordan (90)</a:t>
                      </a:r>
                    </a:p>
                  </a:txBody>
                  <a:tcPr marT="42203" marB="42203"/>
                </a:tc>
                <a:tc>
                  <a:txBody>
                    <a:bodyPr/>
                    <a:lstStyle/>
                    <a:p>
                      <a:r>
                        <a:rPr lang="en-US" sz="1800" dirty="0"/>
                        <a:t>Pakistan (322)</a:t>
                      </a:r>
                    </a:p>
                  </a:txBody>
                  <a:tcPr marT="42203" marB="42203"/>
                </a:tc>
                <a:extLst>
                  <a:ext uri="{0D108BD9-81ED-4DB2-BD59-A6C34878D82A}">
                    <a16:rowId xmlns:a16="http://schemas.microsoft.com/office/drawing/2014/main" val="10002"/>
                  </a:ext>
                </a:extLst>
              </a:tr>
              <a:tr h="405082">
                <a:tc>
                  <a:txBody>
                    <a:bodyPr/>
                    <a:lstStyle/>
                    <a:p>
                      <a:r>
                        <a:rPr lang="en-US" sz="1800" dirty="0"/>
                        <a:t>3</a:t>
                      </a:r>
                    </a:p>
                  </a:txBody>
                  <a:tcPr marT="42203" marB="42203"/>
                </a:tc>
                <a:tc>
                  <a:txBody>
                    <a:bodyPr/>
                    <a:lstStyle/>
                    <a:p>
                      <a:r>
                        <a:rPr lang="en-US" sz="1800" dirty="0"/>
                        <a:t>Lebanon (1.2)</a:t>
                      </a:r>
                    </a:p>
                  </a:txBody>
                  <a:tcPr marT="42203" marB="42203"/>
                </a:tc>
                <a:tc>
                  <a:txBody>
                    <a:bodyPr/>
                    <a:lstStyle/>
                    <a:p>
                      <a:r>
                        <a:rPr lang="en-US" sz="1800" dirty="0"/>
                        <a:t>Nauru (51)</a:t>
                      </a:r>
                    </a:p>
                  </a:txBody>
                  <a:tcPr marT="42203" marB="42203"/>
                </a:tc>
                <a:tc>
                  <a:txBody>
                    <a:bodyPr/>
                    <a:lstStyle/>
                    <a:p>
                      <a:r>
                        <a:rPr lang="en-US" sz="1800" dirty="0"/>
                        <a:t>Uganda (216)</a:t>
                      </a:r>
                    </a:p>
                  </a:txBody>
                  <a:tcPr marT="42203" marB="42203"/>
                </a:tc>
                <a:extLst>
                  <a:ext uri="{0D108BD9-81ED-4DB2-BD59-A6C34878D82A}">
                    <a16:rowId xmlns:a16="http://schemas.microsoft.com/office/drawing/2014/main" val="10003"/>
                  </a:ext>
                </a:extLst>
              </a:tr>
              <a:tr h="405082">
                <a:tc>
                  <a:txBody>
                    <a:bodyPr/>
                    <a:lstStyle/>
                    <a:p>
                      <a:r>
                        <a:rPr lang="en-US" sz="1800" dirty="0"/>
                        <a:t>4</a:t>
                      </a:r>
                    </a:p>
                  </a:txBody>
                  <a:tcPr marT="42203" marB="42203"/>
                </a:tc>
                <a:tc>
                  <a:txBody>
                    <a:bodyPr/>
                    <a:lstStyle/>
                    <a:p>
                      <a:r>
                        <a:rPr lang="en-US" sz="1800" dirty="0"/>
                        <a:t>Iran</a:t>
                      </a:r>
                      <a:r>
                        <a:rPr lang="en-US" sz="1800" baseline="0" dirty="0"/>
                        <a:t> (0.98)</a:t>
                      </a:r>
                      <a:endParaRPr lang="en-US" sz="1800" dirty="0"/>
                    </a:p>
                  </a:txBody>
                  <a:tcPr marT="42203" marB="42203"/>
                </a:tc>
                <a:tc>
                  <a:txBody>
                    <a:bodyPr/>
                    <a:lstStyle/>
                    <a:p>
                      <a:r>
                        <a:rPr lang="en-US" sz="1800" dirty="0"/>
                        <a:t>Chad (31)</a:t>
                      </a:r>
                    </a:p>
                  </a:txBody>
                  <a:tcPr marT="42203" marB="42203"/>
                </a:tc>
                <a:tc>
                  <a:txBody>
                    <a:bodyPr/>
                    <a:lstStyle/>
                    <a:p>
                      <a:r>
                        <a:rPr lang="en-US" sz="1800" dirty="0"/>
                        <a:t>DR Congo (208)</a:t>
                      </a:r>
                    </a:p>
                  </a:txBody>
                  <a:tcPr marT="42203" marB="42203"/>
                </a:tc>
                <a:extLst>
                  <a:ext uri="{0D108BD9-81ED-4DB2-BD59-A6C34878D82A}">
                    <a16:rowId xmlns:a16="http://schemas.microsoft.com/office/drawing/2014/main" val="10004"/>
                  </a:ext>
                </a:extLst>
              </a:tr>
              <a:tr h="405082">
                <a:tc>
                  <a:txBody>
                    <a:bodyPr/>
                    <a:lstStyle/>
                    <a:p>
                      <a:r>
                        <a:rPr lang="en-US" sz="1800" dirty="0"/>
                        <a:t>5</a:t>
                      </a:r>
                    </a:p>
                  </a:txBody>
                  <a:tcPr marT="42203" marB="42203"/>
                </a:tc>
                <a:tc>
                  <a:txBody>
                    <a:bodyPr/>
                    <a:lstStyle/>
                    <a:p>
                      <a:r>
                        <a:rPr lang="en-US" sz="1800" dirty="0"/>
                        <a:t>Ethiopia (0.7)</a:t>
                      </a:r>
                    </a:p>
                  </a:txBody>
                  <a:tcPr marT="42203" marB="42203"/>
                </a:tc>
                <a:tc>
                  <a:txBody>
                    <a:bodyPr/>
                    <a:lstStyle/>
                    <a:p>
                      <a:r>
                        <a:rPr lang="en-US" sz="1800" dirty="0"/>
                        <a:t>Turkey (24)</a:t>
                      </a:r>
                    </a:p>
                  </a:txBody>
                  <a:tcPr marT="42203" marB="42203"/>
                </a:tc>
                <a:tc>
                  <a:txBody>
                    <a:bodyPr/>
                    <a:lstStyle/>
                    <a:p>
                      <a:r>
                        <a:rPr lang="en-US" sz="1800" dirty="0"/>
                        <a:t>Chad (193)</a:t>
                      </a:r>
                    </a:p>
                  </a:txBody>
                  <a:tcPr marT="42203" marB="42203"/>
                </a:tc>
                <a:extLst>
                  <a:ext uri="{0D108BD9-81ED-4DB2-BD59-A6C34878D82A}">
                    <a16:rowId xmlns:a16="http://schemas.microsoft.com/office/drawing/2014/main" val="10005"/>
                  </a:ext>
                </a:extLst>
              </a:tr>
              <a:tr h="405082">
                <a:tc>
                  <a:txBody>
                    <a:bodyPr/>
                    <a:lstStyle/>
                    <a:p>
                      <a:r>
                        <a:rPr lang="en-US" sz="1800" dirty="0"/>
                        <a:t>6</a:t>
                      </a:r>
                    </a:p>
                  </a:txBody>
                  <a:tcPr marT="42203" marB="42203"/>
                </a:tc>
                <a:tc>
                  <a:txBody>
                    <a:bodyPr/>
                    <a:lstStyle/>
                    <a:p>
                      <a:r>
                        <a:rPr lang="en-US" sz="1800" dirty="0"/>
                        <a:t>Jordan (0.66)</a:t>
                      </a:r>
                    </a:p>
                  </a:txBody>
                  <a:tcPr marT="42203" marB="42203"/>
                </a:tc>
                <a:tc>
                  <a:txBody>
                    <a:bodyPr/>
                    <a:lstStyle/>
                    <a:p>
                      <a:r>
                        <a:rPr lang="en-US" sz="1800" dirty="0"/>
                        <a:t>S Sudan (22)</a:t>
                      </a:r>
                    </a:p>
                  </a:txBody>
                  <a:tcPr marT="42203" marB="42203"/>
                </a:tc>
                <a:tc>
                  <a:txBody>
                    <a:bodyPr/>
                    <a:lstStyle/>
                    <a:p>
                      <a:r>
                        <a:rPr lang="en-US" sz="1800" dirty="0"/>
                        <a:t>Kenya (186)</a:t>
                      </a:r>
                    </a:p>
                  </a:txBody>
                  <a:tcPr marT="42203" marB="42203"/>
                </a:tc>
                <a:extLst>
                  <a:ext uri="{0D108BD9-81ED-4DB2-BD59-A6C34878D82A}">
                    <a16:rowId xmlns:a16="http://schemas.microsoft.com/office/drawing/2014/main" val="10006"/>
                  </a:ext>
                </a:extLst>
              </a:tr>
              <a:tr h="405082">
                <a:tc>
                  <a:txBody>
                    <a:bodyPr/>
                    <a:lstStyle/>
                    <a:p>
                      <a:r>
                        <a:rPr lang="en-US" sz="1800" dirty="0"/>
                        <a:t>7</a:t>
                      </a:r>
                    </a:p>
                  </a:txBody>
                  <a:tcPr marT="42203" marB="42203"/>
                </a:tc>
                <a:tc>
                  <a:txBody>
                    <a:bodyPr/>
                    <a:lstStyle/>
                    <a:p>
                      <a:r>
                        <a:rPr lang="en-US" sz="1800" dirty="0"/>
                        <a:t>Kenya (0.55)</a:t>
                      </a:r>
                    </a:p>
                  </a:txBody>
                  <a:tcPr marT="42203" marB="42203"/>
                </a:tc>
                <a:tc>
                  <a:txBody>
                    <a:bodyPr/>
                    <a:lstStyle/>
                    <a:p>
                      <a:r>
                        <a:rPr lang="en-US" sz="1800" dirty="0"/>
                        <a:t>Mauritania (19)</a:t>
                      </a:r>
                    </a:p>
                  </a:txBody>
                  <a:tcPr marT="42203" marB="42203"/>
                </a:tc>
                <a:tc>
                  <a:txBody>
                    <a:bodyPr/>
                    <a:lstStyle/>
                    <a:p>
                      <a:r>
                        <a:rPr lang="en-US" sz="1800" dirty="0"/>
                        <a:t>S Sudan (135)</a:t>
                      </a:r>
                    </a:p>
                  </a:txBody>
                  <a:tcPr marT="42203" marB="42203"/>
                </a:tc>
                <a:extLst>
                  <a:ext uri="{0D108BD9-81ED-4DB2-BD59-A6C34878D82A}">
                    <a16:rowId xmlns:a16="http://schemas.microsoft.com/office/drawing/2014/main" val="10007"/>
                  </a:ext>
                </a:extLst>
              </a:tr>
              <a:tr h="405082">
                <a:tc>
                  <a:txBody>
                    <a:bodyPr/>
                    <a:lstStyle/>
                    <a:p>
                      <a:r>
                        <a:rPr lang="en-US" sz="1800" dirty="0"/>
                        <a:t>8</a:t>
                      </a:r>
                    </a:p>
                  </a:txBody>
                  <a:tcPr marT="42203" marB="42203"/>
                </a:tc>
                <a:tc>
                  <a:txBody>
                    <a:bodyPr/>
                    <a:lstStyle/>
                    <a:p>
                      <a:r>
                        <a:rPr lang="en-US" sz="1800" dirty="0"/>
                        <a:t>Uganda (0.43)</a:t>
                      </a:r>
                    </a:p>
                  </a:txBody>
                  <a:tcPr marT="42203" marB="42203"/>
                </a:tc>
                <a:tc>
                  <a:txBody>
                    <a:bodyPr/>
                    <a:lstStyle/>
                    <a:p>
                      <a:r>
                        <a:rPr lang="en-US" sz="1800" dirty="0"/>
                        <a:t>Djibouti</a:t>
                      </a:r>
                      <a:r>
                        <a:rPr lang="en-US" sz="1800" baseline="0" dirty="0"/>
                        <a:t> (17)</a:t>
                      </a:r>
                      <a:endParaRPr lang="en-US" sz="1800" dirty="0"/>
                    </a:p>
                  </a:txBody>
                  <a:tcPr marT="42203" marB="42203"/>
                </a:tc>
                <a:tc>
                  <a:txBody>
                    <a:bodyPr/>
                    <a:lstStyle/>
                    <a:p>
                      <a:r>
                        <a:rPr lang="en-US" sz="1800" dirty="0"/>
                        <a:t>Afghanistan (117)</a:t>
                      </a:r>
                    </a:p>
                  </a:txBody>
                  <a:tcPr marT="42203" marB="42203"/>
                </a:tc>
                <a:extLst>
                  <a:ext uri="{0D108BD9-81ED-4DB2-BD59-A6C34878D82A}">
                    <a16:rowId xmlns:a16="http://schemas.microsoft.com/office/drawing/2014/main" val="10008"/>
                  </a:ext>
                </a:extLst>
              </a:tr>
              <a:tr h="405082">
                <a:tc>
                  <a:txBody>
                    <a:bodyPr/>
                    <a:lstStyle/>
                    <a:p>
                      <a:r>
                        <a:rPr lang="en-US" sz="1800" dirty="0"/>
                        <a:t>9</a:t>
                      </a:r>
                    </a:p>
                  </a:txBody>
                  <a:tcPr marT="42203" marB="42203"/>
                </a:tc>
                <a:tc>
                  <a:txBody>
                    <a:bodyPr/>
                    <a:lstStyle/>
                    <a:p>
                      <a:r>
                        <a:rPr lang="en-US" sz="1800" dirty="0"/>
                        <a:t>Chad (0.42)</a:t>
                      </a:r>
                    </a:p>
                  </a:txBody>
                  <a:tcPr marT="42203" marB="42203"/>
                </a:tc>
                <a:tc>
                  <a:txBody>
                    <a:bodyPr/>
                    <a:lstStyle/>
                    <a:p>
                      <a:r>
                        <a:rPr lang="en-US" sz="1800" dirty="0"/>
                        <a:t>Sweden (15)</a:t>
                      </a:r>
                    </a:p>
                  </a:txBody>
                  <a:tcPr marT="42203" marB="42203"/>
                </a:tc>
                <a:tc>
                  <a:txBody>
                    <a:bodyPr/>
                    <a:lstStyle/>
                    <a:p>
                      <a:r>
                        <a:rPr lang="en-US" sz="1800" dirty="0"/>
                        <a:t>Cameroon (102)</a:t>
                      </a:r>
                    </a:p>
                  </a:txBody>
                  <a:tcPr marT="42203" marB="42203"/>
                </a:tc>
                <a:extLst>
                  <a:ext uri="{0D108BD9-81ED-4DB2-BD59-A6C34878D82A}">
                    <a16:rowId xmlns:a16="http://schemas.microsoft.com/office/drawing/2014/main" val="10009"/>
                  </a:ext>
                </a:extLst>
              </a:tr>
              <a:tr h="405082">
                <a:tc>
                  <a:txBody>
                    <a:bodyPr/>
                    <a:lstStyle/>
                    <a:p>
                      <a:r>
                        <a:rPr lang="en-US" sz="1800" dirty="0"/>
                        <a:t>10</a:t>
                      </a:r>
                    </a:p>
                  </a:txBody>
                  <a:tcPr marT="42203" marB="42203"/>
                </a:tc>
                <a:tc>
                  <a:txBody>
                    <a:bodyPr/>
                    <a:lstStyle/>
                    <a:p>
                      <a:r>
                        <a:rPr lang="en-US" sz="1800" dirty="0"/>
                        <a:t>Sudan (0.36)</a:t>
                      </a:r>
                    </a:p>
                  </a:txBody>
                  <a:tcPr marT="42203" marB="42203"/>
                </a:tc>
                <a:tc>
                  <a:txBody>
                    <a:bodyPr/>
                    <a:lstStyle/>
                    <a:p>
                      <a:r>
                        <a:rPr lang="en-US" sz="1800" dirty="0"/>
                        <a:t>Malta (15)</a:t>
                      </a:r>
                    </a:p>
                  </a:txBody>
                  <a:tcPr marT="42203" marB="42203"/>
                </a:tc>
                <a:tc>
                  <a:txBody>
                    <a:bodyPr/>
                    <a:lstStyle/>
                    <a:p>
                      <a:r>
                        <a:rPr lang="en-US" sz="1800" dirty="0"/>
                        <a:t>Turkey (94)</a:t>
                      </a:r>
                    </a:p>
                  </a:txBody>
                  <a:tcPr marT="42203" marB="42203"/>
                </a:tc>
                <a:extLst>
                  <a:ext uri="{0D108BD9-81ED-4DB2-BD59-A6C34878D82A}">
                    <a16:rowId xmlns:a16="http://schemas.microsoft.com/office/drawing/2014/main" val="10010"/>
                  </a:ext>
                </a:extLst>
              </a:tr>
            </a:tbl>
          </a:graphicData>
        </a:graphic>
      </p:graphicFrame>
      <p:sp>
        <p:nvSpPr>
          <p:cNvPr id="8" name="Rectangle 7"/>
          <p:cNvSpPr/>
          <p:nvPr/>
        </p:nvSpPr>
        <p:spPr>
          <a:xfrm>
            <a:off x="5820554" y="263113"/>
            <a:ext cx="6646892" cy="55169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181071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D09F86-C334-BD43-9E53-6525881FEC7D}"/>
              </a:ext>
            </a:extLst>
          </p:cNvPr>
          <p:cNvSpPr>
            <a:spLocks noGrp="1"/>
          </p:cNvSpPr>
          <p:nvPr>
            <p:ph type="title"/>
          </p:nvPr>
        </p:nvSpPr>
        <p:spPr>
          <a:xfrm>
            <a:off x="118583" y="-82267"/>
            <a:ext cx="7290054" cy="1384261"/>
          </a:xfrm>
          <a:noFill/>
        </p:spPr>
        <p:txBody>
          <a:bodyPr/>
          <a:lstStyle/>
          <a:p>
            <a:r>
              <a:rPr lang="en-US" cap="none" dirty="0">
                <a:solidFill>
                  <a:schemeClr val="tx2"/>
                </a:solidFill>
                <a:latin typeface="Tw Cen MT" panose="020B0602020104020603" pitchFamily="34" charset="77"/>
              </a:rPr>
              <a:t>Measuring macro significance</a:t>
            </a:r>
            <a:r>
              <a:rPr lang="mr-IN" cap="none" dirty="0">
                <a:solidFill>
                  <a:schemeClr val="tx2"/>
                </a:solidFill>
                <a:latin typeface="Tw Cen MT" panose="020B0602020104020603" pitchFamily="34" charset="77"/>
              </a:rPr>
              <a:t>…</a:t>
            </a:r>
            <a:r>
              <a:rPr lang="en-GB" cap="none" dirty="0">
                <a:solidFill>
                  <a:schemeClr val="tx2"/>
                </a:solidFill>
                <a:latin typeface="Tw Cen MT" panose="020B0602020104020603" pitchFamily="34" charset="77"/>
              </a:rPr>
              <a:t>?</a:t>
            </a:r>
            <a:endParaRPr lang="en-US" cap="none" dirty="0">
              <a:solidFill>
                <a:schemeClr val="tx2"/>
              </a:solidFill>
              <a:latin typeface="Tw Cen MT" panose="020B0602020104020603" pitchFamily="34" charset="77"/>
            </a:endParaRPr>
          </a:p>
        </p:txBody>
      </p:sp>
      <p:sp>
        <p:nvSpPr>
          <p:cNvPr id="6" name="Slide Number Placeholder 6"/>
          <p:cNvSpPr>
            <a:spLocks noGrp="1"/>
          </p:cNvSpPr>
          <p:nvPr>
            <p:ph type="sldNum" sz="quarter" idx="12"/>
          </p:nvPr>
        </p:nvSpPr>
        <p:spPr/>
        <p:txBody>
          <a:bodyPr/>
          <a:lstStyle/>
          <a:p>
            <a:fld id="{05E72CE2-ED69-4ABF-B959-606B9EA8A47A}" type="slidenum">
              <a:rPr lang="en-GB"/>
              <a:pPr/>
              <a:t>7</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4053420284"/>
              </p:ext>
            </p:extLst>
          </p:nvPr>
        </p:nvGraphicFramePr>
        <p:xfrm>
          <a:off x="92257" y="961275"/>
          <a:ext cx="8959488" cy="4697934"/>
        </p:xfrm>
        <a:graphic>
          <a:graphicData uri="http://schemas.openxmlformats.org/drawingml/2006/table">
            <a:tbl>
              <a:tblPr firstRow="1" bandRow="1">
                <a:tableStyleId>{5C22544A-7EE6-4342-B048-85BDC9FD1C3A}</a:tableStyleId>
              </a:tblPr>
              <a:tblGrid>
                <a:gridCol w="618266">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2868614">
                  <a:extLst>
                    <a:ext uri="{9D8B030D-6E8A-4147-A177-3AD203B41FA5}">
                      <a16:colId xmlns:a16="http://schemas.microsoft.com/office/drawing/2014/main" val="20003"/>
                    </a:ext>
                  </a:extLst>
                </a:gridCol>
              </a:tblGrid>
              <a:tr h="647114">
                <a:tc>
                  <a:txBody>
                    <a:bodyPr/>
                    <a:lstStyle/>
                    <a:p>
                      <a:endParaRPr lang="en-US" sz="1800" dirty="0"/>
                    </a:p>
                  </a:txBody>
                  <a:tcPr marT="42203" marB="42203"/>
                </a:tc>
                <a:tc>
                  <a:txBody>
                    <a:bodyPr/>
                    <a:lstStyle/>
                    <a:p>
                      <a:r>
                        <a:rPr lang="en-US" sz="1800" dirty="0"/>
                        <a:t>Numbers of refugees (m)</a:t>
                      </a:r>
                    </a:p>
                  </a:txBody>
                  <a:tcPr marT="42203" marB="42203"/>
                </a:tc>
                <a:tc>
                  <a:txBody>
                    <a:bodyPr/>
                    <a:lstStyle/>
                    <a:p>
                      <a:r>
                        <a:rPr lang="en-US" sz="1800" dirty="0"/>
                        <a:t>Refugees per 1,000</a:t>
                      </a:r>
                      <a:r>
                        <a:rPr lang="en-US" sz="1800" baseline="0" dirty="0"/>
                        <a:t> inhabitants</a:t>
                      </a:r>
                      <a:endParaRPr lang="en-US" sz="1800" dirty="0"/>
                    </a:p>
                  </a:txBody>
                  <a:tcPr marT="42203" marB="42203"/>
                </a:tc>
                <a:tc>
                  <a:txBody>
                    <a:bodyPr/>
                    <a:lstStyle/>
                    <a:p>
                      <a:r>
                        <a:rPr lang="en-US" sz="1800" dirty="0"/>
                        <a:t>Refugees per $1 GDP</a:t>
                      </a:r>
                      <a:r>
                        <a:rPr lang="en-US" sz="1800" baseline="0" dirty="0"/>
                        <a:t> per capita</a:t>
                      </a:r>
                      <a:endParaRPr lang="en-US" sz="1800" dirty="0"/>
                    </a:p>
                  </a:txBody>
                  <a:tcPr marT="42203" marB="42203"/>
                </a:tc>
                <a:extLst>
                  <a:ext uri="{0D108BD9-81ED-4DB2-BD59-A6C34878D82A}">
                    <a16:rowId xmlns:a16="http://schemas.microsoft.com/office/drawing/2014/main" val="10000"/>
                  </a:ext>
                </a:extLst>
              </a:tr>
              <a:tr h="405082">
                <a:tc>
                  <a:txBody>
                    <a:bodyPr/>
                    <a:lstStyle/>
                    <a:p>
                      <a:r>
                        <a:rPr lang="en-US" sz="1800" dirty="0"/>
                        <a:t>1</a:t>
                      </a:r>
                    </a:p>
                  </a:txBody>
                  <a:tcPr marT="42203" marB="42203"/>
                </a:tc>
                <a:tc>
                  <a:txBody>
                    <a:bodyPr/>
                    <a:lstStyle/>
                    <a:p>
                      <a:r>
                        <a:rPr lang="en-US" sz="1800" dirty="0"/>
                        <a:t>Turkey (1.8)</a:t>
                      </a:r>
                    </a:p>
                  </a:txBody>
                  <a:tcPr marT="42203" marB="42203"/>
                </a:tc>
                <a:tc>
                  <a:txBody>
                    <a:bodyPr/>
                    <a:lstStyle/>
                    <a:p>
                      <a:r>
                        <a:rPr lang="en-US" sz="1800" dirty="0"/>
                        <a:t>Lebanon (209)</a:t>
                      </a:r>
                    </a:p>
                  </a:txBody>
                  <a:tcPr marT="42203" marB="42203"/>
                </a:tc>
                <a:tc>
                  <a:txBody>
                    <a:bodyPr/>
                    <a:lstStyle/>
                    <a:p>
                      <a:r>
                        <a:rPr lang="en-US" sz="1800" dirty="0"/>
                        <a:t>Ethiopia (469)</a:t>
                      </a:r>
                    </a:p>
                  </a:txBody>
                  <a:tcPr marT="42203" marB="42203"/>
                </a:tc>
                <a:extLst>
                  <a:ext uri="{0D108BD9-81ED-4DB2-BD59-A6C34878D82A}">
                    <a16:rowId xmlns:a16="http://schemas.microsoft.com/office/drawing/2014/main" val="10001"/>
                  </a:ext>
                </a:extLst>
              </a:tr>
              <a:tr h="405082">
                <a:tc>
                  <a:txBody>
                    <a:bodyPr/>
                    <a:lstStyle/>
                    <a:p>
                      <a:r>
                        <a:rPr lang="en-US" sz="1800" dirty="0"/>
                        <a:t>2</a:t>
                      </a:r>
                    </a:p>
                  </a:txBody>
                  <a:tcPr marT="42203" marB="42203"/>
                </a:tc>
                <a:tc>
                  <a:txBody>
                    <a:bodyPr/>
                    <a:lstStyle/>
                    <a:p>
                      <a:r>
                        <a:rPr lang="en-US" sz="1800" dirty="0"/>
                        <a:t>Pakistan (1.5)</a:t>
                      </a:r>
                    </a:p>
                  </a:txBody>
                  <a:tcPr marT="42203" marB="42203"/>
                </a:tc>
                <a:tc>
                  <a:txBody>
                    <a:bodyPr/>
                    <a:lstStyle/>
                    <a:p>
                      <a:r>
                        <a:rPr lang="en-US" sz="1800" dirty="0"/>
                        <a:t>Jordan (90)</a:t>
                      </a:r>
                    </a:p>
                  </a:txBody>
                  <a:tcPr marT="42203" marB="42203"/>
                </a:tc>
                <a:tc>
                  <a:txBody>
                    <a:bodyPr/>
                    <a:lstStyle/>
                    <a:p>
                      <a:r>
                        <a:rPr lang="en-US" sz="1800" dirty="0"/>
                        <a:t>Pakistan (322)</a:t>
                      </a:r>
                    </a:p>
                  </a:txBody>
                  <a:tcPr marT="42203" marB="42203"/>
                </a:tc>
                <a:extLst>
                  <a:ext uri="{0D108BD9-81ED-4DB2-BD59-A6C34878D82A}">
                    <a16:rowId xmlns:a16="http://schemas.microsoft.com/office/drawing/2014/main" val="10002"/>
                  </a:ext>
                </a:extLst>
              </a:tr>
              <a:tr h="405082">
                <a:tc>
                  <a:txBody>
                    <a:bodyPr/>
                    <a:lstStyle/>
                    <a:p>
                      <a:r>
                        <a:rPr lang="en-US" sz="1800" dirty="0"/>
                        <a:t>3</a:t>
                      </a:r>
                    </a:p>
                  </a:txBody>
                  <a:tcPr marT="42203" marB="42203"/>
                </a:tc>
                <a:tc>
                  <a:txBody>
                    <a:bodyPr/>
                    <a:lstStyle/>
                    <a:p>
                      <a:r>
                        <a:rPr lang="en-US" sz="1800" dirty="0"/>
                        <a:t>Lebanon (1.2)</a:t>
                      </a:r>
                    </a:p>
                  </a:txBody>
                  <a:tcPr marT="42203" marB="42203"/>
                </a:tc>
                <a:tc>
                  <a:txBody>
                    <a:bodyPr/>
                    <a:lstStyle/>
                    <a:p>
                      <a:r>
                        <a:rPr lang="en-US" sz="1800" dirty="0"/>
                        <a:t>Nauru (51)</a:t>
                      </a:r>
                    </a:p>
                  </a:txBody>
                  <a:tcPr marT="42203" marB="42203"/>
                </a:tc>
                <a:tc>
                  <a:txBody>
                    <a:bodyPr/>
                    <a:lstStyle/>
                    <a:p>
                      <a:r>
                        <a:rPr lang="en-US" sz="1800" dirty="0"/>
                        <a:t>Uganda (216)</a:t>
                      </a:r>
                    </a:p>
                  </a:txBody>
                  <a:tcPr marT="42203" marB="42203"/>
                </a:tc>
                <a:extLst>
                  <a:ext uri="{0D108BD9-81ED-4DB2-BD59-A6C34878D82A}">
                    <a16:rowId xmlns:a16="http://schemas.microsoft.com/office/drawing/2014/main" val="10003"/>
                  </a:ext>
                </a:extLst>
              </a:tr>
              <a:tr h="405082">
                <a:tc>
                  <a:txBody>
                    <a:bodyPr/>
                    <a:lstStyle/>
                    <a:p>
                      <a:r>
                        <a:rPr lang="en-US" sz="1800" dirty="0"/>
                        <a:t>4</a:t>
                      </a:r>
                    </a:p>
                  </a:txBody>
                  <a:tcPr marT="42203" marB="42203"/>
                </a:tc>
                <a:tc>
                  <a:txBody>
                    <a:bodyPr/>
                    <a:lstStyle/>
                    <a:p>
                      <a:r>
                        <a:rPr lang="en-US" sz="1800" dirty="0"/>
                        <a:t>Iran</a:t>
                      </a:r>
                      <a:r>
                        <a:rPr lang="en-US" sz="1800" baseline="0" dirty="0"/>
                        <a:t> (0.98)</a:t>
                      </a:r>
                      <a:endParaRPr lang="en-US" sz="1800" dirty="0"/>
                    </a:p>
                  </a:txBody>
                  <a:tcPr marT="42203" marB="42203"/>
                </a:tc>
                <a:tc>
                  <a:txBody>
                    <a:bodyPr/>
                    <a:lstStyle/>
                    <a:p>
                      <a:r>
                        <a:rPr lang="en-US" sz="1800" dirty="0"/>
                        <a:t>Chad (31)</a:t>
                      </a:r>
                    </a:p>
                  </a:txBody>
                  <a:tcPr marT="42203" marB="42203"/>
                </a:tc>
                <a:tc>
                  <a:txBody>
                    <a:bodyPr/>
                    <a:lstStyle/>
                    <a:p>
                      <a:r>
                        <a:rPr lang="en-US" sz="1800" dirty="0"/>
                        <a:t>DR Congo (208)</a:t>
                      </a:r>
                    </a:p>
                  </a:txBody>
                  <a:tcPr marT="42203" marB="42203"/>
                </a:tc>
                <a:extLst>
                  <a:ext uri="{0D108BD9-81ED-4DB2-BD59-A6C34878D82A}">
                    <a16:rowId xmlns:a16="http://schemas.microsoft.com/office/drawing/2014/main" val="10004"/>
                  </a:ext>
                </a:extLst>
              </a:tr>
              <a:tr h="405082">
                <a:tc>
                  <a:txBody>
                    <a:bodyPr/>
                    <a:lstStyle/>
                    <a:p>
                      <a:r>
                        <a:rPr lang="en-US" sz="1800" dirty="0"/>
                        <a:t>5</a:t>
                      </a:r>
                    </a:p>
                  </a:txBody>
                  <a:tcPr marT="42203" marB="42203"/>
                </a:tc>
                <a:tc>
                  <a:txBody>
                    <a:bodyPr/>
                    <a:lstStyle/>
                    <a:p>
                      <a:r>
                        <a:rPr lang="en-US" sz="1800" dirty="0"/>
                        <a:t>Ethiopia (0.7)</a:t>
                      </a:r>
                    </a:p>
                  </a:txBody>
                  <a:tcPr marT="42203" marB="42203"/>
                </a:tc>
                <a:tc>
                  <a:txBody>
                    <a:bodyPr/>
                    <a:lstStyle/>
                    <a:p>
                      <a:r>
                        <a:rPr lang="en-US" sz="1800" dirty="0"/>
                        <a:t>Turkey (24)</a:t>
                      </a:r>
                    </a:p>
                  </a:txBody>
                  <a:tcPr marT="42203" marB="42203"/>
                </a:tc>
                <a:tc>
                  <a:txBody>
                    <a:bodyPr/>
                    <a:lstStyle/>
                    <a:p>
                      <a:r>
                        <a:rPr lang="en-US" sz="1800" dirty="0"/>
                        <a:t>Chad (193)</a:t>
                      </a:r>
                    </a:p>
                  </a:txBody>
                  <a:tcPr marT="42203" marB="42203"/>
                </a:tc>
                <a:extLst>
                  <a:ext uri="{0D108BD9-81ED-4DB2-BD59-A6C34878D82A}">
                    <a16:rowId xmlns:a16="http://schemas.microsoft.com/office/drawing/2014/main" val="10005"/>
                  </a:ext>
                </a:extLst>
              </a:tr>
              <a:tr h="405082">
                <a:tc>
                  <a:txBody>
                    <a:bodyPr/>
                    <a:lstStyle/>
                    <a:p>
                      <a:r>
                        <a:rPr lang="en-US" sz="1800" dirty="0"/>
                        <a:t>6</a:t>
                      </a:r>
                    </a:p>
                  </a:txBody>
                  <a:tcPr marT="42203" marB="42203"/>
                </a:tc>
                <a:tc>
                  <a:txBody>
                    <a:bodyPr/>
                    <a:lstStyle/>
                    <a:p>
                      <a:r>
                        <a:rPr lang="en-US" sz="1800" dirty="0"/>
                        <a:t>Jordan (0.66)</a:t>
                      </a:r>
                    </a:p>
                  </a:txBody>
                  <a:tcPr marT="42203" marB="42203"/>
                </a:tc>
                <a:tc>
                  <a:txBody>
                    <a:bodyPr/>
                    <a:lstStyle/>
                    <a:p>
                      <a:r>
                        <a:rPr lang="en-US" sz="1800" dirty="0"/>
                        <a:t>S Sudan (22)</a:t>
                      </a:r>
                    </a:p>
                  </a:txBody>
                  <a:tcPr marT="42203" marB="42203"/>
                </a:tc>
                <a:tc>
                  <a:txBody>
                    <a:bodyPr/>
                    <a:lstStyle/>
                    <a:p>
                      <a:r>
                        <a:rPr lang="en-US" sz="1800" dirty="0"/>
                        <a:t>Kenya (186)</a:t>
                      </a:r>
                    </a:p>
                  </a:txBody>
                  <a:tcPr marT="42203" marB="42203"/>
                </a:tc>
                <a:extLst>
                  <a:ext uri="{0D108BD9-81ED-4DB2-BD59-A6C34878D82A}">
                    <a16:rowId xmlns:a16="http://schemas.microsoft.com/office/drawing/2014/main" val="10006"/>
                  </a:ext>
                </a:extLst>
              </a:tr>
              <a:tr h="405082">
                <a:tc>
                  <a:txBody>
                    <a:bodyPr/>
                    <a:lstStyle/>
                    <a:p>
                      <a:r>
                        <a:rPr lang="en-US" sz="1800" dirty="0"/>
                        <a:t>7</a:t>
                      </a:r>
                    </a:p>
                  </a:txBody>
                  <a:tcPr marT="42203" marB="42203"/>
                </a:tc>
                <a:tc>
                  <a:txBody>
                    <a:bodyPr/>
                    <a:lstStyle/>
                    <a:p>
                      <a:r>
                        <a:rPr lang="en-US" sz="1800" dirty="0"/>
                        <a:t>Kenya (0.55)</a:t>
                      </a:r>
                    </a:p>
                  </a:txBody>
                  <a:tcPr marT="42203" marB="42203"/>
                </a:tc>
                <a:tc>
                  <a:txBody>
                    <a:bodyPr/>
                    <a:lstStyle/>
                    <a:p>
                      <a:r>
                        <a:rPr lang="en-US" sz="1800" dirty="0"/>
                        <a:t>Mauritania (19)</a:t>
                      </a:r>
                    </a:p>
                  </a:txBody>
                  <a:tcPr marT="42203" marB="42203"/>
                </a:tc>
                <a:tc>
                  <a:txBody>
                    <a:bodyPr/>
                    <a:lstStyle/>
                    <a:p>
                      <a:r>
                        <a:rPr lang="en-US" sz="1800" dirty="0"/>
                        <a:t>S Sudan (135)</a:t>
                      </a:r>
                    </a:p>
                  </a:txBody>
                  <a:tcPr marT="42203" marB="42203"/>
                </a:tc>
                <a:extLst>
                  <a:ext uri="{0D108BD9-81ED-4DB2-BD59-A6C34878D82A}">
                    <a16:rowId xmlns:a16="http://schemas.microsoft.com/office/drawing/2014/main" val="10007"/>
                  </a:ext>
                </a:extLst>
              </a:tr>
              <a:tr h="405082">
                <a:tc>
                  <a:txBody>
                    <a:bodyPr/>
                    <a:lstStyle/>
                    <a:p>
                      <a:r>
                        <a:rPr lang="en-US" sz="1800" dirty="0"/>
                        <a:t>8</a:t>
                      </a:r>
                    </a:p>
                  </a:txBody>
                  <a:tcPr marT="42203" marB="42203"/>
                </a:tc>
                <a:tc>
                  <a:txBody>
                    <a:bodyPr/>
                    <a:lstStyle/>
                    <a:p>
                      <a:r>
                        <a:rPr lang="en-US" sz="1800" dirty="0"/>
                        <a:t>Uganda (0.43)</a:t>
                      </a:r>
                    </a:p>
                  </a:txBody>
                  <a:tcPr marT="42203" marB="42203"/>
                </a:tc>
                <a:tc>
                  <a:txBody>
                    <a:bodyPr/>
                    <a:lstStyle/>
                    <a:p>
                      <a:r>
                        <a:rPr lang="en-US" sz="1800" dirty="0"/>
                        <a:t>Djibouti</a:t>
                      </a:r>
                      <a:r>
                        <a:rPr lang="en-US" sz="1800" baseline="0" dirty="0"/>
                        <a:t> (17)</a:t>
                      </a:r>
                      <a:endParaRPr lang="en-US" sz="1800" dirty="0"/>
                    </a:p>
                  </a:txBody>
                  <a:tcPr marT="42203" marB="42203"/>
                </a:tc>
                <a:tc>
                  <a:txBody>
                    <a:bodyPr/>
                    <a:lstStyle/>
                    <a:p>
                      <a:r>
                        <a:rPr lang="en-US" sz="1800" dirty="0"/>
                        <a:t>Afghanistan (117)</a:t>
                      </a:r>
                    </a:p>
                  </a:txBody>
                  <a:tcPr marT="42203" marB="42203"/>
                </a:tc>
                <a:extLst>
                  <a:ext uri="{0D108BD9-81ED-4DB2-BD59-A6C34878D82A}">
                    <a16:rowId xmlns:a16="http://schemas.microsoft.com/office/drawing/2014/main" val="10008"/>
                  </a:ext>
                </a:extLst>
              </a:tr>
              <a:tr h="405082">
                <a:tc>
                  <a:txBody>
                    <a:bodyPr/>
                    <a:lstStyle/>
                    <a:p>
                      <a:r>
                        <a:rPr lang="en-US" sz="1800" dirty="0"/>
                        <a:t>9</a:t>
                      </a:r>
                    </a:p>
                  </a:txBody>
                  <a:tcPr marT="42203" marB="42203"/>
                </a:tc>
                <a:tc>
                  <a:txBody>
                    <a:bodyPr/>
                    <a:lstStyle/>
                    <a:p>
                      <a:r>
                        <a:rPr lang="en-US" sz="1800" dirty="0"/>
                        <a:t>Chad (0.42)</a:t>
                      </a:r>
                    </a:p>
                  </a:txBody>
                  <a:tcPr marT="42203" marB="42203"/>
                </a:tc>
                <a:tc>
                  <a:txBody>
                    <a:bodyPr/>
                    <a:lstStyle/>
                    <a:p>
                      <a:r>
                        <a:rPr lang="en-US" sz="1800" dirty="0"/>
                        <a:t>Sweden (15)</a:t>
                      </a:r>
                    </a:p>
                  </a:txBody>
                  <a:tcPr marT="42203" marB="42203"/>
                </a:tc>
                <a:tc>
                  <a:txBody>
                    <a:bodyPr/>
                    <a:lstStyle/>
                    <a:p>
                      <a:r>
                        <a:rPr lang="en-US" sz="1800" dirty="0"/>
                        <a:t>Cameroon (102)</a:t>
                      </a:r>
                    </a:p>
                  </a:txBody>
                  <a:tcPr marT="42203" marB="42203"/>
                </a:tc>
                <a:extLst>
                  <a:ext uri="{0D108BD9-81ED-4DB2-BD59-A6C34878D82A}">
                    <a16:rowId xmlns:a16="http://schemas.microsoft.com/office/drawing/2014/main" val="10009"/>
                  </a:ext>
                </a:extLst>
              </a:tr>
              <a:tr h="405082">
                <a:tc>
                  <a:txBody>
                    <a:bodyPr/>
                    <a:lstStyle/>
                    <a:p>
                      <a:r>
                        <a:rPr lang="en-US" sz="1800" dirty="0"/>
                        <a:t>10</a:t>
                      </a:r>
                    </a:p>
                  </a:txBody>
                  <a:tcPr marT="42203" marB="42203"/>
                </a:tc>
                <a:tc>
                  <a:txBody>
                    <a:bodyPr/>
                    <a:lstStyle/>
                    <a:p>
                      <a:r>
                        <a:rPr lang="en-US" sz="1800" dirty="0"/>
                        <a:t>Sudan (0.36)</a:t>
                      </a:r>
                    </a:p>
                  </a:txBody>
                  <a:tcPr marT="42203" marB="42203"/>
                </a:tc>
                <a:tc>
                  <a:txBody>
                    <a:bodyPr/>
                    <a:lstStyle/>
                    <a:p>
                      <a:r>
                        <a:rPr lang="en-US" sz="1800" dirty="0"/>
                        <a:t>Malta (15)</a:t>
                      </a:r>
                    </a:p>
                  </a:txBody>
                  <a:tcPr marT="42203" marB="42203"/>
                </a:tc>
                <a:tc>
                  <a:txBody>
                    <a:bodyPr/>
                    <a:lstStyle/>
                    <a:p>
                      <a:r>
                        <a:rPr lang="en-US" sz="1800" dirty="0"/>
                        <a:t>Turkey (94)</a:t>
                      </a:r>
                    </a:p>
                  </a:txBody>
                  <a:tcPr marT="42203" marB="42203"/>
                </a:tc>
                <a:extLst>
                  <a:ext uri="{0D108BD9-81ED-4DB2-BD59-A6C34878D82A}">
                    <a16:rowId xmlns:a16="http://schemas.microsoft.com/office/drawing/2014/main" val="10010"/>
                  </a:ext>
                </a:extLst>
              </a:tr>
            </a:tbl>
          </a:graphicData>
        </a:graphic>
      </p:graphicFrame>
      <p:sp>
        <p:nvSpPr>
          <p:cNvPr id="5" name="TextBox 4"/>
          <p:cNvSpPr txBox="1"/>
          <p:nvPr/>
        </p:nvSpPr>
        <p:spPr>
          <a:xfrm>
            <a:off x="185052" y="5821882"/>
            <a:ext cx="9145016" cy="546945"/>
          </a:xfrm>
          <a:prstGeom prst="rect">
            <a:avLst/>
          </a:prstGeom>
          <a:solidFill>
            <a:schemeClr val="bg1"/>
          </a:solidFill>
        </p:spPr>
        <p:txBody>
          <a:bodyPr wrap="square" rtlCol="0">
            <a:spAutoFit/>
          </a:bodyPr>
          <a:lstStyle/>
          <a:p>
            <a:r>
              <a:rPr lang="en-US" sz="2954" dirty="0">
                <a:solidFill>
                  <a:srgbClr val="FF0000"/>
                </a:solidFill>
              </a:rPr>
              <a:t>Regions of origin bear the brunt of displacement</a:t>
            </a:r>
          </a:p>
        </p:txBody>
      </p:sp>
    </p:spTree>
    <p:extLst>
      <p:ext uri="{BB962C8B-B14F-4D97-AF65-F5344CB8AC3E}">
        <p14:creationId xmlns:p14="http://schemas.microsoft.com/office/powerpoint/2010/main" val="18107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Impact of refugee presence?</a:t>
            </a:r>
          </a:p>
        </p:txBody>
      </p:sp>
      <p:sp>
        <p:nvSpPr>
          <p:cNvPr id="6" name="Content Placeholder 5"/>
          <p:cNvSpPr>
            <a:spLocks noGrp="1"/>
          </p:cNvSpPr>
          <p:nvPr>
            <p:ph idx="1"/>
          </p:nvPr>
        </p:nvSpPr>
        <p:spPr/>
        <p:txBody>
          <a:bodyPr/>
          <a:lstStyle/>
          <a:p>
            <a:pPr marL="0" indent="0">
              <a:buNone/>
            </a:pPr>
            <a:r>
              <a:rPr lang="en-US" dirty="0"/>
              <a:t>Will be mediated by:</a:t>
            </a:r>
          </a:p>
          <a:p>
            <a:r>
              <a:rPr lang="en-US" i="1" dirty="0"/>
              <a:t>Scale of movement </a:t>
            </a:r>
            <a:r>
              <a:rPr lang="mr-IN" i="1" dirty="0"/>
              <a:t>–</a:t>
            </a:r>
            <a:r>
              <a:rPr lang="en-US" i="1" dirty="0"/>
              <a:t> and timing</a:t>
            </a:r>
          </a:p>
          <a:p>
            <a:r>
              <a:rPr lang="en-US" i="1" dirty="0"/>
              <a:t>Characteristics of refugees </a:t>
            </a:r>
            <a:r>
              <a:rPr lang="mr-IN" i="1" dirty="0"/>
              <a:t>–</a:t>
            </a:r>
            <a:r>
              <a:rPr lang="en-US" i="1" dirty="0"/>
              <a:t> assets, e.g. skills, finance, social</a:t>
            </a:r>
            <a:r>
              <a:rPr lang="en-GB" i="1" dirty="0"/>
              <a:t> capital</a:t>
            </a:r>
          </a:p>
          <a:p>
            <a:r>
              <a:rPr lang="en-GB" i="1" dirty="0"/>
              <a:t>Political economy of country where they settle </a:t>
            </a:r>
            <a:r>
              <a:rPr lang="mr-IN" i="1" dirty="0"/>
              <a:t>–</a:t>
            </a:r>
            <a:r>
              <a:rPr lang="en-GB" i="1" dirty="0"/>
              <a:t> domestic politics, economic pressures/opportunities</a:t>
            </a:r>
            <a:endParaRPr lang="en-US" i="1" dirty="0"/>
          </a:p>
          <a:p>
            <a:r>
              <a:rPr lang="en-US" i="1" dirty="0"/>
              <a:t>Patterns of settlement </a:t>
            </a:r>
            <a:r>
              <a:rPr lang="mr-IN" i="1" dirty="0"/>
              <a:t>–</a:t>
            </a:r>
            <a:r>
              <a:rPr lang="en-US" i="1" dirty="0"/>
              <a:t> spontaneous and officially-</a:t>
            </a:r>
            <a:r>
              <a:rPr lang="en-US" i="1" dirty="0" err="1"/>
              <a:t>organised</a:t>
            </a:r>
            <a:endParaRPr lang="en-US" i="1" dirty="0"/>
          </a:p>
          <a:p>
            <a:r>
              <a:rPr lang="en-US" i="1" dirty="0"/>
              <a:t>Policy responses </a:t>
            </a:r>
            <a:r>
              <a:rPr lang="mr-IN" i="1" dirty="0"/>
              <a:t>–</a:t>
            </a:r>
            <a:r>
              <a:rPr lang="en-US" i="1" dirty="0"/>
              <a:t> humanitarian assistance, what rights allowed</a:t>
            </a:r>
          </a:p>
          <a:p>
            <a:endParaRPr lang="en-US" i="1" dirty="0"/>
          </a:p>
          <a:p>
            <a:pPr marL="0" indent="0">
              <a:buNone/>
            </a:pPr>
            <a:r>
              <a:rPr lang="en-US" dirty="0"/>
              <a:t>Impacts play out via the local interactions of refugees</a:t>
            </a:r>
            <a:r>
              <a:rPr lang="mr-IN" dirty="0"/>
              <a:t>…</a:t>
            </a:r>
            <a:endParaRPr lang="en-US" dirty="0"/>
          </a:p>
        </p:txBody>
      </p:sp>
    </p:spTree>
    <p:extLst>
      <p:ext uri="{BB962C8B-B14F-4D97-AF65-F5344CB8AC3E}">
        <p14:creationId xmlns:p14="http://schemas.microsoft.com/office/powerpoint/2010/main" val="379913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58A0-E5BC-084A-8A6A-9BD8CEEBCDA5}"/>
              </a:ext>
            </a:extLst>
          </p:cNvPr>
          <p:cNvSpPr>
            <a:spLocks noGrp="1"/>
          </p:cNvSpPr>
          <p:nvPr>
            <p:ph type="title"/>
          </p:nvPr>
        </p:nvSpPr>
        <p:spPr>
          <a:xfrm>
            <a:off x="457675" y="-196695"/>
            <a:ext cx="7886700" cy="1325563"/>
          </a:xfrm>
        </p:spPr>
        <p:txBody>
          <a:bodyPr/>
          <a:lstStyle/>
          <a:p>
            <a:r>
              <a:rPr lang="en-US" dirty="0"/>
              <a:t>‘Host communities’?</a:t>
            </a:r>
          </a:p>
        </p:txBody>
      </p:sp>
      <p:sp>
        <p:nvSpPr>
          <p:cNvPr id="3" name="Content Placeholder 2">
            <a:extLst>
              <a:ext uri="{FF2B5EF4-FFF2-40B4-BE49-F238E27FC236}">
                <a16:creationId xmlns:a16="http://schemas.microsoft.com/office/drawing/2014/main" id="{42A12F0E-7D35-1944-A740-768D58C87991}"/>
              </a:ext>
            </a:extLst>
          </p:cNvPr>
          <p:cNvSpPr>
            <a:spLocks noGrp="1"/>
          </p:cNvSpPr>
          <p:nvPr>
            <p:ph idx="1"/>
          </p:nvPr>
        </p:nvSpPr>
        <p:spPr>
          <a:xfrm>
            <a:off x="341946" y="952670"/>
            <a:ext cx="8548648" cy="5667163"/>
          </a:xfrm>
        </p:spPr>
        <p:txBody>
          <a:bodyPr>
            <a:normAutofit fontScale="92500" lnSpcReduction="10000"/>
          </a:bodyPr>
          <a:lstStyle/>
          <a:p>
            <a:r>
              <a:rPr lang="en-US" dirty="0"/>
              <a:t>Refugees may settle scattered or clustered in urban and rural areas, in (</a:t>
            </a:r>
            <a:r>
              <a:rPr lang="en-US" dirty="0" err="1"/>
              <a:t>sponteneously</a:t>
            </a:r>
            <a:r>
              <a:rPr lang="en-US" dirty="0"/>
              <a:t> or officially) </a:t>
            </a:r>
            <a:r>
              <a:rPr lang="en-US" dirty="0" err="1"/>
              <a:t>organised</a:t>
            </a:r>
            <a:r>
              <a:rPr lang="en-US" dirty="0"/>
              <a:t> settlements or camps </a:t>
            </a:r>
            <a:r>
              <a:rPr lang="mr-IN" dirty="0"/>
              <a:t>–</a:t>
            </a:r>
            <a:r>
              <a:rPr lang="en-US" dirty="0"/>
              <a:t> ‘host communities’ are the people already living locally who are not refugees.</a:t>
            </a:r>
          </a:p>
          <a:p>
            <a:r>
              <a:rPr lang="en-US" dirty="0"/>
              <a:t>What counts as ‘living locally’ is up for discussion </a:t>
            </a:r>
            <a:r>
              <a:rPr lang="mr-IN" dirty="0"/>
              <a:t>–</a:t>
            </a:r>
            <a:r>
              <a:rPr lang="en-US" dirty="0"/>
              <a:t> e.g. </a:t>
            </a:r>
            <a:r>
              <a:rPr lang="en-US" dirty="0" err="1"/>
              <a:t>Enghoff</a:t>
            </a:r>
            <a:r>
              <a:rPr lang="en-US" dirty="0"/>
              <a:t> et al. 2010 considered 50 km radius of routine interaction between Kenyan </a:t>
            </a:r>
            <a:r>
              <a:rPr lang="en-US" dirty="0" err="1"/>
              <a:t>Dadaab</a:t>
            </a:r>
            <a:r>
              <a:rPr lang="en-US" dirty="0"/>
              <a:t> camps and local communities.</a:t>
            </a:r>
          </a:p>
          <a:p>
            <a:r>
              <a:rPr lang="en-US" dirty="0"/>
              <a:t>Note overlapping refugee movements typical of protracted displacement: ‘host communities’ may include refugees settled earlier on (</a:t>
            </a:r>
            <a:r>
              <a:rPr lang="en-US" dirty="0" err="1"/>
              <a:t>Fiddian-Qasmiyeh</a:t>
            </a:r>
            <a:r>
              <a:rPr lang="en-US" dirty="0"/>
              <a:t> 2016)</a:t>
            </a:r>
          </a:p>
          <a:p>
            <a:r>
              <a:rPr lang="en-US" dirty="0"/>
              <a:t>Host communities are not homogenous. Different people have different portfolios of assets, access/influence, structural constraints and livelihood strategies. So may be differently affected by refugees settling and pursuing their own livelihoods in the vicinity.</a:t>
            </a:r>
          </a:p>
          <a:p>
            <a:r>
              <a:rPr lang="en-US" dirty="0"/>
              <a:t>For example, in 1986 Robert Chambers drew attention to absence of research on the impact of refugee presence on local communities, arguing broadly that better off people tend to gain, whereas poorer hosts are ‘hidden losers’</a:t>
            </a:r>
          </a:p>
          <a:p>
            <a:r>
              <a:rPr lang="en-US" dirty="0"/>
              <a:t>Impacts of refugee presence on host community have been explored in relation to economic, environmental and social impact </a:t>
            </a:r>
            <a:r>
              <a:rPr lang="mr-IN" dirty="0"/>
              <a:t>–</a:t>
            </a:r>
            <a:r>
              <a:rPr lang="en-US" dirty="0"/>
              <a:t> results suggest that impact is highly context-specific, depends on local conditions.</a:t>
            </a:r>
          </a:p>
          <a:p>
            <a:r>
              <a:rPr lang="en-US" dirty="0"/>
              <a:t>We can explore impact specifically on: e.g. prices, </a:t>
            </a:r>
            <a:r>
              <a:rPr lang="en-US" dirty="0" err="1"/>
              <a:t>labour</a:t>
            </a:r>
            <a:r>
              <a:rPr lang="en-US" dirty="0"/>
              <a:t> &amp; wages, service provision, economic development, social cohesion</a:t>
            </a:r>
          </a:p>
        </p:txBody>
      </p:sp>
    </p:spTree>
    <p:extLst>
      <p:ext uri="{BB962C8B-B14F-4D97-AF65-F5344CB8AC3E}">
        <p14:creationId xmlns:p14="http://schemas.microsoft.com/office/powerpoint/2010/main" val="247376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TotalTime>
  <Words>3128</Words>
  <Application>Microsoft Macintosh PowerPoint</Application>
  <PresentationFormat>On-screen Show (4:3)</PresentationFormat>
  <Paragraphs>294</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vt:lpstr>
      <vt:lpstr>Calibri Light</vt:lpstr>
      <vt:lpstr>Tw Cen MT</vt:lpstr>
      <vt:lpstr>Wingdings</vt:lpstr>
      <vt:lpstr>Office Theme</vt:lpstr>
      <vt:lpstr>Displacement affected communities</vt:lpstr>
      <vt:lpstr>PowerPoint Presentation</vt:lpstr>
      <vt:lpstr>Today</vt:lpstr>
      <vt:lpstr>1. Exploring impacts of refugee presence in wider communities</vt:lpstr>
      <vt:lpstr>Measuring macro significance…?</vt:lpstr>
      <vt:lpstr>Measuring macro significance…?</vt:lpstr>
      <vt:lpstr>Measuring macro significance…?</vt:lpstr>
      <vt:lpstr>Impact of refugee presence?</vt:lpstr>
      <vt:lpstr>‘Host communities’?</vt:lpstr>
      <vt:lpstr>PowerPoint Presentation</vt:lpstr>
      <vt:lpstr>PowerPoint Presentation</vt:lpstr>
      <vt:lpstr>PowerPoint Presentation</vt:lpstr>
      <vt:lpstr>PowerPoint Presentation</vt:lpstr>
      <vt:lpstr>PowerPoint Presentation</vt:lpstr>
      <vt:lpstr>2. Policy approaches promoting self-reliance and wider development</vt:lpstr>
      <vt:lpstr>Linking refugee relief and development?</vt:lpstr>
      <vt:lpstr>PowerPoint Presentation</vt:lpstr>
      <vt:lpstr>PowerPoint Presentation</vt:lpstr>
      <vt:lpstr>PowerPoint Presentation</vt:lpstr>
      <vt:lpstr>Wider contemporary policy landscape…</vt:lpstr>
      <vt:lpstr>PowerPoint Presentation</vt:lpstr>
      <vt:lpstr>3. Case study:  the Jordan Compact </vt:lpstr>
      <vt:lpstr>The Context</vt:lpstr>
      <vt:lpstr>PowerPoint Presentation</vt:lpstr>
      <vt:lpstr>Observations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Displacement affected communities</dc:title>
  <dc:creator>Anna Lindley</dc:creator>
  <cp:lastModifiedBy>Anna Lindley</cp:lastModifiedBy>
  <cp:revision>47</cp:revision>
  <dcterms:created xsi:type="dcterms:W3CDTF">2019-11-20T20:01:18Z</dcterms:created>
  <dcterms:modified xsi:type="dcterms:W3CDTF">2019-11-21T10:51:43Z</dcterms:modified>
</cp:coreProperties>
</file>