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386" r:id="rId3"/>
    <p:sldId id="391" r:id="rId4"/>
    <p:sldId id="394" r:id="rId5"/>
    <p:sldId id="382" r:id="rId6"/>
    <p:sldId id="392" r:id="rId7"/>
    <p:sldId id="276" r:id="rId8"/>
    <p:sldId id="395" r:id="rId9"/>
    <p:sldId id="278" r:id="rId10"/>
    <p:sldId id="369" r:id="rId11"/>
    <p:sldId id="307" r:id="rId12"/>
    <p:sldId id="371" r:id="rId13"/>
    <p:sldId id="384" r:id="rId14"/>
    <p:sldId id="375" r:id="rId15"/>
    <p:sldId id="376" r:id="rId16"/>
    <p:sldId id="378" r:id="rId17"/>
    <p:sldId id="283" r:id="rId18"/>
    <p:sldId id="313" r:id="rId19"/>
    <p:sldId id="331" r:id="rId20"/>
    <p:sldId id="332" r:id="rId21"/>
    <p:sldId id="299" r:id="rId22"/>
    <p:sldId id="285" r:id="rId23"/>
    <p:sldId id="311" r:id="rId24"/>
    <p:sldId id="3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5600" autoAdjust="0"/>
  </p:normalViewPr>
  <p:slideViewPr>
    <p:cSldViewPr snapToGrid="0">
      <p:cViewPr varScale="1">
        <p:scale>
          <a:sx n="56" d="100"/>
          <a:sy n="56" d="100"/>
        </p:scale>
        <p:origin x="-165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76923-8675-4ECD-8609-228D52FED472}" type="datetimeFigureOut">
              <a:rPr lang="en-GB" smtClean="0"/>
              <a:t>25/12/19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D997C-238D-47B6-9692-F64DB79BAC50}" type="slidenum">
              <a:rPr lang="en-GB" smtClean="0"/>
              <a:t>‹#›</a:t>
            </a:fld>
            <a:endParaRPr lang="en-GB"/>
          </a:p>
        </p:txBody>
      </p:sp>
    </p:spTree>
    <p:extLst>
      <p:ext uri="{BB962C8B-B14F-4D97-AF65-F5344CB8AC3E}">
        <p14:creationId xmlns:p14="http://schemas.microsoft.com/office/powerpoint/2010/main" val="212707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newyorker.com/news/news-desk/death-of-an-afghan-godfath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1</a:t>
            </a:fld>
            <a:endParaRPr lang="en-GB"/>
          </a:p>
        </p:txBody>
      </p:sp>
    </p:spTree>
    <p:extLst>
      <p:ext uri="{BB962C8B-B14F-4D97-AF65-F5344CB8AC3E}">
        <p14:creationId xmlns:p14="http://schemas.microsoft.com/office/powerpoint/2010/main" val="429081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indent="-317500">
              <a:spcBef>
                <a:spcPts val="0"/>
              </a:spcBef>
              <a:buClr>
                <a:schemeClr val="dk1"/>
              </a:buClr>
              <a:buSzPct val="100000"/>
              <a:buFont typeface="Arial"/>
              <a:buChar char="•"/>
            </a:pPr>
            <a:r>
              <a:rPr lang="en-GB" sz="1200" dirty="0">
                <a:latin typeface="Calibri" pitchFamily="34" charset="0"/>
              </a:rPr>
              <a:t>“what characteristics make a country produce forced migrants?” Davenport, Moore and Poe (2003) </a:t>
            </a:r>
          </a:p>
          <a:p>
            <a:pPr marL="457200" indent="-342900">
              <a:spcBef>
                <a:spcPts val="0"/>
              </a:spcBef>
              <a:buClr>
                <a:schemeClr val="dk1"/>
              </a:buClr>
              <a:buSzPct val="100000"/>
              <a:buFont typeface="Arial"/>
              <a:buChar char="-"/>
            </a:pPr>
            <a:r>
              <a:rPr lang="en-GB" sz="1200" dirty="0">
                <a:latin typeface="Calibri" pitchFamily="34" charset="0"/>
              </a:rPr>
              <a:t>Bias in most studies focus on push factors rather than pull factors underscored by an assumption around the passivity of displaced people</a:t>
            </a:r>
          </a:p>
          <a:p>
            <a:pPr marL="457200" indent="-342900">
              <a:spcBef>
                <a:spcPts val="0"/>
              </a:spcBef>
              <a:buClr>
                <a:schemeClr val="dk1"/>
              </a:buClr>
              <a:buSzPct val="100000"/>
              <a:buFont typeface="Arial"/>
              <a:buChar char="-"/>
            </a:pPr>
            <a:r>
              <a:rPr lang="en-GB" sz="1200" dirty="0">
                <a:latin typeface="Calibri" pitchFamily="34" charset="0"/>
              </a:rPr>
              <a:t>People flee when the integrity of their person is threatened</a:t>
            </a:r>
          </a:p>
          <a:p>
            <a:pPr>
              <a:spcBef>
                <a:spcPts val="0"/>
              </a:spcBef>
              <a:buNone/>
            </a:pPr>
            <a:endParaRPr dirty="0"/>
          </a:p>
        </p:txBody>
      </p:sp>
    </p:spTree>
    <p:extLst>
      <p:ext uri="{BB962C8B-B14F-4D97-AF65-F5344CB8AC3E}">
        <p14:creationId xmlns:p14="http://schemas.microsoft.com/office/powerpoint/2010/main" val="364712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12</a:t>
            </a:fld>
            <a:endParaRPr lang="en-US"/>
          </a:p>
        </p:txBody>
      </p:sp>
    </p:spTree>
    <p:extLst>
      <p:ext uri="{BB962C8B-B14F-4D97-AF65-F5344CB8AC3E}">
        <p14:creationId xmlns:p14="http://schemas.microsoft.com/office/powerpoint/2010/main" val="227367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13</a:t>
            </a:fld>
            <a:endParaRPr lang="en-US"/>
          </a:p>
        </p:txBody>
      </p:sp>
    </p:spTree>
    <p:extLst>
      <p:ext uri="{BB962C8B-B14F-4D97-AF65-F5344CB8AC3E}">
        <p14:creationId xmlns:p14="http://schemas.microsoft.com/office/powerpoint/2010/main" val="114636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14</a:t>
            </a:fld>
            <a:endParaRPr lang="en-US"/>
          </a:p>
        </p:txBody>
      </p:sp>
    </p:spTree>
    <p:extLst>
      <p:ext uri="{BB962C8B-B14F-4D97-AF65-F5344CB8AC3E}">
        <p14:creationId xmlns:p14="http://schemas.microsoft.com/office/powerpoint/2010/main" val="393265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15</a:t>
            </a:fld>
            <a:endParaRPr lang="en-US"/>
          </a:p>
        </p:txBody>
      </p:sp>
    </p:spTree>
    <p:extLst>
      <p:ext uri="{BB962C8B-B14F-4D97-AF65-F5344CB8AC3E}">
        <p14:creationId xmlns:p14="http://schemas.microsoft.com/office/powerpoint/2010/main" val="88976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16</a:t>
            </a:fld>
            <a:endParaRPr lang="en-US"/>
          </a:p>
        </p:txBody>
      </p:sp>
    </p:spTree>
    <p:extLst>
      <p:ext uri="{BB962C8B-B14F-4D97-AF65-F5344CB8AC3E}">
        <p14:creationId xmlns:p14="http://schemas.microsoft.com/office/powerpoint/2010/main" val="337943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4156C-8A06-4FD2-8A4D-8FEC6BB38756}" type="slidenum">
              <a:rPr lang="en-GB" smtClean="0"/>
              <a:pPr/>
              <a:t>17</a:t>
            </a:fld>
            <a:endParaRPr lang="en-GB"/>
          </a:p>
        </p:txBody>
      </p:sp>
    </p:spTree>
    <p:extLst>
      <p:ext uri="{BB962C8B-B14F-4D97-AF65-F5344CB8AC3E}">
        <p14:creationId xmlns:p14="http://schemas.microsoft.com/office/powerpoint/2010/main" val="275213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F5BFFE31-A73C-442F-B057-31F3BE1E7E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B3C6C9EE-4A43-41EC-943A-E362D14D8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5604" name="Slide Number Placeholder 3">
            <a:extLst>
              <a:ext uri="{FF2B5EF4-FFF2-40B4-BE49-F238E27FC236}">
                <a16:creationId xmlns:a16="http://schemas.microsoft.com/office/drawing/2014/main" xmlns="" id="{72816FED-B9F2-478E-BD7D-E7E57B4AA3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C684EB-F8B9-42E9-B127-D93D3CE3BF50}" type="slidenum">
              <a:rPr lang="en-GB" altLang="en-US" smtClean="0"/>
              <a:pPr fontAlgn="base">
                <a:spcBef>
                  <a:spcPct val="0"/>
                </a:spcBef>
                <a:spcAft>
                  <a:spcPct val="0"/>
                </a:spcAft>
              </a:pPr>
              <a:t>18</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OCHA Sept 2017</a:t>
            </a:r>
          </a:p>
        </p:txBody>
      </p:sp>
      <p:sp>
        <p:nvSpPr>
          <p:cNvPr id="4" name="Slide Number Placeholder 3"/>
          <p:cNvSpPr>
            <a:spLocks noGrp="1"/>
          </p:cNvSpPr>
          <p:nvPr>
            <p:ph type="sldNum" sz="quarter" idx="10"/>
          </p:nvPr>
        </p:nvSpPr>
        <p:spPr/>
        <p:txBody>
          <a:bodyPr/>
          <a:lstStyle/>
          <a:p>
            <a:fld id="{A394156C-8A06-4FD2-8A4D-8FEC6BB38756}" type="slidenum">
              <a:rPr lang="en-GB" smtClean="0"/>
              <a:pPr/>
              <a:t>20</a:t>
            </a:fld>
            <a:endParaRPr lang="en-GB"/>
          </a:p>
        </p:txBody>
      </p:sp>
    </p:spTree>
    <p:extLst>
      <p:ext uri="{BB962C8B-B14F-4D97-AF65-F5344CB8AC3E}">
        <p14:creationId xmlns:p14="http://schemas.microsoft.com/office/powerpoint/2010/main" val="65550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CEF145C0-786B-4E6A-AEFC-60418C561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452A4A1A-EA3A-452A-8696-2A9CB3ECA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7892" name="Slide Number Placeholder 3">
            <a:extLst>
              <a:ext uri="{FF2B5EF4-FFF2-40B4-BE49-F238E27FC236}">
                <a16:creationId xmlns:a16="http://schemas.microsoft.com/office/drawing/2014/main" xmlns="" id="{FBD4CB25-0014-4F15-B4A7-D76926362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37193B4-69A2-4ACB-88CE-75B0B3E16B32}" type="slidenum">
              <a:rPr lang="en-GB" altLang="en-US" smtClean="0">
                <a:latin typeface="Calibri" panose="020F0502020204030204" pitchFamily="34" charset="0"/>
              </a:rPr>
              <a:pPr fontAlgn="base">
                <a:spcBef>
                  <a:spcPct val="0"/>
                </a:spcBef>
                <a:spcAft>
                  <a:spcPct val="0"/>
                </a:spcAft>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380008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a:t>
            </a:r>
            <a:r>
              <a:rPr lang="en-GB" dirty="0"/>
              <a:t>Gutting, G., 2005. </a:t>
            </a:r>
            <a:r>
              <a:rPr lang="en-GB" i="1" dirty="0"/>
              <a:t>Foucault: A very short introduction</a:t>
            </a:r>
            <a:r>
              <a:rPr lang="en-GB" dirty="0"/>
              <a:t>. Oxford, UK ; New York: Oxford University Press.</a:t>
            </a:r>
          </a:p>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2</a:t>
            </a:fld>
            <a:endParaRPr lang="en-GB"/>
          </a:p>
        </p:txBody>
      </p:sp>
    </p:spTree>
    <p:extLst>
      <p:ext uri="{BB962C8B-B14F-4D97-AF65-F5344CB8AC3E}">
        <p14:creationId xmlns:p14="http://schemas.microsoft.com/office/powerpoint/2010/main" val="63747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4156C-8A06-4FD2-8A4D-8FEC6BB38756}" type="slidenum">
              <a:rPr lang="en-GB" smtClean="0"/>
              <a:pPr/>
              <a:t>22</a:t>
            </a:fld>
            <a:endParaRPr lang="en-GB"/>
          </a:p>
        </p:txBody>
      </p:sp>
    </p:spTree>
    <p:extLst>
      <p:ext uri="{BB962C8B-B14F-4D97-AF65-F5344CB8AC3E}">
        <p14:creationId xmlns:p14="http://schemas.microsoft.com/office/powerpoint/2010/main" val="315775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24</a:t>
            </a:fld>
            <a:endParaRPr lang="en-US"/>
          </a:p>
        </p:txBody>
      </p:sp>
    </p:spTree>
    <p:extLst>
      <p:ext uri="{BB962C8B-B14F-4D97-AF65-F5344CB8AC3E}">
        <p14:creationId xmlns:p14="http://schemas.microsoft.com/office/powerpoint/2010/main" val="306795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3</a:t>
            </a:fld>
            <a:endParaRPr lang="en-GB"/>
          </a:p>
        </p:txBody>
      </p:sp>
    </p:spTree>
    <p:extLst>
      <p:ext uri="{BB962C8B-B14F-4D97-AF65-F5344CB8AC3E}">
        <p14:creationId xmlns:p14="http://schemas.microsoft.com/office/powerpoint/2010/main" val="277019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Rigterink</a:t>
            </a:r>
            <a:r>
              <a:rPr lang="en-GB" sz="1200" b="0" i="0" kern="1200" dirty="0">
                <a:solidFill>
                  <a:schemeClr val="tx1"/>
                </a:solidFill>
                <a:effectLst/>
                <a:latin typeface="+mn-lt"/>
                <a:ea typeface="+mn-ea"/>
                <a:cs typeface="+mn-cs"/>
              </a:rPr>
              <a:t>, Anouk S.. “New Wars in Numbers. An exploration of various datasets on intra-state.” (2012).</a:t>
            </a:r>
          </a:p>
          <a:p>
            <a:endParaRPr lang="en-GB" sz="1200" b="0" i="0" kern="1200" dirty="0">
              <a:solidFill>
                <a:schemeClr val="tx1"/>
              </a:solidFill>
              <a:effectLst/>
              <a:latin typeface="+mn-lt"/>
              <a:ea typeface="+mn-ea"/>
              <a:cs typeface="+mn-cs"/>
            </a:endParaRPr>
          </a:p>
          <a:p>
            <a:pPr marL="457200" indent="-457200">
              <a:buAutoNum type="arabicPeriod"/>
            </a:pPr>
            <a:r>
              <a:rPr lang="en-GB" sz="1400" b="1" dirty="0">
                <a:solidFill>
                  <a:schemeClr val="tx2"/>
                </a:solidFill>
                <a:cs typeface="Arial" panose="020B0604020202020204" pitchFamily="34" charset="0"/>
              </a:rPr>
              <a:t>Rethinking armed conflict</a:t>
            </a:r>
          </a:p>
          <a:p>
            <a:pPr marL="457200" indent="-457200">
              <a:buAutoNum type="arabicPeriod"/>
            </a:pPr>
            <a:endParaRPr lang="en-GB" sz="1400" dirty="0">
              <a:solidFill>
                <a:schemeClr val="tx2"/>
              </a:solidFill>
              <a:cs typeface="Arial" panose="020B0604020202020204" pitchFamily="34" charset="0"/>
            </a:endParaRPr>
          </a:p>
          <a:p>
            <a:r>
              <a:rPr lang="en-GB" sz="1400" dirty="0">
                <a:solidFill>
                  <a:schemeClr val="tx2"/>
                </a:solidFill>
                <a:cs typeface="Arial" panose="020B0604020202020204" pitchFamily="34" charset="0"/>
              </a:rPr>
              <a:t>New wars</a:t>
            </a:r>
          </a:p>
          <a:p>
            <a:endParaRPr lang="en-GB" sz="1400" dirty="0">
              <a:solidFill>
                <a:schemeClr val="tx2"/>
              </a:solidFill>
              <a:cs typeface="Arial" panose="020B0604020202020204" pitchFamily="34" charset="0"/>
            </a:endParaRPr>
          </a:p>
          <a:p>
            <a:r>
              <a:rPr lang="en-GB" sz="1200" dirty="0">
                <a:solidFill>
                  <a:schemeClr val="accent1"/>
                </a:solidFill>
                <a:latin typeface="Arial"/>
                <a:ea typeface="Arial"/>
              </a:rPr>
              <a:t>New Wars (Kaldor 2003): wars in the era of globalisation</a:t>
            </a:r>
            <a:endParaRPr lang="en-GB" sz="1200" dirty="0">
              <a:solidFill>
                <a:schemeClr val="accent1"/>
              </a:solidFill>
            </a:endParaRPr>
          </a:p>
          <a:p>
            <a:endParaRPr lang="en-GB" sz="1200" dirty="0">
              <a:solidFill>
                <a:schemeClr val="accent1"/>
              </a:solidFill>
            </a:endParaRPr>
          </a:p>
          <a:p>
            <a:r>
              <a:rPr lang="en-GB" sz="1200" dirty="0">
                <a:solidFill>
                  <a:schemeClr val="accent1"/>
                </a:solidFill>
                <a:latin typeface="Arial"/>
                <a:ea typeface="Arial"/>
              </a:rPr>
              <a:t>Binaries of state/non-state; public and private, external/internal, economic/political breaking down</a:t>
            </a:r>
            <a:endParaRPr lang="en-GB" sz="1200" dirty="0">
              <a:solidFill>
                <a:schemeClr val="accent1"/>
              </a:solidFill>
            </a:endParaRPr>
          </a:p>
          <a:p>
            <a:endParaRPr lang="en-GB" sz="1200" dirty="0">
              <a:solidFill>
                <a:schemeClr val="accent1"/>
              </a:solidFill>
            </a:endParaRPr>
          </a:p>
          <a:p>
            <a:r>
              <a:rPr lang="en-GB" sz="1200" dirty="0">
                <a:solidFill>
                  <a:schemeClr val="accent1"/>
                </a:solidFill>
                <a:latin typeface="Arial"/>
                <a:ea typeface="Arial"/>
              </a:rPr>
              <a:t>Mixture of war (organised violence for political ends), crime (organised violence for private ends) and human rights violations (violence against civilians).</a:t>
            </a:r>
            <a:endParaRPr lang="en-GB" sz="1200" dirty="0">
              <a:solidFill>
                <a:schemeClr val="accent1"/>
              </a:solidFill>
            </a:endParaRPr>
          </a:p>
          <a:p>
            <a:endParaRPr lang="en-GB" sz="1200" dirty="0">
              <a:solidFill>
                <a:schemeClr val="accent1"/>
              </a:solidFill>
            </a:endParaRPr>
          </a:p>
          <a:p>
            <a:r>
              <a:rPr lang="en-GB" sz="1200" dirty="0">
                <a:solidFill>
                  <a:schemeClr val="accent1"/>
                </a:solidFill>
                <a:latin typeface="Arial"/>
                <a:ea typeface="Arial"/>
              </a:rPr>
              <a:t>A mutual enterprise to reproduce political identity and further economic interests</a:t>
            </a:r>
            <a:endParaRPr lang="en-GB" sz="1200" dirty="0">
              <a:solidFill>
                <a:schemeClr val="accent1"/>
              </a:solidFill>
            </a:endParaRPr>
          </a:p>
          <a:p>
            <a:endParaRPr lang="en-GB" sz="1200" dirty="0">
              <a:solidFill>
                <a:schemeClr val="accent1"/>
              </a:solidFill>
            </a:endParaRPr>
          </a:p>
          <a:p>
            <a:r>
              <a:rPr lang="en-GB" sz="1200" dirty="0">
                <a:solidFill>
                  <a:schemeClr val="accent1"/>
                </a:solidFill>
                <a:latin typeface="Arial"/>
                <a:ea typeface="Arial"/>
              </a:rPr>
              <a:t>Mixing of aid, development and security agendas in the “age of liberal interventionism” (Duffield 2001).</a:t>
            </a:r>
            <a:endParaRPr lang="en-GB" sz="1200"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4</a:t>
            </a:fld>
            <a:endParaRPr lang="en-GB"/>
          </a:p>
        </p:txBody>
      </p:sp>
    </p:spTree>
    <p:extLst>
      <p:ext uri="{BB962C8B-B14F-4D97-AF65-F5344CB8AC3E}">
        <p14:creationId xmlns:p14="http://schemas.microsoft.com/office/powerpoint/2010/main" val="277334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https://www.newyorker.com/news/news-desk/death-of-an-afghan-godfather</a:t>
            </a:r>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5</a:t>
            </a:fld>
            <a:endParaRPr lang="en-US"/>
          </a:p>
        </p:txBody>
      </p:sp>
    </p:spTree>
    <p:extLst>
      <p:ext uri="{BB962C8B-B14F-4D97-AF65-F5344CB8AC3E}">
        <p14:creationId xmlns:p14="http://schemas.microsoft.com/office/powerpoint/2010/main" val="252471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6</a:t>
            </a:fld>
            <a:endParaRPr lang="en-GB"/>
          </a:p>
        </p:txBody>
      </p:sp>
    </p:spTree>
    <p:extLst>
      <p:ext uri="{BB962C8B-B14F-4D97-AF65-F5344CB8AC3E}">
        <p14:creationId xmlns:p14="http://schemas.microsoft.com/office/powerpoint/2010/main" val="291072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Minorities Treaty said in plain language what until then had only  been implied in the working system of nation states, namely, </a:t>
            </a:r>
            <a:r>
              <a:rPr lang="en-GB" sz="1200" b="1" i="1" dirty="0"/>
              <a:t>that only nationals could be citizens, only people of the same national origin could enjoy the full protection of legal institutions,</a:t>
            </a:r>
            <a:r>
              <a:rPr lang="en-GB" sz="1200" i="1" dirty="0"/>
              <a:t> that persons of different nationality needed some law of exception until or unless they were completely assimilated and divorced from their origin. (In the origins of totalitarianism 1951 p275) </a:t>
            </a:r>
            <a:r>
              <a:rPr lang="en-GB" dirty="0"/>
              <a:t>Arendt, Hannah</a:t>
            </a:r>
            <a:endParaRPr lang="en-GB" sz="1200" dirty="0"/>
          </a:p>
          <a:p>
            <a:endParaRPr lang="en-GB" dirty="0"/>
          </a:p>
        </p:txBody>
      </p:sp>
      <p:sp>
        <p:nvSpPr>
          <p:cNvPr id="4" name="Slide Number Placeholder 3"/>
          <p:cNvSpPr>
            <a:spLocks noGrp="1"/>
          </p:cNvSpPr>
          <p:nvPr>
            <p:ph type="sldNum" sz="quarter" idx="10"/>
          </p:nvPr>
        </p:nvSpPr>
        <p:spPr/>
        <p:txBody>
          <a:bodyPr/>
          <a:lstStyle/>
          <a:p>
            <a:fld id="{A394156C-8A06-4FD2-8A4D-8FEC6BB38756}" type="slidenum">
              <a:rPr lang="en-GB" smtClean="0"/>
              <a:pPr/>
              <a:t>7</a:t>
            </a:fld>
            <a:endParaRPr lang="en-GB"/>
          </a:p>
        </p:txBody>
      </p:sp>
    </p:spTree>
    <p:extLst>
      <p:ext uri="{BB962C8B-B14F-4D97-AF65-F5344CB8AC3E}">
        <p14:creationId xmlns:p14="http://schemas.microsoft.com/office/powerpoint/2010/main" val="331247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a typeface="ＭＳ Ｐゴシック" charset="-128"/>
              </a:rPr>
              <a:t>Refugees are threatening to a basic principle of international political organization—sovereignty.  Thus “</a:t>
            </a:r>
            <a:r>
              <a:rPr lang="en-US" sz="1200" dirty="0"/>
              <a:t>the main aim of the refugee regime continues to be then, the reestablishment of the refugee with a space of particularity, a territorial inside, a country of origin, represented and protected by the state, so as to restore normal order on life” (Haddad 2003).</a:t>
            </a:r>
          </a:p>
          <a:p>
            <a:pPr marL="0" indent="0">
              <a:buNone/>
            </a:pPr>
            <a:endParaRPr lang="en-US" sz="1200" dirty="0"/>
          </a:p>
          <a:p>
            <a:endParaRPr lang="en-GB" dirty="0"/>
          </a:p>
        </p:txBody>
      </p:sp>
      <p:sp>
        <p:nvSpPr>
          <p:cNvPr id="4" name="Slide Number Placeholder 3"/>
          <p:cNvSpPr>
            <a:spLocks noGrp="1"/>
          </p:cNvSpPr>
          <p:nvPr>
            <p:ph type="sldNum" sz="quarter" idx="10"/>
          </p:nvPr>
        </p:nvSpPr>
        <p:spPr/>
        <p:txBody>
          <a:bodyPr/>
          <a:lstStyle/>
          <a:p>
            <a:fld id="{A394156C-8A06-4FD2-8A4D-8FEC6BB38756}" type="slidenum">
              <a:rPr lang="en-GB" smtClean="0"/>
              <a:pPr/>
              <a:t>9</a:t>
            </a:fld>
            <a:endParaRPr lang="en-GB"/>
          </a:p>
        </p:txBody>
      </p:sp>
    </p:spTree>
    <p:extLst>
      <p:ext uri="{BB962C8B-B14F-4D97-AF65-F5344CB8AC3E}">
        <p14:creationId xmlns:p14="http://schemas.microsoft.com/office/powerpoint/2010/main" val="112000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10</a:t>
            </a:fld>
            <a:endParaRPr lang="en-US"/>
          </a:p>
        </p:txBody>
      </p:sp>
    </p:spTree>
    <p:extLst>
      <p:ext uri="{BB962C8B-B14F-4D97-AF65-F5344CB8AC3E}">
        <p14:creationId xmlns:p14="http://schemas.microsoft.com/office/powerpoint/2010/main" val="127022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randomBar dir="ver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routledgesoc.com/profile/michel-foucaul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saferworld.org.uk/peacebuilding-responses-to-terrorism-and-migration/addressing-the-causes-of-forced-migr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2800" dirty="0">
                <a:latin typeface="Arial" charset="0"/>
                <a:ea typeface="ＭＳ Ｐゴシック" pitchFamily="34" charset="-128"/>
              </a:rPr>
              <a:t>Introduction to Global Forced Migration studies</a:t>
            </a:r>
            <a:br>
              <a:rPr lang="en-GB" sz="2800" dirty="0">
                <a:latin typeface="Arial" charset="0"/>
                <a:ea typeface="ＭＳ Ｐゴシック" pitchFamily="34" charset="-128"/>
              </a:rPr>
            </a:br>
            <a:r>
              <a:rPr lang="en-GB" sz="2800" dirty="0">
                <a:latin typeface="Arial" charset="0"/>
                <a:ea typeface="ＭＳ Ｐゴシック" pitchFamily="34" charset="-128"/>
              </a:rPr>
              <a:t>2019-20 week 2</a:t>
            </a:r>
            <a:br>
              <a:rPr lang="en-GB" sz="2800" dirty="0">
                <a:latin typeface="Arial" charset="0"/>
                <a:ea typeface="ＭＳ Ｐゴシック" pitchFamily="34" charset="-128"/>
              </a:rPr>
            </a:br>
            <a:r>
              <a:rPr lang="en-GB" sz="2800" dirty="0">
                <a:latin typeface="Arial" charset="0"/>
                <a:ea typeface="ＭＳ Ｐゴシック" pitchFamily="34" charset="-128"/>
              </a:rPr>
              <a:t/>
            </a:r>
            <a:br>
              <a:rPr lang="en-GB" sz="2800" dirty="0">
                <a:latin typeface="Arial" charset="0"/>
                <a:ea typeface="ＭＳ Ｐゴシック" pitchFamily="34" charset="-128"/>
              </a:rPr>
            </a:br>
            <a:r>
              <a:rPr lang="en-GB" sz="2800" dirty="0">
                <a:latin typeface="Arial" charset="0"/>
                <a:ea typeface="ＭＳ Ｐゴシック" pitchFamily="34" charset="-128"/>
              </a:rPr>
              <a:t>The state producing displacement: from conflict to cumulative causation</a:t>
            </a:r>
            <a:endParaRPr lang="en-GB" sz="2200" dirty="0"/>
          </a:p>
        </p:txBody>
      </p:sp>
      <p:sp>
        <p:nvSpPr>
          <p:cNvPr id="3" name="Subtitle 2"/>
          <p:cNvSpPr>
            <a:spLocks noGrp="1"/>
          </p:cNvSpPr>
          <p:nvPr>
            <p:ph type="subTitle" idx="1"/>
          </p:nvPr>
        </p:nvSpPr>
        <p:spPr>
          <a:xfrm>
            <a:off x="581194" y="2495445"/>
            <a:ext cx="10993546" cy="1466955"/>
          </a:xfrm>
        </p:spPr>
        <p:txBody>
          <a:bodyPr/>
          <a:lstStyle/>
          <a:p>
            <a:r>
              <a:rPr lang="en-GB" dirty="0"/>
              <a:t/>
            </a:r>
            <a:br>
              <a:rPr lang="en-GB" dirty="0"/>
            </a:br>
            <a:endParaRPr lang="en-GB" dirty="0"/>
          </a:p>
        </p:txBody>
      </p:sp>
      <p:pic>
        <p:nvPicPr>
          <p:cNvPr id="1026" name="Picture 2" descr="Image result for global forced migration 2019">
            <a:extLst>
              <a:ext uri="{FF2B5EF4-FFF2-40B4-BE49-F238E27FC236}">
                <a16:creationId xmlns:a16="http://schemas.microsoft.com/office/drawing/2014/main" xmlns="" id="{806B15CD-D1C7-4D3F-B056-40179C797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846" y="3084687"/>
            <a:ext cx="5885235" cy="33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00098"/>
      </p:ext>
    </p:extLst>
  </p:cSld>
  <p:clrMapOvr>
    <a:masterClrMapping/>
  </p:clrMapOvr>
  <p:transition xmlns:p14="http://schemas.microsoft.com/office/powerpoint/2010/mai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742277" y="332656"/>
            <a:ext cx="10811435" cy="6369358"/>
          </a:xfrm>
          <a:prstGeom prst="rect">
            <a:avLst/>
          </a:prstGeom>
          <a:noFill/>
          <a:ln>
            <a:noFill/>
          </a:ln>
        </p:spPr>
        <p:txBody>
          <a:bodyPr lIns="90000" tIns="45000" rIns="90000" bIns="45000"/>
          <a:lstStyle/>
          <a:p>
            <a:pPr marL="457200" indent="-457200">
              <a:buAutoNum type="arabicPeriod"/>
            </a:pPr>
            <a:endParaRPr lang="en-GB" sz="2400" b="1" dirty="0">
              <a:solidFill>
                <a:schemeClr val="tx2"/>
              </a:solidFill>
              <a:cs typeface="Arial" panose="020B0604020202020204" pitchFamily="34" charset="0"/>
            </a:endParaRPr>
          </a:p>
          <a:p>
            <a:r>
              <a:rPr lang="en-GB" sz="2400" b="1" dirty="0">
                <a:solidFill>
                  <a:schemeClr val="tx2"/>
                </a:solidFill>
                <a:cs typeface="Arial" panose="020B0604020202020204" pitchFamily="34" charset="0"/>
              </a:rPr>
              <a:t>Armed conflict and Forced Migration</a:t>
            </a: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1129553" y="1343816"/>
            <a:ext cx="9674324" cy="5016758"/>
          </a:xfrm>
          <a:prstGeom prst="rect">
            <a:avLst/>
          </a:prstGeom>
        </p:spPr>
        <p:txBody>
          <a:bodyPr wrap="square">
            <a:spAutoFit/>
          </a:bodyPr>
          <a:lstStyle/>
          <a:p>
            <a:endParaRPr lang="en-GB" sz="1600" dirty="0"/>
          </a:p>
          <a:p>
            <a:pPr marL="285750" indent="-285750">
              <a:buFont typeface="Arial" panose="020B0604020202020204" pitchFamily="34" charset="0"/>
              <a:buChar char="•"/>
            </a:pPr>
            <a:r>
              <a:rPr lang="en-GB" sz="2400" dirty="0"/>
              <a:t>“</a:t>
            </a:r>
            <a:r>
              <a:rPr lang="en-GB" sz="2400" dirty="0">
                <a:solidFill>
                  <a:srgbClr val="7030A0"/>
                </a:solidFill>
              </a:rPr>
              <a:t>Forced migration is BOTH a threat to and a product of the international system of nation states</a:t>
            </a:r>
            <a:r>
              <a:rPr lang="en-GB" sz="2400" dirty="0"/>
              <a:t>” (Turton, 2002: 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spite of the fact that wars have changed and are no longer limited to or defined by state/non-state binaries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international state system is still very much intact and the dominant paradigm through which international relations are enacted and analysed</a:t>
            </a:r>
          </a:p>
          <a:p>
            <a:r>
              <a:rPr lang="en-GB" sz="1600" dirty="0"/>
              <a:t>	</a:t>
            </a:r>
          </a:p>
          <a:p>
            <a:pPr marL="285750" indent="-285750">
              <a:buFont typeface="Arial" panose="020B0604020202020204" pitchFamily="34" charset="0"/>
              <a:buChar char="•"/>
            </a:pPr>
            <a:r>
              <a:rPr lang="en-GB" sz="1600" dirty="0"/>
              <a:t>States are constantly trying “to reproduce themselves as viable and morally legitimate political communities…preserving the illusion that the ‘national order of things’ is also the natural order of things (Turton 2002: 20; Malkki,1992)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This is reflected in the way in which states respond to and even create forced movements of populations.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solidFill>
                  <a:srgbClr val="7030A0"/>
                </a:solidFill>
              </a:rPr>
              <a:t>The dynamics of ‘New Wars’ make it unsurprising that the motivations and decision making criteria of forced migrants are likely to be mixed and complex. </a:t>
            </a:r>
          </a:p>
          <a:p>
            <a:endParaRPr lang="en-GB" sz="1600" dirty="0"/>
          </a:p>
        </p:txBody>
      </p:sp>
    </p:spTree>
    <p:extLst>
      <p:ext uri="{BB962C8B-B14F-4D97-AF65-F5344CB8AC3E}">
        <p14:creationId xmlns:p14="http://schemas.microsoft.com/office/powerpoint/2010/main" val="213706739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273473" y="857249"/>
            <a:ext cx="6172200" cy="857250"/>
          </a:xfrm>
          <a:prstGeom prst="rect">
            <a:avLst/>
          </a:prstGeom>
        </p:spPr>
        <p:txBody>
          <a:bodyPr spcFirstLastPara="1" vert="horz" wrap="square" lIns="68569" tIns="68569" rIns="68569" bIns="68569" rtlCol="0" anchor="ctr" anchorCtr="0">
            <a:noAutofit/>
          </a:bodyPr>
          <a:lstStyle/>
          <a:p>
            <a:r>
              <a:rPr lang="en-GB" sz="2400" dirty="0"/>
              <a:t>Locating the ‘forced’ in forced migration</a:t>
            </a:r>
          </a:p>
        </p:txBody>
      </p:sp>
      <p:sp>
        <p:nvSpPr>
          <p:cNvPr id="118" name="Shape 118"/>
          <p:cNvSpPr txBox="1">
            <a:spLocks noGrp="1"/>
          </p:cNvSpPr>
          <p:nvPr>
            <p:ph idx="1"/>
          </p:nvPr>
        </p:nvSpPr>
        <p:spPr>
          <a:xfrm>
            <a:off x="1172584" y="1451812"/>
            <a:ext cx="9022174" cy="4548939"/>
          </a:xfrm>
          <a:prstGeom prst="rect">
            <a:avLst/>
          </a:prstGeom>
        </p:spPr>
        <p:txBody>
          <a:bodyPr spcFirstLastPara="1" vert="horz" wrap="square" lIns="68569" tIns="68569" rIns="68569" bIns="68569" rtlCol="0" anchor="t" anchorCtr="0">
            <a:noAutofit/>
          </a:bodyPr>
          <a:lstStyle/>
          <a:p>
            <a:pPr marL="0" indent="0">
              <a:spcBef>
                <a:spcPts val="0"/>
              </a:spcBef>
              <a:buNone/>
            </a:pPr>
            <a:endParaRPr sz="1500" dirty="0">
              <a:latin typeface="Calibri" pitchFamily="34" charset="0"/>
            </a:endParaRPr>
          </a:p>
          <a:p>
            <a:pPr marL="342900" indent="-257175">
              <a:lnSpc>
                <a:spcPct val="115000"/>
              </a:lnSpc>
              <a:spcBef>
                <a:spcPts val="0"/>
              </a:spcBef>
              <a:buClr>
                <a:schemeClr val="dk1"/>
              </a:buClr>
              <a:buSzPct val="100000"/>
            </a:pPr>
            <a:endParaRPr lang="en-GB" dirty="0">
              <a:solidFill>
                <a:schemeClr val="dk1"/>
              </a:solidFill>
              <a:latin typeface="Calibri" pitchFamily="34" charset="0"/>
            </a:endParaRPr>
          </a:p>
          <a:p>
            <a:pPr marL="342900" indent="-257175">
              <a:lnSpc>
                <a:spcPct val="115000"/>
              </a:lnSpc>
              <a:spcBef>
                <a:spcPts val="0"/>
              </a:spcBef>
              <a:buClr>
                <a:schemeClr val="dk1"/>
              </a:buClr>
              <a:buSzPct val="100000"/>
            </a:pPr>
            <a:r>
              <a:rPr lang="en-GB" dirty="0">
                <a:solidFill>
                  <a:schemeClr val="dk1"/>
                </a:solidFill>
                <a:latin typeface="Calibri" pitchFamily="34" charset="0"/>
              </a:rPr>
              <a:t>People make a choice to either remain in their homes or to abandon them:</a:t>
            </a:r>
          </a:p>
          <a:p>
            <a:pPr marL="342900" indent="-257175">
              <a:lnSpc>
                <a:spcPct val="115000"/>
              </a:lnSpc>
              <a:spcBef>
                <a:spcPts val="0"/>
              </a:spcBef>
              <a:buClr>
                <a:schemeClr val="dk1"/>
              </a:buClr>
              <a:buSzPct val="100000"/>
            </a:pPr>
            <a:endParaRPr lang="en-GB" dirty="0">
              <a:solidFill>
                <a:schemeClr val="dk1"/>
              </a:solidFill>
              <a:latin typeface="Calibri" pitchFamily="34" charset="0"/>
            </a:endParaRP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People value their physical security and will relocate if they can if  if they feel it is threatened</a:t>
            </a: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Movements will be continuous to some extent with previous experiences (</a:t>
            </a:r>
            <a:r>
              <a:rPr lang="en-GB" dirty="0" err="1">
                <a:solidFill>
                  <a:schemeClr val="dk1"/>
                </a:solidFill>
                <a:latin typeface="Calibri" pitchFamily="34" charset="0"/>
              </a:rPr>
              <a:t>Lubkeman</a:t>
            </a:r>
            <a:r>
              <a:rPr lang="en-GB" dirty="0">
                <a:solidFill>
                  <a:schemeClr val="dk1"/>
                </a:solidFill>
                <a:latin typeface="Calibri" pitchFamily="34" charset="0"/>
              </a:rPr>
              <a:t>)</a:t>
            </a: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People have expectations around future events</a:t>
            </a: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People compare status quo with their knowledge or expectation of how their life would be in location where they are considering fleeing to. </a:t>
            </a: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Importance of social networks in relaying information</a:t>
            </a:r>
          </a:p>
          <a:p>
            <a:pPr marL="300038" indent="-214313">
              <a:lnSpc>
                <a:spcPct val="115000"/>
              </a:lnSpc>
              <a:spcBef>
                <a:spcPts val="0"/>
              </a:spcBef>
              <a:buClr>
                <a:schemeClr val="dk1"/>
              </a:buClr>
              <a:buSzPct val="100000"/>
              <a:buFontTx/>
              <a:buChar char="-"/>
            </a:pPr>
            <a:r>
              <a:rPr lang="en-GB" dirty="0">
                <a:solidFill>
                  <a:schemeClr val="dk1"/>
                </a:solidFill>
                <a:latin typeface="Calibri" pitchFamily="34" charset="0"/>
              </a:rPr>
              <a:t>Significance of cultural communities (Moore &amp; </a:t>
            </a:r>
            <a:r>
              <a:rPr lang="en-GB" dirty="0" err="1">
                <a:solidFill>
                  <a:schemeClr val="dk1"/>
                </a:solidFill>
                <a:latin typeface="Calibri" pitchFamily="34" charset="0"/>
              </a:rPr>
              <a:t>Shellman</a:t>
            </a:r>
            <a:r>
              <a:rPr lang="en-GB" dirty="0">
                <a:solidFill>
                  <a:schemeClr val="dk1"/>
                </a:solidFill>
                <a:latin typeface="Calibri" pitchFamily="34" charset="0"/>
              </a:rPr>
              <a:t> 2004)</a:t>
            </a:r>
          </a:p>
          <a:p>
            <a:pPr marL="0" indent="0">
              <a:spcBef>
                <a:spcPts val="0"/>
              </a:spcBef>
              <a:buNone/>
            </a:pPr>
            <a:endParaRPr dirty="0"/>
          </a:p>
          <a:p>
            <a:pPr>
              <a:spcBef>
                <a:spcPts val="0"/>
              </a:spcBef>
              <a:buNone/>
            </a:pPr>
            <a:r>
              <a:rPr lang="en-GB" dirty="0"/>
              <a:t> </a:t>
            </a:r>
          </a:p>
        </p:txBody>
      </p:sp>
    </p:spTree>
    <p:extLst>
      <p:ext uri="{BB962C8B-B14F-4D97-AF65-F5344CB8AC3E}">
        <p14:creationId xmlns:p14="http://schemas.microsoft.com/office/powerpoint/2010/main" val="31274056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065720" y="332656"/>
            <a:ext cx="8100456" cy="5181528"/>
          </a:xfrm>
          <a:prstGeom prst="rect">
            <a:avLst/>
          </a:prstGeom>
          <a:noFill/>
          <a:ln>
            <a:noFill/>
          </a:ln>
        </p:spPr>
        <p:txBody>
          <a:bodyPr lIns="90000" tIns="45000" rIns="90000" bIns="45000"/>
          <a:lstStyle/>
          <a:p>
            <a:endParaRPr lang="en-GB" sz="2400" b="1" dirty="0">
              <a:solidFill>
                <a:schemeClr val="tx2"/>
              </a:solidFill>
              <a:cs typeface="Arial" panose="020B0604020202020204" pitchFamily="34" charset="0"/>
            </a:endParaRPr>
          </a:p>
          <a:p>
            <a:r>
              <a:rPr lang="en-GB" sz="2400" b="1" dirty="0">
                <a:solidFill>
                  <a:schemeClr val="tx2"/>
                </a:solidFill>
                <a:cs typeface="Arial" panose="020B0604020202020204" pitchFamily="34" charset="0"/>
              </a:rPr>
              <a:t>Causes of flight</a:t>
            </a:r>
          </a:p>
          <a:p>
            <a:pPr marL="457200" indent="-457200">
              <a:buAutoNum type="arabicPeriod"/>
            </a:pPr>
            <a:endParaRPr lang="en-GB" sz="2400" dirty="0">
              <a:solidFill>
                <a:schemeClr val="tx2"/>
              </a:solidFill>
              <a:cs typeface="Arial" panose="020B0604020202020204" pitchFamily="34" charset="0"/>
            </a:endParaRPr>
          </a:p>
          <a:p>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2065720" y="1248002"/>
            <a:ext cx="8350760" cy="5115246"/>
          </a:xfrm>
          <a:prstGeom prst="rect">
            <a:avLst/>
          </a:prstGeom>
        </p:spPr>
        <p:txBody>
          <a:bodyPr wrap="square">
            <a:spAutoFit/>
          </a:bodyPr>
          <a:lstStyle/>
          <a:p>
            <a:endParaRPr lang="en-GB" sz="1600" dirty="0"/>
          </a:p>
          <a:p>
            <a:pPr>
              <a:lnSpc>
                <a:spcPct val="115000"/>
              </a:lnSpc>
            </a:pPr>
            <a:r>
              <a:rPr lang="en-GB" sz="1600" dirty="0">
                <a:solidFill>
                  <a:schemeClr val="accent1"/>
                </a:solidFill>
                <a:latin typeface="Arial"/>
                <a:ea typeface="Arial"/>
              </a:rPr>
              <a:t>One longitudinal study (1971-1990) of refugee flows from 109 countries in the Global South (</a:t>
            </a:r>
            <a:r>
              <a:rPr lang="en-GB" sz="1600" dirty="0" err="1">
                <a:solidFill>
                  <a:schemeClr val="accent1"/>
                </a:solidFill>
                <a:latin typeface="Arial"/>
                <a:ea typeface="Arial"/>
              </a:rPr>
              <a:t>Schmeidl</a:t>
            </a:r>
            <a:r>
              <a:rPr lang="en-GB" sz="1600" dirty="0">
                <a:solidFill>
                  <a:schemeClr val="accent1"/>
                </a:solidFill>
                <a:latin typeface="Arial"/>
                <a:ea typeface="Arial"/>
              </a:rPr>
              <a:t> 1997) tested for three categories of factors that have been widely considered in the literature to influence forced migration:</a:t>
            </a:r>
            <a:endParaRPr lang="en-GB" sz="1600" dirty="0">
              <a:solidFill>
                <a:schemeClr val="accent1"/>
              </a:solidFill>
            </a:endParaRPr>
          </a:p>
          <a:p>
            <a:pPr>
              <a:lnSpc>
                <a:spcPct val="115000"/>
              </a:lnSpc>
            </a:pPr>
            <a:endParaRPr lang="en-GB" sz="1600" dirty="0">
              <a:solidFill>
                <a:schemeClr val="accent1"/>
              </a:solidFill>
            </a:endParaRPr>
          </a:p>
          <a:p>
            <a:pPr>
              <a:lnSpc>
                <a:spcPct val="115000"/>
              </a:lnSpc>
            </a:pPr>
            <a:r>
              <a:rPr lang="en-GB" sz="1600" b="1" dirty="0">
                <a:solidFill>
                  <a:schemeClr val="accent1"/>
                </a:solidFill>
                <a:latin typeface="Arial"/>
                <a:ea typeface="Arial"/>
              </a:rPr>
              <a:t>Root/structural causes</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Economic underdevelopment and population pressures</a:t>
            </a:r>
          </a:p>
          <a:p>
            <a:pPr>
              <a:lnSpc>
                <a:spcPct val="115000"/>
              </a:lnSpc>
              <a:buFont typeface="Arial"/>
              <a:buChar char="-"/>
            </a:pPr>
            <a:endParaRPr lang="en-GB" sz="1600" dirty="0">
              <a:solidFill>
                <a:schemeClr val="accent1"/>
              </a:solidFill>
            </a:endParaRPr>
          </a:p>
          <a:p>
            <a:pPr>
              <a:lnSpc>
                <a:spcPct val="115000"/>
              </a:lnSpc>
            </a:pPr>
            <a:r>
              <a:rPr lang="en-GB" sz="1600" b="1" dirty="0">
                <a:solidFill>
                  <a:schemeClr val="accent1"/>
                </a:solidFill>
                <a:latin typeface="Arial"/>
                <a:ea typeface="Arial"/>
              </a:rPr>
              <a:t>Proximate conditions</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Political violence - governments with poor human rights record produce migration flows </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Ethnic and civil conflicts also likely to produce migration flows</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External involvement in conflicts - war by proxy</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Interstate war</a:t>
            </a:r>
            <a:endParaRPr lang="en-GB" sz="1600" dirty="0">
              <a:solidFill>
                <a:schemeClr val="accent1"/>
              </a:solidFill>
            </a:endParaRPr>
          </a:p>
          <a:p>
            <a:pPr>
              <a:lnSpc>
                <a:spcPct val="115000"/>
              </a:lnSpc>
            </a:pPr>
            <a:endParaRPr lang="en-GB" sz="1600" b="1" dirty="0">
              <a:solidFill>
                <a:schemeClr val="accent1"/>
              </a:solidFill>
              <a:latin typeface="Arial"/>
              <a:ea typeface="Arial"/>
            </a:endParaRPr>
          </a:p>
          <a:p>
            <a:pPr>
              <a:lnSpc>
                <a:spcPct val="115000"/>
              </a:lnSpc>
            </a:pPr>
            <a:r>
              <a:rPr lang="en-GB" sz="1600" b="1" dirty="0">
                <a:solidFill>
                  <a:schemeClr val="accent1"/>
                </a:solidFill>
                <a:latin typeface="Arial"/>
                <a:ea typeface="Arial"/>
              </a:rPr>
              <a:t>Intervening factors</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facilitators of refugee flight: improved communication and transport links, family networks</a:t>
            </a:r>
            <a:endParaRPr lang="en-GB" sz="1600" dirty="0">
              <a:solidFill>
                <a:schemeClr val="accent1"/>
              </a:solidFill>
            </a:endParaRPr>
          </a:p>
          <a:p>
            <a:pPr>
              <a:lnSpc>
                <a:spcPct val="115000"/>
              </a:lnSpc>
              <a:buFont typeface="Arial"/>
              <a:buChar char="-"/>
            </a:pPr>
            <a:r>
              <a:rPr lang="en-GB" sz="1600" dirty="0">
                <a:solidFill>
                  <a:schemeClr val="accent1"/>
                </a:solidFill>
                <a:latin typeface="Arial"/>
                <a:ea typeface="Arial"/>
              </a:rPr>
              <a:t>obstacles to refugee flight: difficult geographic terrain, exit controls at the country of origin.</a:t>
            </a:r>
            <a:endParaRPr lang="en-GB" sz="1600" dirty="0">
              <a:solidFill>
                <a:schemeClr val="accent1"/>
              </a:solidFill>
            </a:endParaRPr>
          </a:p>
          <a:p>
            <a:endParaRPr lang="en-GB" sz="1600" dirty="0"/>
          </a:p>
        </p:txBody>
      </p:sp>
    </p:spTree>
    <p:extLst>
      <p:ext uri="{BB962C8B-B14F-4D97-AF65-F5344CB8AC3E}">
        <p14:creationId xmlns:p14="http://schemas.microsoft.com/office/powerpoint/2010/main" val="426260079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721475" y="838236"/>
            <a:ext cx="8100456" cy="5181528"/>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Structure and agency</a:t>
            </a:r>
          </a:p>
          <a:p>
            <a:pPr marL="457200" indent="-457200">
              <a:buAutoNum type="arabicPeriod"/>
            </a:pPr>
            <a:endParaRPr lang="en-GB" sz="2400" dirty="0">
              <a:solidFill>
                <a:schemeClr val="tx2"/>
              </a:solidFill>
              <a:cs typeface="Arial" panose="020B0604020202020204" pitchFamily="34" charset="0"/>
            </a:endParaRPr>
          </a:p>
          <a:p>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2030562" y="1337818"/>
            <a:ext cx="7881863" cy="5262979"/>
          </a:xfrm>
          <a:prstGeom prst="rect">
            <a:avLst/>
          </a:prstGeom>
        </p:spPr>
        <p:txBody>
          <a:bodyPr wrap="square">
            <a:spAutoFit/>
          </a:bodyPr>
          <a:lstStyle/>
          <a:p>
            <a:endParaRPr lang="en-GB" sz="2400" dirty="0">
              <a:solidFill>
                <a:srgbClr val="000000"/>
              </a:solidFill>
              <a:latin typeface="Arial"/>
              <a:ea typeface="Arial"/>
            </a:endParaRPr>
          </a:p>
          <a:p>
            <a:r>
              <a:rPr lang="en-GB" sz="2400" dirty="0">
                <a:solidFill>
                  <a:srgbClr val="FF0000"/>
                </a:solidFill>
                <a:latin typeface="Arial"/>
                <a:ea typeface="Arial"/>
              </a:rPr>
              <a:t>The extent to which agency or structure prevails, remains a question of crucial importance in the analysis of migration processes: </a:t>
            </a:r>
            <a:endParaRPr lang="en-GB" sz="2400" dirty="0">
              <a:solidFill>
                <a:srgbClr val="FF0000"/>
              </a:solidFill>
            </a:endParaRPr>
          </a:p>
          <a:p>
            <a:endParaRPr lang="en-GB" sz="2400" dirty="0"/>
          </a:p>
          <a:p>
            <a:r>
              <a:rPr lang="en-GB" sz="2400" dirty="0">
                <a:solidFill>
                  <a:srgbClr val="000000"/>
                </a:solidFill>
                <a:latin typeface="Arial"/>
                <a:ea typeface="Arial"/>
              </a:rPr>
              <a:t>The 1951 convention focuses on political, economic or social factors which forces people to move, but does not seek to explain their arrival in terms of their exercising agency: This may undermine their case for refugee status. </a:t>
            </a:r>
            <a:endParaRPr lang="en-GB" sz="2400" dirty="0"/>
          </a:p>
          <a:p>
            <a:endParaRPr lang="en-GB" sz="2400" dirty="0"/>
          </a:p>
          <a:p>
            <a:r>
              <a:rPr lang="en-GB" sz="2400" dirty="0">
                <a:solidFill>
                  <a:srgbClr val="000000"/>
                </a:solidFill>
                <a:latin typeface="Arial"/>
                <a:ea typeface="Arial"/>
              </a:rPr>
              <a:t>In contrast, migrants who are thought to have used illegal routes out of choice are easily criminalised and portrayed as a threat to societies.</a:t>
            </a:r>
            <a:endParaRPr lang="en-GB" sz="2400" dirty="0"/>
          </a:p>
        </p:txBody>
      </p:sp>
    </p:spTree>
    <p:extLst>
      <p:ext uri="{BB962C8B-B14F-4D97-AF65-F5344CB8AC3E}">
        <p14:creationId xmlns:p14="http://schemas.microsoft.com/office/powerpoint/2010/main" val="412294184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065720" y="666974"/>
            <a:ext cx="8100456" cy="4847210"/>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Structure and agency</a:t>
            </a:r>
          </a:p>
          <a:p>
            <a:r>
              <a:rPr lang="en-GB" sz="2400" dirty="0">
                <a:solidFill>
                  <a:schemeClr val="tx2"/>
                </a:solidFill>
                <a:cs typeface="Arial" panose="020B0604020202020204" pitchFamily="34" charset="0"/>
              </a:rPr>
              <a:t>Class analysis</a:t>
            </a:r>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1523756" y="1732211"/>
            <a:ext cx="8169084" cy="5632311"/>
          </a:xfrm>
          <a:prstGeom prst="rect">
            <a:avLst/>
          </a:prstGeom>
        </p:spPr>
        <p:txBody>
          <a:bodyPr wrap="square">
            <a:spAutoFit/>
          </a:bodyPr>
          <a:lstStyle/>
          <a:p>
            <a:r>
              <a:rPr lang="en-GB" sz="2400" dirty="0">
                <a:solidFill>
                  <a:schemeClr val="tx2"/>
                </a:solidFill>
                <a:latin typeface="Arial"/>
                <a:ea typeface="Arial"/>
              </a:rPr>
              <a:t>“A hierarchy of destinations” (Van Hear 2004)</a:t>
            </a:r>
            <a:endParaRPr lang="en-GB" sz="2400" dirty="0">
              <a:solidFill>
                <a:schemeClr val="tx2"/>
              </a:solidFill>
            </a:endParaRPr>
          </a:p>
          <a:p>
            <a:endParaRPr lang="en-GB" sz="2400" dirty="0">
              <a:solidFill>
                <a:schemeClr val="tx2"/>
              </a:solidFill>
            </a:endParaRPr>
          </a:p>
          <a:p>
            <a:r>
              <a:rPr lang="en-GB" sz="2400" dirty="0">
                <a:solidFill>
                  <a:schemeClr val="tx2"/>
                </a:solidFill>
                <a:latin typeface="Arial"/>
                <a:ea typeface="Arial"/>
              </a:rPr>
              <a:t>“Power geometry of space-time compression” (Massey 1993), where the latter can be any phenomenon that alters the qualities of and relationship between space and time, or the relative spatial distances between places to appear to contract or grow closer (modern telecommunications, opening of market borders to ease trade) – the idea of the 'shrinking world'  </a:t>
            </a:r>
            <a:endParaRPr lang="en-GB" sz="2400" dirty="0">
              <a:solidFill>
                <a:schemeClr val="tx2"/>
              </a:solidFill>
            </a:endParaRPr>
          </a:p>
          <a:p>
            <a:endParaRPr lang="en-GB" sz="2400" dirty="0">
              <a:solidFill>
                <a:schemeClr val="tx2"/>
              </a:solidFill>
            </a:endParaRPr>
          </a:p>
          <a:p>
            <a:r>
              <a:rPr lang="en-GB" sz="2400" dirty="0">
                <a:solidFill>
                  <a:schemeClr val="tx2"/>
                </a:solidFill>
                <a:latin typeface="Arial"/>
                <a:ea typeface="Arial"/>
              </a:rPr>
              <a:t>“Some are more in charge of it [mobility] than others; some initiate flows and movement, others don’t; some are more on the receiving end of it than others; some are effectively imprisoned by it.” (Massey 1993: 61)</a:t>
            </a:r>
            <a:endParaRPr lang="en-GB" sz="2400" dirty="0">
              <a:solidFill>
                <a:schemeClr val="tx2"/>
              </a:solidFill>
            </a:endParaRPr>
          </a:p>
          <a:p>
            <a:endParaRPr lang="en-GB" sz="2400" dirty="0">
              <a:solidFill>
                <a:srgbClr val="000000"/>
              </a:solidFill>
              <a:latin typeface="Arial"/>
              <a:ea typeface="Arial"/>
            </a:endParaRPr>
          </a:p>
        </p:txBody>
      </p:sp>
    </p:spTree>
    <p:extLst>
      <p:ext uri="{BB962C8B-B14F-4D97-AF65-F5344CB8AC3E}">
        <p14:creationId xmlns:p14="http://schemas.microsoft.com/office/powerpoint/2010/main" val="21074678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993779" y="999630"/>
            <a:ext cx="8100456" cy="5181528"/>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Cumulative causation</a:t>
            </a:r>
          </a:p>
          <a:p>
            <a:pPr marL="457200" indent="-457200">
              <a:buAutoNum type="arabicPeriod"/>
            </a:pPr>
            <a:endParaRPr lang="en-GB" sz="2400" dirty="0">
              <a:solidFill>
                <a:schemeClr val="tx2"/>
              </a:solidFill>
              <a:cs typeface="Arial" panose="020B0604020202020204" pitchFamily="34" charset="0"/>
            </a:endParaRPr>
          </a:p>
          <a:p>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1993779" y="1484785"/>
            <a:ext cx="8169084" cy="5632311"/>
          </a:xfrm>
          <a:prstGeom prst="rect">
            <a:avLst/>
          </a:prstGeom>
        </p:spPr>
        <p:txBody>
          <a:bodyPr wrap="square">
            <a:spAutoFit/>
          </a:bodyPr>
          <a:lstStyle/>
          <a:p>
            <a:endParaRPr lang="en-GB" sz="2400" dirty="0">
              <a:solidFill>
                <a:srgbClr val="000000"/>
              </a:solidFill>
              <a:latin typeface="Arial"/>
              <a:ea typeface="Arial"/>
            </a:endParaRPr>
          </a:p>
          <a:p>
            <a:r>
              <a:rPr lang="en-GB" sz="2400" dirty="0">
                <a:solidFill>
                  <a:srgbClr val="000000"/>
                </a:solidFill>
                <a:latin typeface="Arial"/>
                <a:ea typeface="Arial"/>
              </a:rPr>
              <a:t>Conditions which initiate migration are different from those which perpetuate it across time and space</a:t>
            </a:r>
            <a:endParaRPr lang="en-GB" sz="2400" dirty="0"/>
          </a:p>
          <a:p>
            <a:endParaRPr lang="en-GB" sz="2400" dirty="0"/>
          </a:p>
          <a:p>
            <a:r>
              <a:rPr lang="en-GB" sz="2400" dirty="0">
                <a:solidFill>
                  <a:srgbClr val="000000"/>
                </a:solidFill>
                <a:latin typeface="Arial"/>
                <a:ea typeface="Arial"/>
              </a:rPr>
              <a:t>Development of migrant’s social networks and institutions facilitating transnational movement results in a process called cumulative causation (Massey et al. 1993)</a:t>
            </a:r>
            <a:endParaRPr lang="en-GB" sz="2400" dirty="0"/>
          </a:p>
          <a:p>
            <a:endParaRPr lang="en-GB" sz="2400" dirty="0"/>
          </a:p>
          <a:p>
            <a:r>
              <a:rPr lang="en-GB" sz="2400" dirty="0">
                <a:solidFill>
                  <a:srgbClr val="000000"/>
                </a:solidFill>
                <a:latin typeface="Arial"/>
                <a:ea typeface="Arial"/>
              </a:rPr>
              <a:t>Growth of migrant networks mitigates risk involved in migrating and diversifies risk for those who remain behind. </a:t>
            </a:r>
            <a:endParaRPr lang="en-GB" sz="2400" dirty="0"/>
          </a:p>
          <a:p>
            <a:endParaRPr lang="en-GB" sz="2400" dirty="0"/>
          </a:p>
          <a:p>
            <a:r>
              <a:rPr lang="en-GB" sz="2400" dirty="0">
                <a:solidFill>
                  <a:srgbClr val="000000"/>
                </a:solidFill>
                <a:latin typeface="Arial"/>
                <a:ea typeface="Arial"/>
              </a:rPr>
              <a:t>Causation is cumulative because each act of migration alters the social context within which subsequent migration decisions are made </a:t>
            </a:r>
            <a:endParaRPr lang="en-GB" sz="2400" dirty="0"/>
          </a:p>
          <a:p>
            <a:endParaRPr lang="en-GB" sz="2400" dirty="0">
              <a:solidFill>
                <a:srgbClr val="000000"/>
              </a:solidFill>
              <a:latin typeface="Arial"/>
              <a:ea typeface="Arial"/>
            </a:endParaRPr>
          </a:p>
        </p:txBody>
      </p:sp>
    </p:spTree>
    <p:extLst>
      <p:ext uri="{BB962C8B-B14F-4D97-AF65-F5344CB8AC3E}">
        <p14:creationId xmlns:p14="http://schemas.microsoft.com/office/powerpoint/2010/main" val="230454436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993779" y="838236"/>
            <a:ext cx="8100456" cy="5181528"/>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Lecture summary: the State producing </a:t>
            </a:r>
          </a:p>
          <a:p>
            <a:r>
              <a:rPr lang="en-GB" sz="2400" b="1" dirty="0">
                <a:solidFill>
                  <a:schemeClr val="tx2"/>
                </a:solidFill>
                <a:cs typeface="Arial" panose="020B0604020202020204" pitchFamily="34" charset="0"/>
              </a:rPr>
              <a:t>displacement?</a:t>
            </a:r>
          </a:p>
          <a:p>
            <a:pPr marL="457200" indent="-457200">
              <a:buAutoNum type="arabicPeriod"/>
            </a:pPr>
            <a:endParaRPr lang="en-GB" sz="2400" dirty="0">
              <a:solidFill>
                <a:schemeClr val="tx2"/>
              </a:solidFill>
              <a:cs typeface="Arial" panose="020B0604020202020204" pitchFamily="34" charset="0"/>
            </a:endParaRPr>
          </a:p>
          <a:p>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1993779" y="1484784"/>
            <a:ext cx="8169084" cy="4985980"/>
          </a:xfrm>
          <a:prstGeom prst="rect">
            <a:avLst/>
          </a:prstGeom>
        </p:spPr>
        <p:txBody>
          <a:bodyPr wrap="square">
            <a:spAutoFit/>
          </a:bodyPr>
          <a:lstStyle/>
          <a:p>
            <a:endParaRPr lang="en-GB" sz="2400" dirty="0">
              <a:solidFill>
                <a:srgbClr val="000000"/>
              </a:solidFill>
              <a:latin typeface="Arial"/>
              <a:ea typeface="Arial"/>
            </a:endParaRPr>
          </a:p>
          <a:p>
            <a:r>
              <a:rPr lang="en-GB" dirty="0">
                <a:latin typeface="Arial"/>
              </a:rPr>
              <a:t>General assumption that predatory, strong state produces migrants – forces migration on the basis of structural discrimination against certain groups, persistent oppression etc – ROOT CAUSES</a:t>
            </a:r>
            <a:endParaRPr lang="en-GB" dirty="0"/>
          </a:p>
          <a:p>
            <a:endParaRPr lang="en-GB" dirty="0"/>
          </a:p>
          <a:p>
            <a:r>
              <a:rPr lang="en-GB" dirty="0">
                <a:latin typeface="Arial"/>
              </a:rPr>
              <a:t>But these can continue for many years, or forever,  without producing mass migration. Many states have these without displacement. Root causes combined with PROXIMATE causes – ethnic cleansing, riots, war – are more likely to produce displacement   </a:t>
            </a:r>
            <a:endParaRPr lang="en-GB" dirty="0"/>
          </a:p>
          <a:p>
            <a:endParaRPr lang="en-GB" dirty="0"/>
          </a:p>
          <a:p>
            <a:r>
              <a:rPr lang="en-GB" dirty="0">
                <a:latin typeface="Arial"/>
              </a:rPr>
              <a:t>But also that a weak or 'failed' state also produces migration through lack of protection of civilians against violent insurgency, or lack of social provisions </a:t>
            </a:r>
            <a:endParaRPr lang="en-GB" dirty="0"/>
          </a:p>
          <a:p>
            <a:endParaRPr lang="en-GB" dirty="0"/>
          </a:p>
          <a:p>
            <a:r>
              <a:rPr lang="en-GB" dirty="0">
                <a:latin typeface="Arial"/>
              </a:rPr>
              <a:t>AND that international intervention can directly influence state policy (esp. in weak states) and contribute to migration </a:t>
            </a:r>
            <a:r>
              <a:rPr lang="en-GB" dirty="0" err="1">
                <a:latin typeface="Arial"/>
              </a:rPr>
              <a:t>eg</a:t>
            </a:r>
            <a:r>
              <a:rPr lang="en-GB" dirty="0">
                <a:latin typeface="Arial"/>
              </a:rPr>
              <a:t> through structural adjustment and neoliberal ideology (</a:t>
            </a:r>
            <a:r>
              <a:rPr lang="en-GB" dirty="0" err="1">
                <a:latin typeface="Arial"/>
              </a:rPr>
              <a:t>Marfleet</a:t>
            </a:r>
            <a:r>
              <a:rPr lang="en-GB" dirty="0">
                <a:latin typeface="Arial"/>
              </a:rPr>
              <a:t> 2007). </a:t>
            </a:r>
            <a:endParaRPr lang="en-GB" dirty="0"/>
          </a:p>
          <a:p>
            <a:endParaRPr lang="en-GB" sz="2400" dirty="0">
              <a:solidFill>
                <a:srgbClr val="000000"/>
              </a:solidFill>
              <a:latin typeface="Arial"/>
              <a:ea typeface="Arial"/>
            </a:endParaRPr>
          </a:p>
        </p:txBody>
      </p:sp>
    </p:spTree>
    <p:extLst>
      <p:ext uri="{BB962C8B-B14F-4D97-AF65-F5344CB8AC3E}">
        <p14:creationId xmlns:p14="http://schemas.microsoft.com/office/powerpoint/2010/main" val="394046252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536" y="847181"/>
            <a:ext cx="5797296" cy="891540"/>
          </a:xfrm>
        </p:spPr>
        <p:txBody>
          <a:bodyPr>
            <a:normAutofit fontScale="90000"/>
          </a:bodyPr>
          <a:lstStyle/>
          <a:p>
            <a:r>
              <a:rPr lang="en-GB" dirty="0"/>
              <a:t/>
            </a:r>
            <a:br>
              <a:rPr lang="en-GB" dirty="0"/>
            </a:br>
            <a:r>
              <a:rPr lang="en-GB" sz="2700" dirty="0"/>
              <a:t>Conflict, displacement and States: </a:t>
            </a:r>
            <a:br>
              <a:rPr lang="en-GB" sz="2700" dirty="0"/>
            </a:br>
            <a:r>
              <a:rPr lang="en-GB" sz="2700" dirty="0"/>
              <a:t>South Sudan</a:t>
            </a:r>
            <a:r>
              <a:rPr lang="en-GB" dirty="0"/>
              <a:t/>
            </a:r>
            <a:br>
              <a:rPr lang="en-GB" dirty="0"/>
            </a:br>
            <a:endParaRPr lang="en-GB" dirty="0"/>
          </a:p>
        </p:txBody>
      </p:sp>
      <p:sp>
        <p:nvSpPr>
          <p:cNvPr id="3" name="Content Placeholder 2"/>
          <p:cNvSpPr>
            <a:spLocks noGrp="1"/>
          </p:cNvSpPr>
          <p:nvPr>
            <p:ph idx="1"/>
          </p:nvPr>
        </p:nvSpPr>
        <p:spPr>
          <a:xfrm>
            <a:off x="1877961" y="1940313"/>
            <a:ext cx="4775600" cy="4638907"/>
          </a:xfrm>
        </p:spPr>
        <p:txBody>
          <a:bodyPr>
            <a:normAutofit/>
          </a:bodyPr>
          <a:lstStyle/>
          <a:p>
            <a:r>
              <a:rPr lang="en-GB" dirty="0"/>
              <a:t>Numerous states involved: South Sudan, Sudan, Ethiopia, Uganda, Kenya…and more</a:t>
            </a:r>
          </a:p>
          <a:p>
            <a:r>
              <a:rPr lang="en-GB" dirty="0"/>
              <a:t>International relations crucial to the generation, reception and treatment of refugees – and this subject to changes over time.</a:t>
            </a:r>
          </a:p>
          <a:p>
            <a:r>
              <a:rPr lang="en-GB" dirty="0"/>
              <a:t>Borders and boundaries; internal borders are also important –not least because inter-ethnic fighting is productive of IDPs and refugees</a:t>
            </a:r>
          </a:p>
          <a:p>
            <a:r>
              <a:rPr lang="en-GB" dirty="0"/>
              <a:t>Where to run? South Sudanese displaced may head away from the nearest international border, and head instead for Juba.</a:t>
            </a:r>
          </a:p>
          <a:p>
            <a:endParaRPr lang="en-GB" dirty="0"/>
          </a:p>
          <a:p>
            <a:endParaRPr lang="en-GB" dirty="0"/>
          </a:p>
        </p:txBody>
      </p:sp>
      <p:pic>
        <p:nvPicPr>
          <p:cNvPr id="4" name="Picture 6" descr="Image result for south sudan country map">
            <a:extLst>
              <a:ext uri="{FF2B5EF4-FFF2-40B4-BE49-F238E27FC236}">
                <a16:creationId xmlns:a16="http://schemas.microsoft.com/office/drawing/2014/main" xmlns="" id="{8052BB2B-C3CD-4009-AADA-F6B7B0A30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953" y="2488115"/>
            <a:ext cx="291584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724023"/>
      </p:ext>
    </p:extLst>
  </p:cSld>
  <p:clrMapOvr>
    <a:masterClrMapping/>
  </p:clrMapOvr>
  <p:transition xmlns:p14="http://schemas.microsoft.com/office/powerpoint/2010/mai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1D9B032F-258D-4F45-BA46-83F9CFAD3ED3}"/>
              </a:ext>
            </a:extLst>
          </p:cNvPr>
          <p:cNvSpPr>
            <a:spLocks noGrp="1" noChangeArrowheads="1"/>
          </p:cNvSpPr>
          <p:nvPr>
            <p:ph type="title"/>
          </p:nvPr>
        </p:nvSpPr>
        <p:spPr>
          <a:xfrm>
            <a:off x="1226371" y="700645"/>
            <a:ext cx="8853544" cy="783431"/>
          </a:xfrm>
        </p:spPr>
        <p:txBody>
          <a:bodyPr>
            <a:normAutofit/>
          </a:bodyPr>
          <a:lstStyle/>
          <a:p>
            <a:r>
              <a:rPr lang="en-GB" altLang="en-US" dirty="0"/>
              <a:t>HISTORY OF CONFLICT(S)  SOUTH SUDAN</a:t>
            </a:r>
          </a:p>
        </p:txBody>
      </p:sp>
      <p:sp>
        <p:nvSpPr>
          <p:cNvPr id="20483" name="Content Placeholder 2">
            <a:extLst>
              <a:ext uri="{FF2B5EF4-FFF2-40B4-BE49-F238E27FC236}">
                <a16:creationId xmlns:a16="http://schemas.microsoft.com/office/drawing/2014/main" xmlns="" id="{DBA311FD-184B-468A-B71D-918208C981C6}"/>
              </a:ext>
            </a:extLst>
          </p:cNvPr>
          <p:cNvSpPr>
            <a:spLocks noGrp="1"/>
          </p:cNvSpPr>
          <p:nvPr>
            <p:ph sz="half" idx="1"/>
          </p:nvPr>
        </p:nvSpPr>
        <p:spPr>
          <a:xfrm>
            <a:off x="1907547" y="3122657"/>
            <a:ext cx="3203828" cy="3101982"/>
          </a:xfrm>
        </p:spPr>
        <p:txBody>
          <a:bodyPr>
            <a:normAutofit fontScale="85000" lnSpcReduction="10000"/>
          </a:bodyPr>
          <a:lstStyle/>
          <a:p>
            <a:pPr>
              <a:defRPr/>
            </a:pPr>
            <a:endParaRPr lang="en-GB" altLang="en-US"/>
          </a:p>
        </p:txBody>
      </p:sp>
      <p:sp>
        <p:nvSpPr>
          <p:cNvPr id="26628" name="Content Placeholder 3">
            <a:extLst>
              <a:ext uri="{FF2B5EF4-FFF2-40B4-BE49-F238E27FC236}">
                <a16:creationId xmlns:a16="http://schemas.microsoft.com/office/drawing/2014/main" xmlns="" id="{0B4223A8-8FF2-408B-8EDE-EF026A19E71E}"/>
              </a:ext>
            </a:extLst>
          </p:cNvPr>
          <p:cNvSpPr>
            <a:spLocks noGrp="1"/>
          </p:cNvSpPr>
          <p:nvPr>
            <p:ph sz="half" idx="2"/>
          </p:nvPr>
        </p:nvSpPr>
        <p:spPr>
          <a:xfrm>
            <a:off x="4802459" y="1576388"/>
            <a:ext cx="5481994" cy="5136647"/>
          </a:xfrm>
        </p:spPr>
        <p:txBody>
          <a:bodyPr>
            <a:normAutofit fontScale="85000" lnSpcReduction="10000"/>
          </a:bodyPr>
          <a:lstStyle/>
          <a:p>
            <a:pPr>
              <a:defRPr/>
            </a:pPr>
            <a:endParaRPr lang="en-GB" altLang="en-US" dirty="0"/>
          </a:p>
          <a:p>
            <a:pPr>
              <a:defRPr/>
            </a:pPr>
            <a:endParaRPr lang="en-GB" altLang="en-US" dirty="0"/>
          </a:p>
          <a:p>
            <a:pPr>
              <a:defRPr/>
            </a:pPr>
            <a:r>
              <a:rPr lang="en-GB" altLang="en-US" dirty="0"/>
              <a:t>Colonial War</a:t>
            </a:r>
          </a:p>
          <a:p>
            <a:pPr>
              <a:defRPr/>
            </a:pPr>
            <a:r>
              <a:rPr lang="en-GB" altLang="en-US" dirty="0"/>
              <a:t>Liberation struggle – </a:t>
            </a:r>
            <a:r>
              <a:rPr lang="en-GB" altLang="en-US" dirty="0" err="1"/>
              <a:t>ind</a:t>
            </a:r>
            <a:r>
              <a:rPr lang="en-GB" altLang="en-US" dirty="0"/>
              <a:t> 1956</a:t>
            </a:r>
          </a:p>
          <a:p>
            <a:pPr>
              <a:defRPr/>
            </a:pPr>
            <a:r>
              <a:rPr lang="en-GB" altLang="en-US" dirty="0"/>
              <a:t>Internal conflicts</a:t>
            </a:r>
          </a:p>
          <a:p>
            <a:pPr>
              <a:defRPr/>
            </a:pPr>
            <a:r>
              <a:rPr lang="en-GB" altLang="en-US" dirty="0"/>
              <a:t>Peace agreement 2005</a:t>
            </a:r>
          </a:p>
          <a:p>
            <a:pPr>
              <a:defRPr/>
            </a:pPr>
            <a:r>
              <a:rPr lang="en-GB" altLang="en-US" dirty="0"/>
              <a:t>Independence 2011followed by…</a:t>
            </a:r>
          </a:p>
          <a:p>
            <a:pPr>
              <a:defRPr/>
            </a:pPr>
            <a:r>
              <a:rPr lang="en-GB" altLang="en-US" dirty="0"/>
              <a:t>Dec 2013 more internal conflict between different groups</a:t>
            </a:r>
          </a:p>
          <a:p>
            <a:pPr>
              <a:defRPr/>
            </a:pPr>
            <a:r>
              <a:rPr lang="en-GB" altLang="en-US" dirty="0"/>
              <a:t>Contest over control of the state</a:t>
            </a:r>
          </a:p>
          <a:p>
            <a:pPr>
              <a:defRPr/>
            </a:pPr>
            <a:r>
              <a:rPr lang="en-GB" dirty="0"/>
              <a:t>Huge civilian costs; death, </a:t>
            </a:r>
            <a:r>
              <a:rPr lang="en-GB" dirty="0" err="1"/>
              <a:t>displ</a:t>
            </a:r>
            <a:r>
              <a:rPr lang="en-GB" dirty="0"/>
              <a:t>, impoverishment</a:t>
            </a:r>
          </a:p>
          <a:p>
            <a:pPr>
              <a:defRPr/>
            </a:pPr>
            <a:r>
              <a:rPr lang="en-GB" dirty="0"/>
              <a:t>Famine again declared in South Sudan Feb 2017</a:t>
            </a:r>
          </a:p>
          <a:p>
            <a:pPr>
              <a:defRPr/>
            </a:pPr>
            <a:r>
              <a:rPr lang="en-US" dirty="0"/>
              <a:t>P</a:t>
            </a:r>
            <a:r>
              <a:rPr lang="en-GB" dirty="0" err="1"/>
              <a:t>eace</a:t>
            </a:r>
            <a:r>
              <a:rPr lang="en-GB" dirty="0"/>
              <a:t> agreement signed 2018, </a:t>
            </a:r>
            <a:r>
              <a:rPr lang="en-GB" dirty="0" err="1"/>
              <a:t>Riek</a:t>
            </a:r>
            <a:r>
              <a:rPr lang="en-GB" dirty="0"/>
              <a:t> Machar returns to South Sudan. Further violence</a:t>
            </a:r>
          </a:p>
          <a:p>
            <a:pPr>
              <a:defRPr/>
            </a:pPr>
            <a:r>
              <a:rPr lang="en-US" dirty="0"/>
              <a:t>3</a:t>
            </a:r>
            <a:r>
              <a:rPr lang="en-GB" dirty="0"/>
              <a:t>80,000 </a:t>
            </a:r>
            <a:r>
              <a:rPr lang="en-GB" dirty="0" err="1"/>
              <a:t>est</a:t>
            </a:r>
            <a:r>
              <a:rPr lang="en-GB" dirty="0"/>
              <a:t> dead since 2013, + reports of massively </a:t>
            </a:r>
            <a:r>
              <a:rPr lang="en-GB" dirty="0" err="1"/>
              <a:t>inc</a:t>
            </a:r>
            <a:r>
              <a:rPr lang="en-GB" dirty="0"/>
              <a:t> sexual violence</a:t>
            </a:r>
          </a:p>
          <a:p>
            <a:pPr>
              <a:defRPr/>
            </a:pPr>
            <a:r>
              <a:rPr lang="en-US" dirty="0"/>
              <a:t>2018 Peace Agreement signed. We wait.</a:t>
            </a:r>
            <a:endParaRPr lang="en-GB" dirty="0"/>
          </a:p>
          <a:p>
            <a:pPr>
              <a:defRPr/>
            </a:pPr>
            <a:endParaRPr lang="en-GB" dirty="0"/>
          </a:p>
          <a:p>
            <a:pPr>
              <a:defRPr/>
            </a:pPr>
            <a:endParaRPr lang="en-GB" dirty="0"/>
          </a:p>
        </p:txBody>
      </p:sp>
      <p:pic>
        <p:nvPicPr>
          <p:cNvPr id="24581" name="Picture 5" descr="\\Staff\home\tk51\BA 2016-17\spla-soldiers-sudan.jpg">
            <a:extLst>
              <a:ext uri="{FF2B5EF4-FFF2-40B4-BE49-F238E27FC236}">
                <a16:creationId xmlns:a16="http://schemas.microsoft.com/office/drawing/2014/main" xmlns="" id="{3C61A000-BCB2-41B2-9DE7-74FDEF056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547" y="4032695"/>
            <a:ext cx="2753916"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a:extLst>
              <a:ext uri="{FF2B5EF4-FFF2-40B4-BE49-F238E27FC236}">
                <a16:creationId xmlns:a16="http://schemas.microsoft.com/office/drawing/2014/main" xmlns="" id="{68DC5A8D-F659-4A10-B038-032C1591B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29929" y="1769126"/>
            <a:ext cx="2322258" cy="1659874"/>
          </a:xfrm>
          <a:prstGeom prst="rect">
            <a:avLst/>
          </a:prstGeom>
          <a:noFill/>
          <a:ln w="9525">
            <a:noFill/>
            <a:miter lim="800000"/>
            <a:headEnd/>
            <a:tailEnd/>
          </a:ln>
        </p:spPr>
      </p:pic>
    </p:spTree>
  </p:cSld>
  <p:clrMapOvr>
    <a:masterClrMapping/>
  </p:clrMapOvr>
  <p:transition xmlns:p14="http://schemas.microsoft.com/office/powerpoint/2010/mai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87255-E7F1-4CCB-B419-40BA87E205A4}"/>
              </a:ext>
            </a:extLst>
          </p:cNvPr>
          <p:cNvSpPr>
            <a:spLocks noGrp="1"/>
          </p:cNvSpPr>
          <p:nvPr>
            <p:ph type="title"/>
          </p:nvPr>
        </p:nvSpPr>
        <p:spPr>
          <a:xfrm>
            <a:off x="1640379" y="0"/>
            <a:ext cx="8026400" cy="539750"/>
          </a:xfrm>
        </p:spPr>
        <p:txBody>
          <a:bodyPr/>
          <a:lstStyle/>
          <a:p>
            <a:r>
              <a:rPr lang="en-US" dirty="0"/>
              <a:t>South Sudan UNHCR 2018</a:t>
            </a:r>
            <a:endParaRPr lang="en-GB" dirty="0"/>
          </a:p>
        </p:txBody>
      </p:sp>
      <p:sp>
        <p:nvSpPr>
          <p:cNvPr id="3" name="Content Placeholder 2">
            <a:extLst>
              <a:ext uri="{FF2B5EF4-FFF2-40B4-BE49-F238E27FC236}">
                <a16:creationId xmlns:a16="http://schemas.microsoft.com/office/drawing/2014/main" xmlns="" id="{897DEF05-FD3A-466B-A797-4501AE6AC5DD}"/>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xmlns="" id="{0053DC64-B4E7-4EBC-8781-11AA0E04D61F}"/>
              </a:ext>
            </a:extLst>
          </p:cNvPr>
          <p:cNvSpPr>
            <a:spLocks noGrp="1"/>
          </p:cNvSpPr>
          <p:nvPr>
            <p:ph type="sldNum" sz="quarter" idx="12"/>
          </p:nvPr>
        </p:nvSpPr>
        <p:spPr/>
        <p:txBody>
          <a:bodyPr/>
          <a:lstStyle/>
          <a:p>
            <a:pPr>
              <a:defRPr/>
            </a:pPr>
            <a:fld id="{004D78DF-6B03-49E5-BEB9-3F437E68B9B1}" type="slidenum">
              <a:rPr lang="en-US" smtClean="0"/>
              <a:pPr>
                <a:defRPr/>
              </a:pPr>
              <a:t>19</a:t>
            </a:fld>
            <a:endParaRPr lang="en-US"/>
          </a:p>
        </p:txBody>
      </p:sp>
      <p:pic>
        <p:nvPicPr>
          <p:cNvPr id="5" name="Picture 4">
            <a:extLst>
              <a:ext uri="{FF2B5EF4-FFF2-40B4-BE49-F238E27FC236}">
                <a16:creationId xmlns:a16="http://schemas.microsoft.com/office/drawing/2014/main" xmlns="" id="{54AB3D93-82DF-4CDF-80EF-BBBFA896CE86}"/>
              </a:ext>
            </a:extLst>
          </p:cNvPr>
          <p:cNvPicPr>
            <a:picLocks noChangeAspect="1"/>
          </p:cNvPicPr>
          <p:nvPr/>
        </p:nvPicPr>
        <p:blipFill>
          <a:blip r:embed="rId2"/>
          <a:stretch>
            <a:fillRect/>
          </a:stretch>
        </p:blipFill>
        <p:spPr>
          <a:xfrm>
            <a:off x="2245836" y="442720"/>
            <a:ext cx="4304963" cy="6042218"/>
          </a:xfrm>
          <a:prstGeom prst="rect">
            <a:avLst/>
          </a:prstGeom>
        </p:spPr>
      </p:pic>
      <p:sp>
        <p:nvSpPr>
          <p:cNvPr id="6" name="Rectangle 5">
            <a:extLst>
              <a:ext uri="{FF2B5EF4-FFF2-40B4-BE49-F238E27FC236}">
                <a16:creationId xmlns:a16="http://schemas.microsoft.com/office/drawing/2014/main" xmlns="" id="{0A37973F-C27C-4586-84CB-3CCAB4344011}"/>
              </a:ext>
            </a:extLst>
          </p:cNvPr>
          <p:cNvSpPr/>
          <p:nvPr/>
        </p:nvSpPr>
        <p:spPr>
          <a:xfrm>
            <a:off x="7054907" y="3763675"/>
            <a:ext cx="2891259" cy="1477328"/>
          </a:xfrm>
          <a:prstGeom prst="rect">
            <a:avLst/>
          </a:prstGeom>
        </p:spPr>
        <p:txBody>
          <a:bodyPr wrap="square">
            <a:spAutoFit/>
          </a:bodyPr>
          <a:lstStyle/>
          <a:p>
            <a:r>
              <a:rPr lang="en-GB" dirty="0"/>
              <a:t>https://www.unhcr.org/partners/donors/5a8147777/2018-south-sudan-regional-refugee-response-plan-january-december-2018.html</a:t>
            </a:r>
          </a:p>
        </p:txBody>
      </p:sp>
    </p:spTree>
    <p:extLst>
      <p:ext uri="{BB962C8B-B14F-4D97-AF65-F5344CB8AC3E}">
        <p14:creationId xmlns:p14="http://schemas.microsoft.com/office/powerpoint/2010/main" val="4290726940"/>
      </p:ext>
    </p:extLst>
  </p:cSld>
  <p:clrMapOvr>
    <a:masterClrMapping/>
  </p:clrMapOvr>
  <p:transition xmlns:p14="http://schemas.microsoft.com/office/powerpoint/2010/mai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1322D-6EC1-43DD-8EE2-BF07A270B853}"/>
              </a:ext>
            </a:extLst>
          </p:cNvPr>
          <p:cNvSpPr>
            <a:spLocks noGrp="1"/>
          </p:cNvSpPr>
          <p:nvPr>
            <p:ph type="title"/>
          </p:nvPr>
        </p:nvSpPr>
        <p:spPr>
          <a:xfrm>
            <a:off x="129092" y="702156"/>
            <a:ext cx="11822654" cy="1013800"/>
          </a:xfrm>
        </p:spPr>
        <p:txBody>
          <a:bodyPr/>
          <a:lstStyle/>
          <a:p>
            <a:r>
              <a:rPr lang="en-US" dirty="0"/>
              <a:t>	Things to think about as we embark on the next FM ‘topic’ </a:t>
            </a:r>
            <a:endParaRPr lang="en-GB" dirty="0"/>
          </a:p>
        </p:txBody>
      </p:sp>
      <p:sp>
        <p:nvSpPr>
          <p:cNvPr id="3" name="Content Placeholder 2">
            <a:extLst>
              <a:ext uri="{FF2B5EF4-FFF2-40B4-BE49-F238E27FC236}">
                <a16:creationId xmlns:a16="http://schemas.microsoft.com/office/drawing/2014/main" xmlns="" id="{4E4FEC0F-1877-4CB4-AE89-7DD44E3AAB5C}"/>
              </a:ext>
            </a:extLst>
          </p:cNvPr>
          <p:cNvSpPr>
            <a:spLocks noGrp="1"/>
          </p:cNvSpPr>
          <p:nvPr>
            <p:ph idx="1"/>
          </p:nvPr>
        </p:nvSpPr>
        <p:spPr/>
        <p:txBody>
          <a:bodyPr>
            <a:normAutofit/>
          </a:bodyPr>
          <a:lstStyle/>
          <a:p>
            <a:r>
              <a:rPr lang="en-US" sz="2400" dirty="0"/>
              <a:t>Where does knowledge come from?</a:t>
            </a:r>
          </a:p>
          <a:p>
            <a:r>
              <a:rPr lang="en-US" sz="2400" dirty="0"/>
              <a:t>How is it constituted?</a:t>
            </a:r>
          </a:p>
          <a:p>
            <a:r>
              <a:rPr lang="en-US" sz="2400" dirty="0"/>
              <a:t>From where does it get its authority?</a:t>
            </a:r>
          </a:p>
          <a:p>
            <a:r>
              <a:rPr lang="en-US" sz="2400" dirty="0"/>
              <a:t>Whose voices are included / excluded?</a:t>
            </a:r>
          </a:p>
          <a:p>
            <a:endParaRPr lang="en-GB" dirty="0"/>
          </a:p>
          <a:p>
            <a:pPr marL="0" indent="0">
              <a:buNone/>
            </a:pPr>
            <a:r>
              <a:rPr lang="en-GB" dirty="0">
                <a:solidFill>
                  <a:srgbClr val="7030A0"/>
                </a:solidFill>
              </a:rPr>
              <a:t>For Foucault, power and knowledge are not seen as independent entities but are inextricably related—</a:t>
            </a:r>
            <a:r>
              <a:rPr lang="en-GB" sz="2400" dirty="0">
                <a:solidFill>
                  <a:srgbClr val="7030A0"/>
                </a:solidFill>
              </a:rPr>
              <a:t>knowledge is always an exercise of power and power always a function of knowledge </a:t>
            </a:r>
            <a:r>
              <a:rPr lang="en-GB" dirty="0"/>
              <a:t>(</a:t>
            </a:r>
            <a:r>
              <a:rPr lang="en-GB" dirty="0">
                <a:hlinkClick r:id="rId3"/>
              </a:rPr>
              <a:t>http://routledgesoc.com/profile/michel-Foucault</a:t>
            </a:r>
            <a:r>
              <a:rPr lang="en-GB" dirty="0"/>
              <a:t>)</a:t>
            </a:r>
          </a:p>
          <a:p>
            <a:endParaRPr lang="en-GB" dirty="0"/>
          </a:p>
        </p:txBody>
      </p:sp>
    </p:spTree>
    <p:extLst>
      <p:ext uri="{BB962C8B-B14F-4D97-AF65-F5344CB8AC3E}">
        <p14:creationId xmlns:p14="http://schemas.microsoft.com/office/powerpoint/2010/main" val="1859704124"/>
      </p:ext>
    </p:extLst>
  </p:cSld>
  <p:clrMapOvr>
    <a:masterClrMapping/>
  </p:clrMapOvr>
  <p:transition xmlns:p14="http://schemas.microsoft.com/office/powerpoint/2010/mai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1734934-F2D4-40B3-B402-003339F5D298}"/>
              </a:ext>
            </a:extLst>
          </p:cNvPr>
          <p:cNvPicPr>
            <a:picLocks noChangeAspect="1"/>
          </p:cNvPicPr>
          <p:nvPr/>
        </p:nvPicPr>
        <p:blipFill>
          <a:blip r:embed="rId3"/>
          <a:stretch>
            <a:fillRect/>
          </a:stretch>
        </p:blipFill>
        <p:spPr>
          <a:xfrm>
            <a:off x="2021002" y="927512"/>
            <a:ext cx="7357300" cy="5607103"/>
          </a:xfrm>
          <a:prstGeom prst="rect">
            <a:avLst/>
          </a:prstGeom>
        </p:spPr>
      </p:pic>
    </p:spTree>
    <p:extLst>
      <p:ext uri="{BB962C8B-B14F-4D97-AF65-F5344CB8AC3E}">
        <p14:creationId xmlns:p14="http://schemas.microsoft.com/office/powerpoint/2010/main" val="1060329107"/>
      </p:ext>
    </p:extLst>
  </p:cSld>
  <p:clrMapOvr>
    <a:masterClrMapping/>
  </p:clrMapOvr>
  <p:transition xmlns:p14="http://schemas.microsoft.com/office/powerpoint/2010/mai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5CA00-9960-4A89-974A-0A22291A4B48}"/>
              </a:ext>
            </a:extLst>
          </p:cNvPr>
          <p:cNvSpPr>
            <a:spLocks noGrp="1"/>
          </p:cNvSpPr>
          <p:nvPr>
            <p:ph type="title"/>
          </p:nvPr>
        </p:nvSpPr>
        <p:spPr>
          <a:xfrm>
            <a:off x="2101787" y="211364"/>
            <a:ext cx="4923234" cy="783431"/>
          </a:xfrm>
        </p:spPr>
        <p:txBody>
          <a:bodyPr rtlCol="0">
            <a:normAutofit fontScale="90000"/>
          </a:bodyPr>
          <a:lstStyle/>
          <a:p>
            <a:pPr>
              <a:defRPr/>
            </a:pPr>
            <a:r>
              <a:rPr lang="en-GB" dirty="0">
                <a:solidFill>
                  <a:schemeClr val="tx1">
                    <a:lumMod val="95000"/>
                    <a:lumOff val="5000"/>
                  </a:schemeClr>
                </a:solidFill>
              </a:rPr>
              <a:t>Immediate reasons for violence in the recent past?</a:t>
            </a:r>
          </a:p>
        </p:txBody>
      </p:sp>
      <p:pic>
        <p:nvPicPr>
          <p:cNvPr id="36867" name="Content Placeholder 4" descr="http://geopolitics.blog.lemonde.fr/files/2011/07/110625WSJ-map-sudan-oil-fields.jpg">
            <a:extLst>
              <a:ext uri="{FF2B5EF4-FFF2-40B4-BE49-F238E27FC236}">
                <a16:creationId xmlns:a16="http://schemas.microsoft.com/office/drawing/2014/main" xmlns="" id="{FE59C569-75F6-4ABD-9A23-1472C8D4DD9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82929" y="1672684"/>
            <a:ext cx="5862369" cy="5018048"/>
          </a:xfrm>
          <a:noFill/>
        </p:spPr>
      </p:pic>
      <p:sp>
        <p:nvSpPr>
          <p:cNvPr id="21507" name="Content Placeholder 3">
            <a:extLst>
              <a:ext uri="{FF2B5EF4-FFF2-40B4-BE49-F238E27FC236}">
                <a16:creationId xmlns:a16="http://schemas.microsoft.com/office/drawing/2014/main" xmlns="" id="{F23D1A77-F185-4F86-9018-9E9EEF8EEE63}"/>
              </a:ext>
            </a:extLst>
          </p:cNvPr>
          <p:cNvSpPr>
            <a:spLocks noGrp="1"/>
          </p:cNvSpPr>
          <p:nvPr>
            <p:ph sz="half" idx="2"/>
          </p:nvPr>
        </p:nvSpPr>
        <p:spPr>
          <a:xfrm>
            <a:off x="7543881" y="1304693"/>
            <a:ext cx="3065191" cy="5018049"/>
          </a:xfrm>
        </p:spPr>
        <p:txBody>
          <a:bodyPr rtlCol="0">
            <a:normAutofit/>
          </a:bodyPr>
          <a:lstStyle/>
          <a:p>
            <a:pPr>
              <a:defRPr/>
            </a:pPr>
            <a:endParaRPr lang="en-GB" altLang="en-US" dirty="0"/>
          </a:p>
          <a:p>
            <a:pPr>
              <a:defRPr/>
            </a:pPr>
            <a:r>
              <a:rPr lang="en-GB" altLang="en-US" dirty="0"/>
              <a:t>Struggle for control of the state</a:t>
            </a:r>
          </a:p>
          <a:p>
            <a:pPr>
              <a:defRPr/>
            </a:pPr>
            <a:r>
              <a:rPr lang="en-GB" altLang="en-US" dirty="0"/>
              <a:t>Border disputes</a:t>
            </a:r>
          </a:p>
          <a:p>
            <a:pPr>
              <a:defRPr/>
            </a:pPr>
            <a:r>
              <a:rPr lang="en-GB" altLang="en-US" dirty="0"/>
              <a:t>Contest over Oil resources and revenues</a:t>
            </a:r>
          </a:p>
          <a:p>
            <a:pPr>
              <a:defRPr/>
            </a:pPr>
            <a:r>
              <a:rPr lang="en-GB" altLang="en-US" dirty="0"/>
              <a:t>Power struggle between ethnic groups</a:t>
            </a:r>
          </a:p>
          <a:p>
            <a:pPr>
              <a:defRPr/>
            </a:pPr>
            <a:r>
              <a:rPr lang="en-GB" altLang="en-US" dirty="0"/>
              <a:t>Other local conflicts</a:t>
            </a:r>
          </a:p>
        </p:txBody>
      </p:sp>
    </p:spTree>
    <p:extLst>
      <p:ext uri="{BB962C8B-B14F-4D97-AF65-F5344CB8AC3E}">
        <p14:creationId xmlns:p14="http://schemas.microsoft.com/office/powerpoint/2010/main" val="1763872913"/>
      </p:ext>
    </p:extLst>
  </p:cSld>
  <p:clrMapOvr>
    <a:masterClrMapping/>
  </p:clrMapOvr>
  <p:transition xmlns:p14="http://schemas.microsoft.com/office/powerpoint/2010/mai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113" y="184558"/>
            <a:ext cx="5797296" cy="891540"/>
          </a:xfrm>
        </p:spPr>
        <p:txBody>
          <a:bodyPr/>
          <a:lstStyle/>
          <a:p>
            <a:r>
              <a:rPr lang="en-GB" dirty="0"/>
              <a:t>UNHCR South Sudan 2019</a:t>
            </a:r>
          </a:p>
        </p:txBody>
      </p:sp>
      <p:pic>
        <p:nvPicPr>
          <p:cNvPr id="8" name="Content Placeholder 7">
            <a:extLst>
              <a:ext uri="{FF2B5EF4-FFF2-40B4-BE49-F238E27FC236}">
                <a16:creationId xmlns:a16="http://schemas.microsoft.com/office/drawing/2014/main" xmlns="" id="{DC2231E5-8169-4776-BE05-3A7496672266}"/>
              </a:ext>
            </a:extLst>
          </p:cNvPr>
          <p:cNvPicPr>
            <a:picLocks noGrp="1" noChangeAspect="1"/>
          </p:cNvPicPr>
          <p:nvPr>
            <p:ph idx="1"/>
          </p:nvPr>
        </p:nvPicPr>
        <p:blipFill>
          <a:blip r:embed="rId3"/>
          <a:stretch>
            <a:fillRect/>
          </a:stretch>
        </p:blipFill>
        <p:spPr>
          <a:xfrm>
            <a:off x="6930188" y="1928599"/>
            <a:ext cx="4860850" cy="3948599"/>
          </a:xfrm>
          <a:prstGeom prst="rect">
            <a:avLst/>
          </a:prstGeom>
        </p:spPr>
      </p:pic>
      <p:pic>
        <p:nvPicPr>
          <p:cNvPr id="9" name="Picture 8">
            <a:extLst>
              <a:ext uri="{FF2B5EF4-FFF2-40B4-BE49-F238E27FC236}">
                <a16:creationId xmlns:a16="http://schemas.microsoft.com/office/drawing/2014/main" xmlns="" id="{963E4112-1E1F-466A-B63A-D7537ABE937B}"/>
              </a:ext>
            </a:extLst>
          </p:cNvPr>
          <p:cNvPicPr>
            <a:picLocks noChangeAspect="1"/>
          </p:cNvPicPr>
          <p:nvPr/>
        </p:nvPicPr>
        <p:blipFill>
          <a:blip r:embed="rId4"/>
          <a:stretch>
            <a:fillRect/>
          </a:stretch>
        </p:blipFill>
        <p:spPr>
          <a:xfrm>
            <a:off x="322122" y="1928599"/>
            <a:ext cx="6014132" cy="4218960"/>
          </a:xfrm>
          <a:prstGeom prst="rect">
            <a:avLst/>
          </a:prstGeom>
        </p:spPr>
      </p:pic>
    </p:spTree>
    <p:extLst>
      <p:ext uri="{BB962C8B-B14F-4D97-AF65-F5344CB8AC3E}">
        <p14:creationId xmlns:p14="http://schemas.microsoft.com/office/powerpoint/2010/main" val="1255819986"/>
      </p:ext>
    </p:extLst>
  </p:cSld>
  <p:clrMapOvr>
    <a:masterClrMapping/>
  </p:clrMapOvr>
  <p:transition xmlns:p14="http://schemas.microsoft.com/office/powerpoint/2010/mai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4FCAC-3843-4CC6-83B2-15936200D27D}"/>
              </a:ext>
            </a:extLst>
          </p:cNvPr>
          <p:cNvSpPr>
            <a:spLocks noGrp="1"/>
          </p:cNvSpPr>
          <p:nvPr>
            <p:ph type="title"/>
          </p:nvPr>
        </p:nvSpPr>
        <p:spPr>
          <a:xfrm>
            <a:off x="1750261" y="504636"/>
            <a:ext cx="8026400" cy="1187806"/>
          </a:xfrm>
        </p:spPr>
        <p:txBody>
          <a:bodyPr>
            <a:normAutofit fontScale="90000"/>
          </a:bodyPr>
          <a:lstStyle/>
          <a:p>
            <a:r>
              <a:rPr lang="en-GB" dirty="0"/>
              <a:t>Q: Are things just more complicated now?</a:t>
            </a:r>
            <a:br>
              <a:rPr lang="en-GB" dirty="0"/>
            </a:br>
            <a:endParaRPr lang="en-GB" dirty="0"/>
          </a:p>
        </p:txBody>
      </p:sp>
      <p:sp>
        <p:nvSpPr>
          <p:cNvPr id="3" name="Content Placeholder 2">
            <a:extLst>
              <a:ext uri="{FF2B5EF4-FFF2-40B4-BE49-F238E27FC236}">
                <a16:creationId xmlns:a16="http://schemas.microsoft.com/office/drawing/2014/main" xmlns="" id="{5C959180-A4A9-4FDA-8E6A-A427E322E240}"/>
              </a:ext>
            </a:extLst>
          </p:cNvPr>
          <p:cNvSpPr>
            <a:spLocks noGrp="1"/>
          </p:cNvSpPr>
          <p:nvPr>
            <p:ph idx="1"/>
          </p:nvPr>
        </p:nvSpPr>
        <p:spPr>
          <a:xfrm>
            <a:off x="1686092" y="2061412"/>
            <a:ext cx="8468561" cy="3752203"/>
          </a:xfrm>
        </p:spPr>
        <p:txBody>
          <a:bodyPr>
            <a:normAutofit/>
          </a:bodyPr>
          <a:lstStyle/>
          <a:p>
            <a:r>
              <a:rPr lang="en-GB" sz="1950" dirty="0"/>
              <a:t>What is a refugee if there is no nation-state? Can refugees really exist as a category if there are no effective governments in control of territory and the mass illusion of real democracy has faded away? Today’s refugee is a person seeking multiple refuges, not only from political violence but also from neoliberalism, a system that erodes every border to create ceaseless capital flows while erecting new walls to separate humans.</a:t>
            </a:r>
          </a:p>
          <a:p>
            <a:pPr marL="0" indent="0">
              <a:buNone/>
            </a:pPr>
            <a:endParaRPr lang="en-GB" dirty="0"/>
          </a:p>
          <a:p>
            <a:pPr marL="0" indent="0">
              <a:buNone/>
            </a:pPr>
            <a:r>
              <a:rPr lang="en-GB" dirty="0"/>
              <a:t>http://creativetimereports.org/2014/02/03/what-is-a-refugee-if-there-is-no-nation-state-palestinian-syrian/</a:t>
            </a:r>
          </a:p>
        </p:txBody>
      </p:sp>
    </p:spTree>
    <p:extLst>
      <p:ext uri="{BB962C8B-B14F-4D97-AF65-F5344CB8AC3E}">
        <p14:creationId xmlns:p14="http://schemas.microsoft.com/office/powerpoint/2010/main" val="3877011005"/>
      </p:ext>
    </p:extLst>
  </p:cSld>
  <p:clrMapOvr>
    <a:masterClrMapping/>
  </p:clrMapOvr>
  <p:transition xmlns:p14="http://schemas.microsoft.com/office/powerpoint/2010/mai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442238" y="935084"/>
            <a:ext cx="8100456" cy="5181528"/>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Exercise:</a:t>
            </a:r>
            <a:endParaRPr lang="en-GB" sz="2400" dirty="0">
              <a:solidFill>
                <a:schemeClr val="tx2"/>
              </a:solidFill>
              <a:cs typeface="Arial" panose="020B0604020202020204" pitchFamily="34" charset="0"/>
            </a:endParaRPr>
          </a:p>
          <a:p>
            <a:endParaRPr sz="2400" dirty="0">
              <a:solidFill>
                <a:schemeClr val="tx2"/>
              </a:solidFill>
              <a:cs typeface="Arial" panose="020B0604020202020204" pitchFamily="34" charset="0"/>
            </a:endParaRPr>
          </a:p>
          <a:p>
            <a:endParaRPr dirty="0"/>
          </a:p>
        </p:txBody>
      </p:sp>
      <p:sp>
        <p:nvSpPr>
          <p:cNvPr id="2" name="Rectangle 1">
            <a:extLst>
              <a:ext uri="{FF2B5EF4-FFF2-40B4-BE49-F238E27FC236}">
                <a16:creationId xmlns:a16="http://schemas.microsoft.com/office/drawing/2014/main" xmlns="" id="{29740B64-3D74-43BC-9255-DCAD6A45D7C5}"/>
              </a:ext>
            </a:extLst>
          </p:cNvPr>
          <p:cNvSpPr/>
          <p:nvPr/>
        </p:nvSpPr>
        <p:spPr>
          <a:xfrm>
            <a:off x="1993779" y="1484785"/>
            <a:ext cx="8169084" cy="4893647"/>
          </a:xfrm>
          <a:prstGeom prst="rect">
            <a:avLst/>
          </a:prstGeom>
        </p:spPr>
        <p:txBody>
          <a:bodyPr wrap="square">
            <a:spAutoFit/>
          </a:bodyPr>
          <a:lstStyle/>
          <a:p>
            <a:endParaRPr lang="en-GB" sz="2400" dirty="0">
              <a:solidFill>
                <a:srgbClr val="000000"/>
              </a:solidFill>
              <a:latin typeface="Arial"/>
              <a:ea typeface="Arial"/>
            </a:endParaRPr>
          </a:p>
          <a:p>
            <a:r>
              <a:rPr lang="en-GB" sz="2400" dirty="0">
                <a:solidFill>
                  <a:schemeClr val="accent1"/>
                </a:solidFill>
                <a:latin typeface="Arial"/>
                <a:ea typeface="Arial"/>
              </a:rPr>
              <a:t>Choose a case study country/region and think about the following:</a:t>
            </a:r>
          </a:p>
          <a:p>
            <a:endParaRPr lang="en-GB" sz="2400" dirty="0">
              <a:solidFill>
                <a:schemeClr val="accent1"/>
              </a:solidFill>
              <a:latin typeface="Arial"/>
              <a:ea typeface="Arial"/>
            </a:endParaRPr>
          </a:p>
          <a:p>
            <a:pPr marL="342900" indent="-342900">
              <a:buFont typeface="Arial" panose="020B0604020202020204" pitchFamily="34" charset="0"/>
              <a:buChar char="•"/>
            </a:pPr>
            <a:r>
              <a:rPr lang="en-GB" sz="2400" dirty="0">
                <a:solidFill>
                  <a:schemeClr val="accent1"/>
                </a:solidFill>
                <a:latin typeface="Arial"/>
                <a:ea typeface="Arial"/>
              </a:rPr>
              <a:t>What are the root causes of FM?</a:t>
            </a:r>
          </a:p>
          <a:p>
            <a:pPr marL="342900" indent="-342900">
              <a:buFont typeface="Arial" panose="020B0604020202020204" pitchFamily="34" charset="0"/>
              <a:buChar char="•"/>
            </a:pPr>
            <a:r>
              <a:rPr lang="en-GB" sz="2400" dirty="0">
                <a:solidFill>
                  <a:schemeClr val="accent1"/>
                </a:solidFill>
                <a:latin typeface="Arial"/>
                <a:ea typeface="Arial"/>
              </a:rPr>
              <a:t>What are the proximate causes? How do they combine with root causes?</a:t>
            </a:r>
          </a:p>
          <a:p>
            <a:pPr marL="342900" indent="-342900">
              <a:buFont typeface="Arial" panose="020B0604020202020204" pitchFamily="34" charset="0"/>
              <a:buChar char="•"/>
            </a:pPr>
            <a:r>
              <a:rPr lang="en-GB" sz="2400" dirty="0">
                <a:solidFill>
                  <a:schemeClr val="accent1"/>
                </a:solidFill>
                <a:latin typeface="Arial"/>
                <a:ea typeface="Arial"/>
              </a:rPr>
              <a:t>Are there weak/fragile/failed state dynamics to consider?</a:t>
            </a:r>
          </a:p>
          <a:p>
            <a:pPr marL="342900" indent="-342900">
              <a:buFont typeface="Arial" panose="020B0604020202020204" pitchFamily="34" charset="0"/>
              <a:buChar char="•"/>
            </a:pPr>
            <a:r>
              <a:rPr lang="en-GB" sz="2400" dirty="0">
                <a:solidFill>
                  <a:schemeClr val="accent1"/>
                </a:solidFill>
                <a:latin typeface="Arial"/>
                <a:ea typeface="Arial"/>
              </a:rPr>
              <a:t>What about international intervention as a contributor towards FM here?</a:t>
            </a:r>
          </a:p>
          <a:p>
            <a:pPr marL="342900" indent="-342900">
              <a:buFont typeface="Arial" panose="020B0604020202020204" pitchFamily="34" charset="0"/>
              <a:buChar char="•"/>
            </a:pPr>
            <a:r>
              <a:rPr lang="en-GB" sz="2400" dirty="0">
                <a:solidFill>
                  <a:schemeClr val="accent1"/>
                </a:solidFill>
                <a:latin typeface="Arial"/>
                <a:ea typeface="Arial"/>
              </a:rPr>
              <a:t>What about cumulative causation?</a:t>
            </a:r>
          </a:p>
          <a:p>
            <a:pPr marL="342900" indent="-342900">
              <a:buFont typeface="Arial" panose="020B0604020202020204" pitchFamily="34" charset="0"/>
              <a:buChar char="•"/>
            </a:pPr>
            <a:endParaRPr lang="en-GB" sz="2400" dirty="0">
              <a:solidFill>
                <a:srgbClr val="000000"/>
              </a:solidFill>
              <a:latin typeface="Arial"/>
              <a:ea typeface="Arial"/>
            </a:endParaRPr>
          </a:p>
        </p:txBody>
      </p:sp>
    </p:spTree>
    <p:extLst>
      <p:ext uri="{BB962C8B-B14F-4D97-AF65-F5344CB8AC3E}">
        <p14:creationId xmlns:p14="http://schemas.microsoft.com/office/powerpoint/2010/main" val="398902162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233D6-6429-4987-97F1-856B6C42F1E7}"/>
              </a:ext>
            </a:extLst>
          </p:cNvPr>
          <p:cNvSpPr>
            <a:spLocks noGrp="1"/>
          </p:cNvSpPr>
          <p:nvPr>
            <p:ph type="title"/>
          </p:nvPr>
        </p:nvSpPr>
        <p:spPr/>
        <p:txBody>
          <a:bodyPr/>
          <a:lstStyle/>
          <a:p>
            <a:r>
              <a:rPr lang="en-US" dirty="0"/>
              <a:t>In this lecture</a:t>
            </a:r>
            <a:endParaRPr lang="en-GB" dirty="0"/>
          </a:p>
        </p:txBody>
      </p:sp>
      <p:sp>
        <p:nvSpPr>
          <p:cNvPr id="3" name="Content Placeholder 2">
            <a:extLst>
              <a:ext uri="{FF2B5EF4-FFF2-40B4-BE49-F238E27FC236}">
                <a16:creationId xmlns:a16="http://schemas.microsoft.com/office/drawing/2014/main" xmlns="" id="{16E588A9-C2CD-4C7C-8D35-90FCD3EE9AF9}"/>
              </a:ext>
            </a:extLst>
          </p:cNvPr>
          <p:cNvSpPr>
            <a:spLocks noGrp="1"/>
          </p:cNvSpPr>
          <p:nvPr>
            <p:ph sz="half" idx="1"/>
          </p:nvPr>
        </p:nvSpPr>
        <p:spPr/>
        <p:txBody>
          <a:bodyPr/>
          <a:lstStyle/>
          <a:p>
            <a:pPr marL="342900" indent="-342900">
              <a:spcBef>
                <a:spcPts val="0"/>
              </a:spcBef>
              <a:buClr>
                <a:schemeClr val="dk1"/>
              </a:buClr>
              <a:buSzPct val="100000"/>
            </a:pPr>
            <a:r>
              <a:rPr lang="en-GB" sz="2000" dirty="0">
                <a:solidFill>
                  <a:srgbClr val="7030A0"/>
                </a:solidFill>
                <a:latin typeface="Calibri"/>
                <a:ea typeface="Calibri"/>
                <a:cs typeface="Calibri"/>
                <a:sym typeface="Calibri"/>
              </a:rPr>
              <a:t>Refugee producing conflicts</a:t>
            </a:r>
          </a:p>
          <a:p>
            <a:pPr marL="342900" indent="-342900">
              <a:spcBef>
                <a:spcPts val="0"/>
              </a:spcBef>
              <a:buClr>
                <a:schemeClr val="dk1"/>
              </a:buClr>
              <a:buSzPct val="100000"/>
            </a:pPr>
            <a:endParaRPr lang="en-GB" sz="2000" dirty="0">
              <a:solidFill>
                <a:srgbClr val="7030A0"/>
              </a:solidFill>
              <a:latin typeface="Calibri"/>
              <a:ea typeface="Calibri"/>
              <a:cs typeface="Calibri"/>
              <a:sym typeface="Calibri"/>
            </a:endParaRPr>
          </a:p>
          <a:p>
            <a:pPr marL="342900" indent="-342900">
              <a:spcBef>
                <a:spcPts val="0"/>
              </a:spcBef>
              <a:buClr>
                <a:schemeClr val="dk1"/>
              </a:buClr>
              <a:buSzPct val="100000"/>
            </a:pPr>
            <a:r>
              <a:rPr lang="en-GB" sz="2000" dirty="0">
                <a:solidFill>
                  <a:srgbClr val="7030A0"/>
                </a:solidFill>
                <a:latin typeface="Calibri"/>
                <a:ea typeface="Calibri"/>
                <a:cs typeface="Calibri"/>
                <a:sym typeface="Calibri"/>
              </a:rPr>
              <a:t>Relations between forced migrants and states.</a:t>
            </a:r>
          </a:p>
          <a:p>
            <a:pPr marL="342900" indent="-342900">
              <a:spcBef>
                <a:spcPts val="0"/>
              </a:spcBef>
              <a:buClr>
                <a:schemeClr val="dk1"/>
              </a:buClr>
              <a:buSzPct val="100000"/>
            </a:pPr>
            <a:endParaRPr lang="en-GB" sz="2000" dirty="0">
              <a:solidFill>
                <a:srgbClr val="7030A0"/>
              </a:solidFill>
              <a:latin typeface="Calibri"/>
              <a:ea typeface="Calibri"/>
              <a:cs typeface="Calibri"/>
              <a:sym typeface="Calibri"/>
            </a:endParaRPr>
          </a:p>
          <a:p>
            <a:pPr marL="342900" indent="-342900">
              <a:spcBef>
                <a:spcPts val="0"/>
              </a:spcBef>
              <a:buClr>
                <a:schemeClr val="dk1"/>
              </a:buClr>
              <a:buSzPct val="100000"/>
            </a:pPr>
            <a:r>
              <a:rPr lang="en-GB" sz="2000" dirty="0">
                <a:solidFill>
                  <a:srgbClr val="7030A0"/>
                </a:solidFill>
                <a:latin typeface="Calibri"/>
                <a:ea typeface="Calibri"/>
                <a:cs typeface="Calibri"/>
                <a:sym typeface="Calibri"/>
              </a:rPr>
              <a:t>What prompts forced migration?</a:t>
            </a:r>
          </a:p>
          <a:p>
            <a:pPr marL="342900" indent="-342900">
              <a:spcBef>
                <a:spcPts val="0"/>
              </a:spcBef>
              <a:buClr>
                <a:schemeClr val="dk1"/>
              </a:buClr>
              <a:buSzPct val="100000"/>
            </a:pPr>
            <a:endParaRPr lang="en-GB" dirty="0">
              <a:solidFill>
                <a:srgbClr val="7030A0"/>
              </a:solidFill>
              <a:latin typeface="Calibri"/>
              <a:ea typeface="Calibri"/>
              <a:cs typeface="Calibri"/>
              <a:sym typeface="Calibri"/>
            </a:endParaRPr>
          </a:p>
          <a:p>
            <a:pPr marL="342900" indent="-342900">
              <a:spcBef>
                <a:spcPts val="0"/>
              </a:spcBef>
              <a:buClr>
                <a:schemeClr val="dk1"/>
              </a:buClr>
              <a:buSzPct val="100000"/>
            </a:pPr>
            <a:r>
              <a:rPr lang="en-GB" dirty="0">
                <a:solidFill>
                  <a:srgbClr val="7030A0"/>
                </a:solidFill>
              </a:rPr>
              <a:t>Displacement Case Study of South Sudan </a:t>
            </a:r>
          </a:p>
          <a:p>
            <a:endParaRPr lang="en-GB" dirty="0"/>
          </a:p>
        </p:txBody>
      </p:sp>
      <p:sp>
        <p:nvSpPr>
          <p:cNvPr id="4" name="Content Placeholder 3">
            <a:extLst>
              <a:ext uri="{FF2B5EF4-FFF2-40B4-BE49-F238E27FC236}">
                <a16:creationId xmlns:a16="http://schemas.microsoft.com/office/drawing/2014/main" xmlns="" id="{167AC374-E338-4B77-A714-BC8752673F15}"/>
              </a:ext>
            </a:extLst>
          </p:cNvPr>
          <p:cNvSpPr>
            <a:spLocks noGrp="1"/>
          </p:cNvSpPr>
          <p:nvPr>
            <p:ph sz="half" idx="2"/>
          </p:nvPr>
        </p:nvSpPr>
        <p:spPr>
          <a:xfrm>
            <a:off x="6188419" y="2873462"/>
            <a:ext cx="5422392" cy="3633047"/>
          </a:xfrm>
        </p:spPr>
        <p:txBody>
          <a:bodyPr/>
          <a:lstStyle/>
          <a:p>
            <a:pPr marL="0" indent="0" fontAlgn="t">
              <a:buNone/>
            </a:pPr>
            <a:r>
              <a:rPr lang="en-GB" sz="2800" dirty="0"/>
              <a:t>Qs</a:t>
            </a:r>
          </a:p>
          <a:p>
            <a:pPr fontAlgn="t"/>
            <a:r>
              <a:rPr lang="en-GB" sz="2800" dirty="0"/>
              <a:t>What are the causes of forced migration?</a:t>
            </a:r>
          </a:p>
          <a:p>
            <a:pPr fontAlgn="t"/>
            <a:r>
              <a:rPr lang="en-GB" sz="2800" dirty="0"/>
              <a:t>How can we locate the ‘forced’ between structure and agency?</a:t>
            </a:r>
          </a:p>
          <a:p>
            <a:pPr fontAlgn="t"/>
            <a:r>
              <a:rPr lang="en-GB" sz="2800" dirty="0"/>
              <a:t>What is cumulative causation?</a:t>
            </a:r>
          </a:p>
          <a:p>
            <a:endParaRPr lang="en-GB" dirty="0"/>
          </a:p>
        </p:txBody>
      </p:sp>
    </p:spTree>
    <p:extLst>
      <p:ext uri="{BB962C8B-B14F-4D97-AF65-F5344CB8AC3E}">
        <p14:creationId xmlns:p14="http://schemas.microsoft.com/office/powerpoint/2010/main" val="3829924930"/>
      </p:ext>
    </p:extLst>
  </p:cSld>
  <p:clrMapOvr>
    <a:masterClrMapping/>
  </p:clrMapOvr>
  <p:transition xmlns:p14="http://schemas.microsoft.com/office/powerpoint/2010/mai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ble 1: some characteristics of Old and New War">
            <a:extLst>
              <a:ext uri="{FF2B5EF4-FFF2-40B4-BE49-F238E27FC236}">
                <a16:creationId xmlns:a16="http://schemas.microsoft.com/office/drawing/2014/main" xmlns="" id="{CF7C344E-3004-4028-8BA0-80C4ADD8F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782" y="1355463"/>
            <a:ext cx="7710475" cy="5395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DA35E56-DC33-49CD-A934-094E5262C895}"/>
              </a:ext>
            </a:extLst>
          </p:cNvPr>
          <p:cNvSpPr txBox="1"/>
          <p:nvPr/>
        </p:nvSpPr>
        <p:spPr>
          <a:xfrm>
            <a:off x="702834" y="619448"/>
            <a:ext cx="9595821" cy="923330"/>
          </a:xfrm>
          <a:prstGeom prst="rect">
            <a:avLst/>
          </a:prstGeom>
          <a:noFill/>
        </p:spPr>
        <p:txBody>
          <a:bodyPr wrap="square" rtlCol="0">
            <a:spAutoFit/>
          </a:bodyPr>
          <a:lstStyle/>
          <a:p>
            <a:r>
              <a:rPr lang="en-GB" b="1" dirty="0">
                <a:solidFill>
                  <a:schemeClr val="tx2"/>
                </a:solidFill>
                <a:cs typeface="Arial" panose="020B0604020202020204" pitchFamily="34" charset="0"/>
              </a:rPr>
              <a:t>Rethinking armed conflict – how has conflict changed over time – with what consequences for FM?</a:t>
            </a:r>
          </a:p>
          <a:p>
            <a:endParaRPr lang="en-GB" dirty="0"/>
          </a:p>
        </p:txBody>
      </p:sp>
    </p:spTree>
    <p:extLst>
      <p:ext uri="{BB962C8B-B14F-4D97-AF65-F5344CB8AC3E}">
        <p14:creationId xmlns:p14="http://schemas.microsoft.com/office/powerpoint/2010/main" val="2919614225"/>
      </p:ext>
    </p:extLst>
  </p:cSld>
  <p:clrMapOvr>
    <a:masterClrMapping/>
  </p:clrMapOvr>
  <p:transition xmlns:p14="http://schemas.microsoft.com/office/powerpoint/2010/mai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570155" y="676901"/>
            <a:ext cx="11134165" cy="5181528"/>
          </a:xfrm>
          <a:prstGeom prst="rect">
            <a:avLst/>
          </a:prstGeom>
          <a:noFill/>
          <a:ln>
            <a:noFill/>
          </a:ln>
        </p:spPr>
        <p:txBody>
          <a:bodyPr lIns="90000" tIns="45000" rIns="90000" bIns="45000"/>
          <a:lstStyle/>
          <a:p>
            <a:r>
              <a:rPr lang="en-GB" sz="2400" b="1" dirty="0">
                <a:solidFill>
                  <a:schemeClr val="tx2"/>
                </a:solidFill>
                <a:cs typeface="Arial" panose="020B0604020202020204" pitchFamily="34" charset="0"/>
              </a:rPr>
              <a:t>Rethinking armed conflict</a:t>
            </a:r>
          </a:p>
          <a:p>
            <a:pPr marL="457200" indent="-457200">
              <a:buAutoNum type="arabicPeriod"/>
            </a:pPr>
            <a:endParaRPr lang="en-GB" sz="2400" dirty="0">
              <a:solidFill>
                <a:schemeClr val="tx2"/>
              </a:solidFill>
              <a:cs typeface="Arial" panose="020B0604020202020204" pitchFamily="34" charset="0"/>
            </a:endParaRPr>
          </a:p>
          <a:p>
            <a:r>
              <a:rPr lang="en-GB" sz="2400" dirty="0">
                <a:solidFill>
                  <a:schemeClr val="tx2"/>
                </a:solidFill>
                <a:cs typeface="Arial" panose="020B0604020202020204" pitchFamily="34" charset="0"/>
              </a:rPr>
              <a:t>Case Study E.G. Afghanistan conflict - </a:t>
            </a:r>
            <a:r>
              <a:rPr lang="en-GB" dirty="0">
                <a:solidFill>
                  <a:schemeClr val="accent1"/>
                </a:solidFill>
                <a:latin typeface="Arial"/>
                <a:ea typeface="Arial"/>
              </a:rPr>
              <a:t>Binaries breaking down: actors are both state and non-state simultaneously (</a:t>
            </a:r>
            <a:r>
              <a:rPr lang="en-GB" dirty="0" err="1">
                <a:solidFill>
                  <a:schemeClr val="accent1"/>
                </a:solidFill>
                <a:latin typeface="Arial"/>
                <a:ea typeface="Arial"/>
              </a:rPr>
              <a:t>eg</a:t>
            </a:r>
            <a:r>
              <a:rPr lang="en-GB" dirty="0">
                <a:solidFill>
                  <a:schemeClr val="accent1"/>
                </a:solidFill>
                <a:latin typeface="Arial"/>
                <a:ea typeface="Arial"/>
              </a:rPr>
              <a:t> Ahmad </a:t>
            </a:r>
            <a:r>
              <a:rPr lang="en-GB" dirty="0" err="1">
                <a:solidFill>
                  <a:schemeClr val="accent1"/>
                </a:solidFill>
                <a:latin typeface="Arial"/>
                <a:ea typeface="Arial"/>
              </a:rPr>
              <a:t>Wali</a:t>
            </a:r>
            <a:r>
              <a:rPr lang="en-GB" dirty="0">
                <a:solidFill>
                  <a:schemeClr val="accent1"/>
                </a:solidFill>
                <a:latin typeface="Arial"/>
                <a:ea typeface="Arial"/>
              </a:rPr>
              <a:t> Karzai)</a:t>
            </a:r>
            <a:endParaRPr lang="en-GB" dirty="0">
              <a:solidFill>
                <a:schemeClr val="accent1"/>
              </a:solidFill>
            </a:endParaRPr>
          </a:p>
          <a:p>
            <a:endParaRPr lang="en-GB" dirty="0">
              <a:solidFill>
                <a:schemeClr val="accent1"/>
              </a:solidFill>
              <a:latin typeface="Arial"/>
              <a:ea typeface="Arial"/>
            </a:endParaRPr>
          </a:p>
          <a:p>
            <a:endParaRPr lang="en-GB" dirty="0">
              <a:solidFill>
                <a:schemeClr val="accent1"/>
              </a:solidFill>
              <a:latin typeface="Arial"/>
              <a:ea typeface="Arial"/>
            </a:endParaRPr>
          </a:p>
          <a:p>
            <a:r>
              <a:rPr lang="en-GB" dirty="0">
                <a:solidFill>
                  <a:schemeClr val="accent1"/>
                </a:solidFill>
                <a:latin typeface="Arial"/>
                <a:ea typeface="Arial"/>
              </a:rPr>
              <a:t>Mixture of:</a:t>
            </a:r>
            <a:endParaRPr lang="en-GB" dirty="0">
              <a:solidFill>
                <a:schemeClr val="accent1"/>
              </a:solidFill>
            </a:endParaRPr>
          </a:p>
          <a:p>
            <a:r>
              <a:rPr lang="en-GB" dirty="0">
                <a:solidFill>
                  <a:schemeClr val="accent1"/>
                </a:solidFill>
                <a:latin typeface="Arial"/>
                <a:ea typeface="Arial"/>
              </a:rPr>
              <a:t>	</a:t>
            </a:r>
            <a:r>
              <a:rPr lang="en-GB" b="1" dirty="0">
                <a:solidFill>
                  <a:schemeClr val="accent1"/>
                </a:solidFill>
                <a:latin typeface="Arial"/>
                <a:ea typeface="Arial"/>
              </a:rPr>
              <a:t>War: </a:t>
            </a:r>
            <a:r>
              <a:rPr lang="en-GB" dirty="0">
                <a:solidFill>
                  <a:schemeClr val="accent1"/>
                </a:solidFill>
                <a:latin typeface="Arial"/>
                <a:ea typeface="Arial"/>
              </a:rPr>
              <a:t>Taliban and other insurgent groups organising violence for political ends; NATO and </a:t>
            </a:r>
            <a:r>
              <a:rPr lang="en-GB" dirty="0" err="1">
                <a:solidFill>
                  <a:schemeClr val="accent1"/>
                </a:solidFill>
                <a:latin typeface="Arial"/>
                <a:ea typeface="Arial"/>
              </a:rPr>
              <a:t>Afgh</a:t>
            </a:r>
            <a:r>
              <a:rPr lang="en-GB" dirty="0">
                <a:solidFill>
                  <a:schemeClr val="accent1"/>
                </a:solidFill>
                <a:latin typeface="Arial"/>
                <a:ea typeface="Arial"/>
              </a:rPr>
              <a:t> government retaliating with their own political ends   </a:t>
            </a:r>
            <a:endParaRPr lang="en-GB" dirty="0">
              <a:solidFill>
                <a:schemeClr val="accent1"/>
              </a:solidFill>
            </a:endParaRPr>
          </a:p>
          <a:p>
            <a:endParaRPr lang="en-GB" dirty="0">
              <a:solidFill>
                <a:schemeClr val="accent1"/>
              </a:solidFill>
            </a:endParaRPr>
          </a:p>
          <a:p>
            <a:r>
              <a:rPr lang="en-GB" dirty="0">
                <a:solidFill>
                  <a:schemeClr val="accent1"/>
                </a:solidFill>
                <a:latin typeface="Arial"/>
                <a:ea typeface="Arial"/>
              </a:rPr>
              <a:t>	</a:t>
            </a:r>
            <a:r>
              <a:rPr lang="en-GB" b="1" dirty="0">
                <a:solidFill>
                  <a:schemeClr val="accent1"/>
                </a:solidFill>
                <a:latin typeface="Arial"/>
                <a:ea typeface="Arial"/>
              </a:rPr>
              <a:t>Crime</a:t>
            </a:r>
            <a:r>
              <a:rPr lang="en-GB" dirty="0">
                <a:solidFill>
                  <a:schemeClr val="accent1"/>
                </a:solidFill>
                <a:latin typeface="Arial"/>
                <a:ea typeface="Arial"/>
              </a:rPr>
              <a:t>: criminal gangs taking advantage of lack of rule of law to organise violence for private ends, but often can sell on hostages 	for political purposes</a:t>
            </a:r>
            <a:endParaRPr lang="en-GB" dirty="0">
              <a:solidFill>
                <a:schemeClr val="accent1"/>
              </a:solidFill>
            </a:endParaRPr>
          </a:p>
          <a:p>
            <a:endParaRPr lang="en-GB" dirty="0">
              <a:solidFill>
                <a:schemeClr val="accent1"/>
              </a:solidFill>
            </a:endParaRPr>
          </a:p>
          <a:p>
            <a:r>
              <a:rPr lang="en-GB" dirty="0">
                <a:solidFill>
                  <a:schemeClr val="accent1"/>
                </a:solidFill>
                <a:latin typeface="Arial"/>
                <a:ea typeface="Arial"/>
              </a:rPr>
              <a:t>	</a:t>
            </a:r>
            <a:r>
              <a:rPr lang="en-GB" b="1" dirty="0">
                <a:solidFill>
                  <a:schemeClr val="accent1"/>
                </a:solidFill>
                <a:latin typeface="Arial"/>
                <a:ea typeface="Arial"/>
              </a:rPr>
              <a:t>Violence against civilians</a:t>
            </a:r>
            <a:r>
              <a:rPr lang="en-GB" dirty="0">
                <a:solidFill>
                  <a:schemeClr val="accent1"/>
                </a:solidFill>
                <a:latin typeface="Arial"/>
                <a:ea typeface="Arial"/>
              </a:rPr>
              <a:t>, both intentional in terror attacks and in 	so-called collateral damage</a:t>
            </a:r>
            <a:endParaRPr lang="en-GB" dirty="0">
              <a:solidFill>
                <a:schemeClr val="accent1"/>
              </a:solidFill>
            </a:endParaRPr>
          </a:p>
          <a:p>
            <a:endParaRPr lang="en-GB" dirty="0">
              <a:solidFill>
                <a:schemeClr val="accent1"/>
              </a:solidFill>
            </a:endParaRPr>
          </a:p>
          <a:p>
            <a:r>
              <a:rPr lang="en-GB" dirty="0">
                <a:solidFill>
                  <a:schemeClr val="accent1"/>
                </a:solidFill>
                <a:latin typeface="Arial"/>
                <a:ea typeface="Arial"/>
              </a:rPr>
              <a:t>	</a:t>
            </a:r>
            <a:r>
              <a:rPr lang="en-GB" b="1" dirty="0">
                <a:solidFill>
                  <a:schemeClr val="accent1"/>
                </a:solidFill>
                <a:latin typeface="Arial"/>
                <a:ea typeface="Arial"/>
              </a:rPr>
              <a:t>A mutual enterprise </a:t>
            </a:r>
            <a:r>
              <a:rPr lang="en-GB" dirty="0">
                <a:solidFill>
                  <a:schemeClr val="accent1"/>
                </a:solidFill>
                <a:latin typeface="Arial"/>
                <a:ea typeface="Arial"/>
              </a:rPr>
              <a:t>to reproduce political identity and further economic interests: of the business elite, politicians, US contractors.</a:t>
            </a:r>
            <a:endParaRPr lang="en-GB" dirty="0">
              <a:solidFill>
                <a:schemeClr val="accent1"/>
              </a:solidFill>
            </a:endParaRPr>
          </a:p>
          <a:p>
            <a:endParaRPr lang="en-GB" dirty="0">
              <a:solidFill>
                <a:schemeClr val="accent1"/>
              </a:solidFill>
            </a:endParaRPr>
          </a:p>
          <a:p>
            <a:r>
              <a:rPr lang="en-GB" dirty="0">
                <a:solidFill>
                  <a:schemeClr val="accent1"/>
                </a:solidFill>
                <a:latin typeface="Arial"/>
                <a:ea typeface="Arial"/>
              </a:rPr>
              <a:t>	</a:t>
            </a:r>
            <a:r>
              <a:rPr lang="en-GB" b="1" dirty="0" err="1">
                <a:solidFill>
                  <a:schemeClr val="accent1"/>
                </a:solidFill>
                <a:latin typeface="Arial"/>
                <a:ea typeface="Arial"/>
              </a:rPr>
              <a:t>Securitsation</a:t>
            </a:r>
            <a:r>
              <a:rPr lang="en-GB" b="1" dirty="0">
                <a:solidFill>
                  <a:schemeClr val="accent1"/>
                </a:solidFill>
                <a:latin typeface="Arial"/>
                <a:ea typeface="Arial"/>
              </a:rPr>
              <a:t> of aid: </a:t>
            </a:r>
            <a:r>
              <a:rPr lang="en-GB" dirty="0">
                <a:solidFill>
                  <a:schemeClr val="accent1"/>
                </a:solidFill>
                <a:latin typeface="Arial"/>
                <a:ea typeface="Arial"/>
              </a:rPr>
              <a:t>PRTs and the killing of MSF staff in 2004 </a:t>
            </a:r>
            <a:endParaRPr lang="en-GB" dirty="0">
              <a:solidFill>
                <a:schemeClr val="accent1"/>
              </a:solidFill>
            </a:endParaRPr>
          </a:p>
          <a:p>
            <a:endParaRPr dirty="0"/>
          </a:p>
        </p:txBody>
      </p:sp>
    </p:spTree>
    <p:extLst>
      <p:ext uri="{BB962C8B-B14F-4D97-AF65-F5344CB8AC3E}">
        <p14:creationId xmlns:p14="http://schemas.microsoft.com/office/powerpoint/2010/main" val="193447844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A8114-6E38-452F-9956-F1D7ACC78A4D}"/>
              </a:ext>
            </a:extLst>
          </p:cNvPr>
          <p:cNvSpPr>
            <a:spLocks noGrp="1"/>
          </p:cNvSpPr>
          <p:nvPr>
            <p:ph type="title"/>
          </p:nvPr>
        </p:nvSpPr>
        <p:spPr/>
        <p:txBody>
          <a:bodyPr/>
          <a:lstStyle/>
          <a:p>
            <a:r>
              <a:rPr lang="en-US" dirty="0"/>
              <a:t>Forced migrants and the state – reasons for flight get caught up in other political dynamics</a:t>
            </a:r>
            <a:endParaRPr lang="en-GB" dirty="0"/>
          </a:p>
        </p:txBody>
      </p:sp>
      <p:sp>
        <p:nvSpPr>
          <p:cNvPr id="3" name="Content Placeholder 2">
            <a:extLst>
              <a:ext uri="{FF2B5EF4-FFF2-40B4-BE49-F238E27FC236}">
                <a16:creationId xmlns:a16="http://schemas.microsoft.com/office/drawing/2014/main" xmlns="" id="{457E392C-8F5A-4FFF-8874-BFAFB16CDC4A}"/>
              </a:ext>
            </a:extLst>
          </p:cNvPr>
          <p:cNvSpPr>
            <a:spLocks noGrp="1"/>
          </p:cNvSpPr>
          <p:nvPr>
            <p:ph sz="half" idx="1"/>
          </p:nvPr>
        </p:nvSpPr>
        <p:spPr>
          <a:xfrm>
            <a:off x="581193" y="1828800"/>
            <a:ext cx="5422390" cy="5029199"/>
          </a:xfrm>
        </p:spPr>
        <p:txBody>
          <a:bodyPr>
            <a:normAutofit fontScale="47500" lnSpcReduction="20000"/>
          </a:bodyPr>
          <a:lstStyle/>
          <a:p>
            <a:endParaRPr lang="en-US" sz="3800" dirty="0"/>
          </a:p>
          <a:p>
            <a:r>
              <a:rPr lang="en-US" sz="3800" dirty="0"/>
              <a:t>WHICH ACTOR(S) ARE RESPONSIBLE FOR RESPONDING TO THE SOCIO-ECONOMIC, POLITICAL AND HUMANITARIAN NEEDS OF PEOPLE FORCIBLY BY</a:t>
            </a:r>
          </a:p>
          <a:p>
            <a:endParaRPr lang="en-US" sz="3800" dirty="0"/>
          </a:p>
          <a:p>
            <a:r>
              <a:rPr lang="en-US" sz="3800" dirty="0"/>
              <a:t>Conflict</a:t>
            </a:r>
          </a:p>
          <a:p>
            <a:r>
              <a:rPr lang="en-US" sz="3800" dirty="0"/>
              <a:t>Political persecution</a:t>
            </a:r>
          </a:p>
          <a:p>
            <a:r>
              <a:rPr lang="en-US" sz="3800" dirty="0"/>
              <a:t>Drought / environmental problems</a:t>
            </a:r>
          </a:p>
          <a:p>
            <a:r>
              <a:rPr lang="en-US" sz="3800" dirty="0"/>
              <a:t>Development problems</a:t>
            </a:r>
          </a:p>
          <a:p>
            <a:r>
              <a:rPr lang="en-US" sz="3800" dirty="0"/>
              <a:t>Food insecurity</a:t>
            </a:r>
          </a:p>
          <a:p>
            <a:r>
              <a:rPr lang="en-GB" sz="3800" dirty="0"/>
              <a:t>Climate change related issues?</a:t>
            </a:r>
          </a:p>
          <a:p>
            <a:endParaRPr lang="en-GB" dirty="0"/>
          </a:p>
          <a:p>
            <a:endParaRPr lang="en-GB" dirty="0"/>
          </a:p>
          <a:p>
            <a:endParaRPr lang="en-GB" dirty="0"/>
          </a:p>
          <a:p>
            <a:r>
              <a:rPr lang="en-GB" sz="2300" dirty="0">
                <a:hlinkClick r:id="rId3"/>
              </a:rPr>
              <a:t>https://www.saferworld.org.uk/peacebuilding-responses-to-terrorism-and-migration/addressing-the-causes-of-forced-migration</a:t>
            </a:r>
            <a:endParaRPr lang="en-GB" sz="2300" dirty="0"/>
          </a:p>
        </p:txBody>
      </p:sp>
      <p:sp>
        <p:nvSpPr>
          <p:cNvPr id="4" name="Content Placeholder 3">
            <a:extLst>
              <a:ext uri="{FF2B5EF4-FFF2-40B4-BE49-F238E27FC236}">
                <a16:creationId xmlns:a16="http://schemas.microsoft.com/office/drawing/2014/main" xmlns="" id="{218DA61F-649D-4BA5-B436-3B67BF4705B4}"/>
              </a:ext>
            </a:extLst>
          </p:cNvPr>
          <p:cNvSpPr>
            <a:spLocks noGrp="1"/>
          </p:cNvSpPr>
          <p:nvPr>
            <p:ph sz="half" idx="2"/>
          </p:nvPr>
        </p:nvSpPr>
        <p:spPr>
          <a:xfrm>
            <a:off x="7110805" y="2228003"/>
            <a:ext cx="4500004" cy="3633047"/>
          </a:xfrm>
        </p:spPr>
        <p:txBody>
          <a:bodyPr>
            <a:noAutofit/>
          </a:bodyPr>
          <a:lstStyle/>
          <a:p>
            <a:r>
              <a:rPr lang="en-GB" dirty="0"/>
              <a:t>Forced displacement is one of the defining global issues of our time. Worldwide, over 65 million people are displaced from their homes due to conflict, food insecurity, climate change and other threats. </a:t>
            </a:r>
            <a:r>
              <a:rPr lang="en-GB" dirty="0">
                <a:solidFill>
                  <a:srgbClr val="7030A0"/>
                </a:solidFill>
              </a:rPr>
              <a:t>Current responses to the ‘migration crisis’ risk fuelling the problem. </a:t>
            </a:r>
            <a:r>
              <a:rPr lang="en-GB" dirty="0"/>
              <a:t>Destination countries for refugees and migrants are struggling with tensions and need support to respond in a way that deals fairly and effectively with different communities’ needs. Instead </a:t>
            </a:r>
            <a:r>
              <a:rPr lang="en-GB" dirty="0">
                <a:solidFill>
                  <a:srgbClr val="7030A0"/>
                </a:solidFill>
              </a:rPr>
              <a:t>international support is focused on increasing states’ capacities to deal with displacement and migration forcefully rather than addressing the underlying drivers of conflict.</a:t>
            </a:r>
          </a:p>
        </p:txBody>
      </p:sp>
    </p:spTree>
    <p:extLst>
      <p:ext uri="{BB962C8B-B14F-4D97-AF65-F5344CB8AC3E}">
        <p14:creationId xmlns:p14="http://schemas.microsoft.com/office/powerpoint/2010/main" val="3671645570"/>
      </p:ext>
    </p:extLst>
  </p:cSld>
  <p:clrMapOvr>
    <a:masterClrMapping/>
  </p:clrMapOvr>
  <p:transition xmlns:p14="http://schemas.microsoft.com/office/powerpoint/2010/mai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394" y="505326"/>
            <a:ext cx="5797296" cy="891540"/>
          </a:xfrm>
        </p:spPr>
        <p:txBody>
          <a:bodyPr/>
          <a:lstStyle/>
          <a:p>
            <a:r>
              <a:rPr lang="en-GB" dirty="0"/>
              <a:t>Individuals and states</a:t>
            </a:r>
          </a:p>
        </p:txBody>
      </p:sp>
      <p:sp>
        <p:nvSpPr>
          <p:cNvPr id="3" name="Content Placeholder 2"/>
          <p:cNvSpPr>
            <a:spLocks noGrp="1"/>
          </p:cNvSpPr>
          <p:nvPr>
            <p:ph idx="1"/>
          </p:nvPr>
        </p:nvSpPr>
        <p:spPr>
          <a:xfrm>
            <a:off x="500711" y="1945036"/>
            <a:ext cx="5943119" cy="2056809"/>
          </a:xfrm>
        </p:spPr>
        <p:txBody>
          <a:bodyPr>
            <a:normAutofit/>
          </a:bodyPr>
          <a:lstStyle/>
          <a:p>
            <a:r>
              <a:rPr lang="en-GB" dirty="0">
                <a:latin typeface="Arial" panose="020B0604020202020204" pitchFamily="34" charset="0"/>
                <a:cs typeface="Arial" panose="020B0604020202020204" pitchFamily="34" charset="0"/>
              </a:rPr>
              <a:t>Rousseau’s social contract between a state and its citizens. Premise that the state provides protection.</a:t>
            </a:r>
          </a:p>
          <a:p>
            <a:r>
              <a:rPr lang="en-GB" dirty="0">
                <a:latin typeface="Arial" panose="020B0604020202020204" pitchFamily="34" charset="0"/>
                <a:cs typeface="Arial" panose="020B0604020202020204" pitchFamily="34" charset="0"/>
              </a:rPr>
              <a:t>Citizen / foreigner</a:t>
            </a:r>
          </a:p>
          <a:p>
            <a:r>
              <a:rPr lang="en-GB" dirty="0">
                <a:latin typeface="Arial" panose="020B0604020202020204" pitchFamily="34" charset="0"/>
                <a:cs typeface="Arial" panose="020B0604020202020204" pitchFamily="34" charset="0"/>
              </a:rPr>
              <a:t>Insider / outsider</a:t>
            </a:r>
          </a:p>
          <a:p>
            <a:r>
              <a:rPr lang="en-GB" dirty="0">
                <a:latin typeface="Arial" panose="020B0604020202020204" pitchFamily="34" charset="0"/>
                <a:cs typeface="Arial" panose="020B0604020202020204" pitchFamily="34" charset="0"/>
              </a:rPr>
              <a:t>Enjoy rights / rights restricted</a:t>
            </a:r>
            <a:endParaRPr lang="en-GB" dirty="0"/>
          </a:p>
        </p:txBody>
      </p:sp>
      <p:pic>
        <p:nvPicPr>
          <p:cNvPr id="1026" name="Picture 2" descr="Image result for rousseau state citizen contract">
            <a:extLst>
              <a:ext uri="{FF2B5EF4-FFF2-40B4-BE49-F238E27FC236}">
                <a16:creationId xmlns:a16="http://schemas.microsoft.com/office/drawing/2014/main" xmlns="" id="{D9311030-DAB1-47E5-8304-0780D80D2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370" y="1755848"/>
            <a:ext cx="4448091" cy="2338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FF59212-73FA-4AA2-84C7-A0E05D7591D7}"/>
              </a:ext>
            </a:extLst>
          </p:cNvPr>
          <p:cNvSpPr txBox="1"/>
          <p:nvPr/>
        </p:nvSpPr>
        <p:spPr>
          <a:xfrm>
            <a:off x="494853" y="4195482"/>
            <a:ext cx="11380608"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ASSUMPTIONS ABOUT THE STATE….?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Does this assume a strong, centralized state with a monopoly of violence?</a:t>
            </a:r>
          </a:p>
          <a:p>
            <a:r>
              <a:rPr lang="en-GB" dirty="0">
                <a:latin typeface="Arial" panose="020B0604020202020204" pitchFamily="34" charset="0"/>
                <a:cs typeface="Arial" panose="020B0604020202020204" pitchFamily="34" charset="0"/>
              </a:rPr>
              <a:t>What if the state is weak, or failing?</a:t>
            </a:r>
          </a:p>
          <a:p>
            <a:r>
              <a:rPr lang="en-GB" dirty="0">
                <a:latin typeface="Arial" panose="020B0604020202020204" pitchFamily="34" charset="0"/>
                <a:cs typeface="Arial" panose="020B0604020202020204" pitchFamily="34" charset="0"/>
              </a:rPr>
              <a:t>What if the state has no incentive to provide protection?</a:t>
            </a:r>
          </a:p>
          <a:p>
            <a:r>
              <a:rPr lang="en-GB" dirty="0">
                <a:latin typeface="Arial" panose="020B0604020202020204" pitchFamily="34" charset="0"/>
                <a:cs typeface="Arial" panose="020B0604020202020204" pitchFamily="34" charset="0"/>
              </a:rPr>
              <a:t>What if the state itself is contested?</a:t>
            </a:r>
          </a:p>
          <a:p>
            <a:r>
              <a:rPr lang="en-GB" dirty="0">
                <a:latin typeface="Arial" panose="020B0604020202020204" pitchFamily="34" charset="0"/>
                <a:cs typeface="Arial" panose="020B0604020202020204" pitchFamily="34" charset="0"/>
              </a:rPr>
              <a:t>What are the consequences of the involvement of external actors, including other states in a globalized world?</a:t>
            </a:r>
          </a:p>
          <a:p>
            <a:r>
              <a:rPr lang="en-GB" dirty="0">
                <a:latin typeface="Arial" panose="020B0604020202020204" pitchFamily="34" charset="0"/>
                <a:cs typeface="Arial" panose="020B0604020202020204" pitchFamily="34" charset="0"/>
              </a:rPr>
              <a:t>What are the implications of state / citizen relations of the transformation in conflict itself, since the end of the cold war?</a:t>
            </a:r>
          </a:p>
          <a:p>
            <a:endParaRPr lang="en-GB" dirty="0"/>
          </a:p>
        </p:txBody>
      </p:sp>
    </p:spTree>
    <p:extLst>
      <p:ext uri="{BB962C8B-B14F-4D97-AF65-F5344CB8AC3E}">
        <p14:creationId xmlns:p14="http://schemas.microsoft.com/office/powerpoint/2010/main" val="3754494956"/>
      </p:ext>
    </p:extLst>
  </p:cSld>
  <p:clrMapOvr>
    <a:masterClrMapping/>
  </p:clrMapOvr>
  <p:transition xmlns:p14="http://schemas.microsoft.com/office/powerpoint/2010/mai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F5400-DBFE-4A5D-84CA-4C8C9CEBE95A}"/>
              </a:ext>
            </a:extLst>
          </p:cNvPr>
          <p:cNvSpPr>
            <a:spLocks noGrp="1"/>
          </p:cNvSpPr>
          <p:nvPr>
            <p:ph type="title"/>
          </p:nvPr>
        </p:nvSpPr>
        <p:spPr>
          <a:xfrm>
            <a:off x="581191" y="250334"/>
            <a:ext cx="11029616" cy="1013800"/>
          </a:xfrm>
        </p:spPr>
        <p:txBody>
          <a:bodyPr/>
          <a:lstStyle/>
          <a:p>
            <a:r>
              <a:rPr lang="en-US" dirty="0"/>
              <a:t>WHAT FUNCTIONS ARE PERFORMED BY THE STATE?</a:t>
            </a:r>
            <a:endParaRPr lang="en-GB" dirty="0"/>
          </a:p>
        </p:txBody>
      </p:sp>
      <p:sp>
        <p:nvSpPr>
          <p:cNvPr id="3" name="Content Placeholder 2">
            <a:extLst>
              <a:ext uri="{FF2B5EF4-FFF2-40B4-BE49-F238E27FC236}">
                <a16:creationId xmlns:a16="http://schemas.microsoft.com/office/drawing/2014/main" xmlns="" id="{2DFCDE4D-17DA-43E4-AF74-FC69847912CA}"/>
              </a:ext>
            </a:extLst>
          </p:cNvPr>
          <p:cNvSpPr>
            <a:spLocks noGrp="1"/>
          </p:cNvSpPr>
          <p:nvPr>
            <p:ph idx="1"/>
          </p:nvPr>
        </p:nvSpPr>
        <p:spPr/>
        <p:txBody>
          <a:bodyPr>
            <a:noAutofit/>
          </a:bodyPr>
          <a:lstStyle/>
          <a:p>
            <a:r>
              <a:rPr lang="en-GB" sz="2800" dirty="0"/>
              <a:t>Sovereignty is not merely an empty concept, but entails the </a:t>
            </a:r>
            <a:r>
              <a:rPr lang="en-GB" sz="2800" dirty="0">
                <a:solidFill>
                  <a:srgbClr val="7030A0"/>
                </a:solidFill>
              </a:rPr>
              <a:t>duty to represent and protect </a:t>
            </a:r>
            <a:r>
              <a:rPr lang="en-GB" sz="2800" dirty="0"/>
              <a:t>all those who fall within the sovereign jurisdiction of the state; a failure of the sovereign to fulfil these duties has the potential to produce refugees. </a:t>
            </a:r>
          </a:p>
          <a:p>
            <a:r>
              <a:rPr lang="en-GB" sz="2800" dirty="0"/>
              <a:t>Refugees are therefore anomalies in the system of nation-states and challenge the assumption that all individuals belong to a territory. Indeed </a:t>
            </a:r>
            <a:r>
              <a:rPr lang="en-GB" sz="2800" dirty="0">
                <a:solidFill>
                  <a:srgbClr val="7030A0"/>
                </a:solidFill>
              </a:rPr>
              <a:t>refugees do not fit into the citizen-state-territory trinity, but are forced, instead, into the gaps between nation-states.</a:t>
            </a:r>
            <a:r>
              <a:rPr lang="en-GB" sz="2800" dirty="0"/>
              <a:t> Accordingly refugees pose a problem for the international community quite different from that of other foreigners.  Haddad 2002</a:t>
            </a:r>
          </a:p>
        </p:txBody>
      </p:sp>
    </p:spTree>
    <p:extLst>
      <p:ext uri="{BB962C8B-B14F-4D97-AF65-F5344CB8AC3E}">
        <p14:creationId xmlns:p14="http://schemas.microsoft.com/office/powerpoint/2010/main" val="4027554031"/>
      </p:ext>
    </p:extLst>
  </p:cSld>
  <p:clrMapOvr>
    <a:masterClrMapping/>
  </p:clrMapOvr>
  <p:transition xmlns:p14="http://schemas.microsoft.com/office/powerpoint/2010/mai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93" y="844625"/>
            <a:ext cx="8026400" cy="539750"/>
          </a:xfrm>
        </p:spPr>
        <p:txBody>
          <a:bodyPr>
            <a:normAutofit fontScale="90000"/>
          </a:bodyPr>
          <a:lstStyle/>
          <a:p>
            <a:r>
              <a:rPr lang="en-GB" dirty="0"/>
              <a:t>Refugees challenge the meaning and </a:t>
            </a:r>
            <a:br>
              <a:rPr lang="en-GB" dirty="0"/>
            </a:br>
            <a:r>
              <a:rPr lang="en-GB" dirty="0"/>
              <a:t>integrity of the state </a:t>
            </a:r>
          </a:p>
        </p:txBody>
      </p:sp>
      <p:sp>
        <p:nvSpPr>
          <p:cNvPr id="3" name="Content Placeholder 2"/>
          <p:cNvSpPr>
            <a:spLocks noGrp="1"/>
          </p:cNvSpPr>
          <p:nvPr>
            <p:ph idx="1"/>
          </p:nvPr>
        </p:nvSpPr>
        <p:spPr>
          <a:xfrm>
            <a:off x="1802780" y="1583473"/>
            <a:ext cx="8662020" cy="4737116"/>
          </a:xfrm>
        </p:spPr>
        <p:txBody>
          <a:bodyPr>
            <a:normAutofit fontScale="92500" lnSpcReduction="10000"/>
          </a:bodyPr>
          <a:lstStyle/>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“In as much as the refugee, an apparently marginalised figure, unhinges the old </a:t>
            </a:r>
            <a:r>
              <a:rPr lang="en-GB" sz="2200" dirty="0">
                <a:solidFill>
                  <a:srgbClr val="7030A0"/>
                </a:solidFill>
                <a:latin typeface="Arial" panose="020B0604020202020204" pitchFamily="34" charset="0"/>
                <a:cs typeface="Arial" panose="020B0604020202020204" pitchFamily="34" charset="0"/>
              </a:rPr>
              <a:t>trinity of state-nation-territory,</a:t>
            </a:r>
            <a:r>
              <a:rPr lang="en-GB" sz="2200" dirty="0">
                <a:latin typeface="Arial" panose="020B0604020202020204" pitchFamily="34" charset="0"/>
                <a:cs typeface="Arial" panose="020B0604020202020204" pitchFamily="34" charset="0"/>
              </a:rPr>
              <a:t> it deserves instead to be regarded as the central figure of our political history“ (Agamben).</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Refugees are an inevitable if unintended consequence of the nation state system; they are the result of erecting boundaries, attempting to assign all individuals to a territory within such boundaries, and then failing to ensure universal representation and protection. (Haddad 59-60)</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solidFill>
                  <a:srgbClr val="000000"/>
                </a:solidFill>
                <a:latin typeface="Arial" panose="020B0604020202020204" pitchFamily="34" charset="0"/>
                <a:ea typeface="ＭＳ Ｐゴシック" charset="-128"/>
                <a:cs typeface="Arial" panose="020B0604020202020204" pitchFamily="34" charset="0"/>
              </a:rPr>
              <a:t>Yet, they also have a </a:t>
            </a:r>
            <a:r>
              <a:rPr lang="en-US" sz="2200" i="1" dirty="0">
                <a:solidFill>
                  <a:srgbClr val="000000"/>
                </a:solidFill>
                <a:latin typeface="Arial" panose="020B0604020202020204" pitchFamily="34" charset="0"/>
                <a:ea typeface="ＭＳ Ｐゴシック" charset="-128"/>
                <a:cs typeface="Arial" panose="020B0604020202020204" pitchFamily="34" charset="0"/>
              </a:rPr>
              <a:t>function-</a:t>
            </a:r>
            <a:r>
              <a:rPr lang="en-US" sz="2200" dirty="0">
                <a:solidFill>
                  <a:srgbClr val="000000"/>
                </a:solidFill>
                <a:latin typeface="Arial" panose="020B0604020202020204" pitchFamily="34" charset="0"/>
                <a:ea typeface="ＭＳ Ｐゴシック" charset="-128"/>
                <a:cs typeface="Arial" panose="020B0604020202020204" pitchFamily="34" charset="0"/>
              </a:rPr>
              <a:t> as the ‘other’ they solidify in-group identity; and normalize the territorial rootedness of belonging by being presented and imagined as an anomaly (</a:t>
            </a:r>
            <a:r>
              <a:rPr lang="en-US" sz="2200" dirty="0" err="1">
                <a:solidFill>
                  <a:srgbClr val="000000"/>
                </a:solidFill>
                <a:latin typeface="Arial" panose="020B0604020202020204" pitchFamily="34" charset="0"/>
                <a:ea typeface="ＭＳ Ｐゴシック" charset="-128"/>
                <a:cs typeface="Arial" panose="020B0604020202020204" pitchFamily="34" charset="0"/>
              </a:rPr>
              <a:t>Malkki</a:t>
            </a:r>
            <a:r>
              <a:rPr lang="en-US" sz="2200" dirty="0">
                <a:solidFill>
                  <a:srgbClr val="000000"/>
                </a:solidFill>
                <a:latin typeface="Arial" panose="020B0604020202020204" pitchFamily="34" charset="0"/>
                <a:ea typeface="ＭＳ Ｐゴシック" charset="-128"/>
                <a:cs typeface="Arial" panose="020B0604020202020204" pitchFamily="34" charset="0"/>
              </a:rPr>
              <a:t> 1992)</a:t>
            </a:r>
          </a:p>
          <a:p>
            <a:pPr marL="0" indent="0">
              <a:buNone/>
            </a:pPr>
            <a:endParaRPr lang="en-GB" sz="2100" dirty="0"/>
          </a:p>
        </p:txBody>
      </p:sp>
    </p:spTree>
    <p:extLst>
      <p:ext uri="{BB962C8B-B14F-4D97-AF65-F5344CB8AC3E}">
        <p14:creationId xmlns:p14="http://schemas.microsoft.com/office/powerpoint/2010/main" val="2112962490"/>
      </p:ext>
    </p:extLst>
  </p:cSld>
  <p:clrMapOvr>
    <a:masterClrMapping/>
  </p:clrMapOvr>
  <p:transition xmlns:p14="http://schemas.microsoft.com/office/powerpoint/2010/main" spd="slow">
    <p:randomBar dir="vert"/>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3956</TotalTime>
  <Words>2303</Words>
  <Application>Microsoft Macintosh PowerPoint</Application>
  <PresentationFormat>ユーザー設定</PresentationFormat>
  <Paragraphs>244</Paragraphs>
  <Slides>24</Slides>
  <Notes>21</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Dividend</vt:lpstr>
      <vt:lpstr>Introduction to Global Forced Migration studies 2019-20 week 2  The state producing displacement: from conflict to cumulative causation</vt:lpstr>
      <vt:lpstr> Things to think about as we embark on the next FM ‘topic’ </vt:lpstr>
      <vt:lpstr>In this lecture</vt:lpstr>
      <vt:lpstr>PowerPoint プレゼンテーション</vt:lpstr>
      <vt:lpstr>PowerPoint プレゼンテーション</vt:lpstr>
      <vt:lpstr>Forced migrants and the state – reasons for flight get caught up in other political dynamics</vt:lpstr>
      <vt:lpstr>Individuals and states</vt:lpstr>
      <vt:lpstr>WHAT FUNCTIONS ARE PERFORMED BY THE STATE?</vt:lpstr>
      <vt:lpstr>Refugees challenge the meaning and  integrity of the state </vt:lpstr>
      <vt:lpstr>PowerPoint プレゼンテーション</vt:lpstr>
      <vt:lpstr>Locating the ‘forced’ in forced migration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Conflict, displacement and States:  South Sudan </vt:lpstr>
      <vt:lpstr>HISTORY OF CONFLICT(S)  SOUTH SUDAN</vt:lpstr>
      <vt:lpstr>South Sudan UNHCR 2018</vt:lpstr>
      <vt:lpstr>PowerPoint プレゼンテーション</vt:lpstr>
      <vt:lpstr>Immediate reasons for violence in the recent past?</vt:lpstr>
      <vt:lpstr>UNHCR South Sudan 2019</vt:lpstr>
      <vt:lpstr>Q: Are things just more complicated now?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Union Countries can best protect and assist refugees in their region of origin, rather than by allowing them into the European Union.</dc:title>
  <dc:creator>tania</dc:creator>
  <cp:lastModifiedBy>Ymada Kenji</cp:lastModifiedBy>
  <cp:revision>134</cp:revision>
  <dcterms:created xsi:type="dcterms:W3CDTF">2016-02-08T18:57:39Z</dcterms:created>
  <dcterms:modified xsi:type="dcterms:W3CDTF">2019-12-25T08:13:19Z</dcterms:modified>
</cp:coreProperties>
</file>