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341" r:id="rId3"/>
    <p:sldId id="342" r:id="rId4"/>
    <p:sldId id="346" r:id="rId5"/>
    <p:sldId id="344" r:id="rId6"/>
    <p:sldId id="347" r:id="rId7"/>
    <p:sldId id="327" r:id="rId8"/>
    <p:sldId id="336" r:id="rId9"/>
    <p:sldId id="333" r:id="rId10"/>
    <p:sldId id="334" r:id="rId11"/>
    <p:sldId id="353" r:id="rId12"/>
    <p:sldId id="339" r:id="rId13"/>
    <p:sldId id="331" r:id="rId14"/>
    <p:sldId id="340" r:id="rId15"/>
    <p:sldId id="360" r:id="rId16"/>
    <p:sldId id="300" r:id="rId17"/>
    <p:sldId id="303" r:id="rId18"/>
    <p:sldId id="311" r:id="rId19"/>
    <p:sldId id="318" r:id="rId20"/>
    <p:sldId id="35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5600" autoAdjust="0"/>
  </p:normalViewPr>
  <p:slideViewPr>
    <p:cSldViewPr snapToGrid="0">
      <p:cViewPr varScale="1">
        <p:scale>
          <a:sx n="64" d="100"/>
          <a:sy n="64" d="100"/>
        </p:scale>
        <p:origin x="-1520"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76923-8675-4ECD-8609-228D52FED472}" type="datetimeFigureOut">
              <a:rPr lang="en-GB" smtClean="0"/>
              <a:t>25/12/19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D997C-238D-47B6-9692-F64DB79BAC50}" type="slidenum">
              <a:rPr lang="en-GB" smtClean="0"/>
              <a:t>‹#›</a:t>
            </a:fld>
            <a:endParaRPr lang="en-GB"/>
          </a:p>
        </p:txBody>
      </p:sp>
    </p:spTree>
    <p:extLst>
      <p:ext uri="{BB962C8B-B14F-4D97-AF65-F5344CB8AC3E}">
        <p14:creationId xmlns:p14="http://schemas.microsoft.com/office/powerpoint/2010/main" val="212707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module begins by posing some questions which will underpin the topics to be covered as it progresses. What does it mean to study forced migration? If one does so from the privileged position of an elite Western academic institution, how does this shape the kinds of questions which are asked and the kinds of materials offered in evidence for arguments made and positions held? What would it mean in this context to "decolonise" the study of forced migration?</a:t>
            </a:r>
            <a:br>
              <a:rPr lang="en-GB" dirty="0"/>
            </a:br>
            <a:endParaRPr lang="en-GB" dirty="0"/>
          </a:p>
          <a:p>
            <a:r>
              <a:rPr lang="en-GB" dirty="0"/>
              <a:t>How has the study of forced migration been shaped over the last half century or so? What are the definitions notably of the different kinds of forced and other migrants? What are the conditions that generated them? What has been the role of the sending state and the hosting state when dealing with forced migrants? What do we mean by ‘refugee cycle’? A consideration of key terms: flight, exile and the search for ‘durable solutions’</a:t>
            </a:r>
          </a:p>
          <a:p>
            <a:endParaRPr lang="en-GB" dirty="0"/>
          </a:p>
        </p:txBody>
      </p:sp>
      <p:sp>
        <p:nvSpPr>
          <p:cNvPr id="4" name="Slide Number Placeholder 3"/>
          <p:cNvSpPr>
            <a:spLocks noGrp="1"/>
          </p:cNvSpPr>
          <p:nvPr>
            <p:ph type="sldNum" sz="quarter" idx="5"/>
          </p:nvPr>
        </p:nvSpPr>
        <p:spPr/>
        <p:txBody>
          <a:bodyPr/>
          <a:lstStyle/>
          <a:p>
            <a:fld id="{8D1D997C-238D-47B6-9692-F64DB79BAC50}" type="slidenum">
              <a:rPr lang="en-GB" smtClean="0"/>
              <a:t>1</a:t>
            </a:fld>
            <a:endParaRPr lang="en-GB"/>
          </a:p>
        </p:txBody>
      </p:sp>
    </p:spTree>
    <p:extLst>
      <p:ext uri="{BB962C8B-B14F-4D97-AF65-F5344CB8AC3E}">
        <p14:creationId xmlns:p14="http://schemas.microsoft.com/office/powerpoint/2010/main" val="429081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D997C-238D-47B6-9692-F64DB79BAC50}" type="slidenum">
              <a:rPr lang="en-GB" smtClean="0"/>
              <a:t>4</a:t>
            </a:fld>
            <a:endParaRPr lang="en-GB"/>
          </a:p>
        </p:txBody>
      </p:sp>
    </p:spTree>
    <p:extLst>
      <p:ext uri="{BB962C8B-B14F-4D97-AF65-F5344CB8AC3E}">
        <p14:creationId xmlns:p14="http://schemas.microsoft.com/office/powerpoint/2010/main" val="289593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D997C-238D-47B6-9692-F64DB79BAC50}" type="slidenum">
              <a:rPr lang="en-GB" smtClean="0"/>
              <a:t>7</a:t>
            </a:fld>
            <a:endParaRPr lang="en-GB"/>
          </a:p>
        </p:txBody>
      </p:sp>
    </p:spTree>
    <p:extLst>
      <p:ext uri="{BB962C8B-B14F-4D97-AF65-F5344CB8AC3E}">
        <p14:creationId xmlns:p14="http://schemas.microsoft.com/office/powerpoint/2010/main" val="323852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80CCE2-CDEC-4C21-921D-37418D3CDB21}" type="slidenum">
              <a:rPr lang="en-GB" smtClean="0"/>
              <a:t>9</a:t>
            </a:fld>
            <a:endParaRPr lang="en-GB"/>
          </a:p>
        </p:txBody>
      </p:sp>
    </p:spTree>
    <p:extLst>
      <p:ext uri="{BB962C8B-B14F-4D97-AF65-F5344CB8AC3E}">
        <p14:creationId xmlns:p14="http://schemas.microsoft.com/office/powerpoint/2010/main" val="11216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D997C-238D-47B6-9692-F64DB79BAC50}" type="slidenum">
              <a:rPr lang="en-GB" smtClean="0"/>
              <a:t>10</a:t>
            </a:fld>
            <a:endParaRPr lang="en-GB"/>
          </a:p>
        </p:txBody>
      </p:sp>
    </p:spTree>
    <p:extLst>
      <p:ext uri="{BB962C8B-B14F-4D97-AF65-F5344CB8AC3E}">
        <p14:creationId xmlns:p14="http://schemas.microsoft.com/office/powerpoint/2010/main" val="376892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A3141FF-76B9-4D32-9E05-0972CCEF1325}" type="slidenum">
              <a:rPr lang="en-US" smtClean="0"/>
              <a:pPr>
                <a:defRPr/>
              </a:pPr>
              <a:t>18</a:t>
            </a:fld>
            <a:endParaRPr lang="en-US"/>
          </a:p>
        </p:txBody>
      </p:sp>
    </p:spTree>
    <p:extLst>
      <p:ext uri="{BB962C8B-B14F-4D97-AF65-F5344CB8AC3E}">
        <p14:creationId xmlns:p14="http://schemas.microsoft.com/office/powerpoint/2010/main" val="375126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A3141FF-76B9-4D32-9E05-0972CCEF1325}" type="slidenum">
              <a:rPr lang="en-US" smtClean="0"/>
              <a:pPr>
                <a:defRPr/>
              </a:pPr>
              <a:t>19</a:t>
            </a:fld>
            <a:endParaRPr lang="en-US"/>
          </a:p>
        </p:txBody>
      </p:sp>
    </p:spTree>
    <p:extLst>
      <p:ext uri="{BB962C8B-B14F-4D97-AF65-F5344CB8AC3E}">
        <p14:creationId xmlns:p14="http://schemas.microsoft.com/office/powerpoint/2010/main" val="413244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25/12/19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25/12/19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534" y="1735138"/>
            <a:ext cx="10699751" cy="719137"/>
          </a:xfrm>
        </p:spPr>
        <p:txBody>
          <a:bodyPr/>
          <a:lstStyle/>
          <a:p>
            <a:r>
              <a:rPr lang="en-GB" dirty="0"/>
              <a:t>Click to edit Master title style</a:t>
            </a:r>
            <a:endParaRPr lang="en-US" dirty="0"/>
          </a:p>
        </p:txBody>
      </p:sp>
      <p:sp>
        <p:nvSpPr>
          <p:cNvPr id="3" name="Text Placeholder 2"/>
          <p:cNvSpPr>
            <a:spLocks noGrp="1"/>
          </p:cNvSpPr>
          <p:nvPr>
            <p:ph type="body" sz="half" idx="1"/>
          </p:nvPr>
        </p:nvSpPr>
        <p:spPr>
          <a:xfrm>
            <a:off x="1007534" y="2533651"/>
            <a:ext cx="5247217" cy="35274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457951" y="2533651"/>
            <a:ext cx="5249333" cy="35274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C6F2E895-74CD-4C51-B7B9-EBF90CB79684}" type="slidenum">
              <a:rPr lang="en-US"/>
              <a:pPr>
                <a:defRPr/>
              </a:pPr>
              <a:t>‹#›</a:t>
            </a:fld>
            <a:endParaRPr lang="en-US"/>
          </a:p>
        </p:txBody>
      </p:sp>
    </p:spTree>
    <p:extLst>
      <p:ext uri="{BB962C8B-B14F-4D97-AF65-F5344CB8AC3E}">
        <p14:creationId xmlns:p14="http://schemas.microsoft.com/office/powerpoint/2010/main" val="280673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25/12/19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25/12/19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xmlns:p14="http://schemas.microsoft.com/office/powerpoint/2010/main" spd="slow">
    <p:randomBar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25/12/19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ransition xmlns:p14="http://schemas.microsoft.com/office/powerpoint/2010/main" spd="slow">
    <p:randomBar dir="ver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hyperlink" Target="https://www.unhcr.org/uk/rohingya-emergency.html"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2800" dirty="0">
                <a:latin typeface="Arial" charset="0"/>
                <a:ea typeface="ＭＳ Ｐゴシック" pitchFamily="34" charset="-128"/>
              </a:rPr>
              <a:t>Introduction to Global Forced Migration studies</a:t>
            </a:r>
            <a:br>
              <a:rPr lang="en-GB" sz="2800" dirty="0">
                <a:latin typeface="Arial" charset="0"/>
                <a:ea typeface="ＭＳ Ｐゴシック" pitchFamily="34" charset="-128"/>
              </a:rPr>
            </a:br>
            <a:r>
              <a:rPr lang="en-GB" sz="2800" dirty="0">
                <a:latin typeface="Arial" charset="0"/>
                <a:ea typeface="ＭＳ Ｐゴシック" pitchFamily="34" charset="-128"/>
              </a:rPr>
              <a:t>2019-20 week 1</a:t>
            </a:r>
            <a:br>
              <a:rPr lang="en-GB" sz="2800" dirty="0">
                <a:latin typeface="Arial" charset="0"/>
                <a:ea typeface="ＭＳ Ｐゴシック" pitchFamily="34" charset="-128"/>
              </a:rPr>
            </a:br>
            <a:r>
              <a:rPr lang="en-GB" sz="2800" dirty="0">
                <a:latin typeface="Arial" charset="0"/>
                <a:ea typeface="ＭＳ Ｐゴシック" pitchFamily="34" charset="-128"/>
              </a:rPr>
              <a:t>concept and scope of Forced Migration Studies</a:t>
            </a:r>
            <a:endParaRPr lang="en-GB" sz="2200" dirty="0"/>
          </a:p>
        </p:txBody>
      </p:sp>
      <p:sp>
        <p:nvSpPr>
          <p:cNvPr id="3" name="Subtitle 2"/>
          <p:cNvSpPr>
            <a:spLocks noGrp="1"/>
          </p:cNvSpPr>
          <p:nvPr>
            <p:ph type="subTitle" idx="1"/>
          </p:nvPr>
        </p:nvSpPr>
        <p:spPr>
          <a:xfrm>
            <a:off x="581194" y="2495445"/>
            <a:ext cx="10993546" cy="1466955"/>
          </a:xfrm>
        </p:spPr>
        <p:txBody>
          <a:bodyPr/>
          <a:lstStyle/>
          <a:p>
            <a:r>
              <a:rPr lang="en-GB" dirty="0"/>
              <a:t/>
            </a:r>
            <a:br>
              <a:rPr lang="en-GB" dirty="0"/>
            </a:br>
            <a:endParaRPr lang="en-GB" dirty="0"/>
          </a:p>
        </p:txBody>
      </p:sp>
      <p:pic>
        <p:nvPicPr>
          <p:cNvPr id="1026" name="Picture 2" descr="Image result for global forced migration 2019">
            <a:extLst>
              <a:ext uri="{FF2B5EF4-FFF2-40B4-BE49-F238E27FC236}">
                <a16:creationId xmlns:a16="http://schemas.microsoft.com/office/drawing/2014/main" xmlns="" id="{806B15CD-D1C7-4D3F-B056-40179C797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846" y="3084687"/>
            <a:ext cx="5885235" cy="331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400098"/>
      </p:ext>
    </p:extLst>
  </p:cSld>
  <p:clrMapOvr>
    <a:masterClrMapping/>
  </p:clrMapOvr>
  <p:transition xmlns:p14="http://schemas.microsoft.com/office/powerpoint/2010/mai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3B428-DA6A-4406-9EE6-23BA60A45199}"/>
              </a:ext>
            </a:extLst>
          </p:cNvPr>
          <p:cNvSpPr>
            <a:spLocks noGrp="1"/>
          </p:cNvSpPr>
          <p:nvPr>
            <p:ph type="title"/>
          </p:nvPr>
        </p:nvSpPr>
        <p:spPr/>
        <p:txBody>
          <a:bodyPr/>
          <a:lstStyle/>
          <a:p>
            <a:endParaRPr lang="en-GB" dirty="0"/>
          </a:p>
        </p:txBody>
      </p:sp>
      <p:pic>
        <p:nvPicPr>
          <p:cNvPr id="5" name="Picture 4">
            <a:extLst>
              <a:ext uri="{FF2B5EF4-FFF2-40B4-BE49-F238E27FC236}">
                <a16:creationId xmlns:a16="http://schemas.microsoft.com/office/drawing/2014/main" xmlns="" id="{7BB30EE2-82AF-4006-93CF-2B777670788A}"/>
              </a:ext>
            </a:extLst>
          </p:cNvPr>
          <p:cNvPicPr>
            <a:picLocks noChangeAspect="1"/>
          </p:cNvPicPr>
          <p:nvPr/>
        </p:nvPicPr>
        <p:blipFill>
          <a:blip r:embed="rId3"/>
          <a:stretch>
            <a:fillRect/>
          </a:stretch>
        </p:blipFill>
        <p:spPr>
          <a:xfrm>
            <a:off x="1179865" y="978946"/>
            <a:ext cx="3983805" cy="5728972"/>
          </a:xfrm>
          <a:prstGeom prst="rect">
            <a:avLst/>
          </a:prstGeom>
        </p:spPr>
      </p:pic>
      <p:sp>
        <p:nvSpPr>
          <p:cNvPr id="3" name="Text Placeholder 2">
            <a:extLst>
              <a:ext uri="{FF2B5EF4-FFF2-40B4-BE49-F238E27FC236}">
                <a16:creationId xmlns:a16="http://schemas.microsoft.com/office/drawing/2014/main" xmlns="" id="{5B9372AF-DE7B-419E-A088-2A305812DD70}"/>
              </a:ext>
            </a:extLst>
          </p:cNvPr>
          <p:cNvSpPr>
            <a:spLocks noGrp="1"/>
          </p:cNvSpPr>
          <p:nvPr>
            <p:ph type="body" sz="half" idx="1"/>
          </p:nvPr>
        </p:nvSpPr>
        <p:spPr/>
        <p:txBody>
          <a:bodyPr/>
          <a:lstStyle/>
          <a:p>
            <a:endParaRPr lang="en-GB" dirty="0"/>
          </a:p>
        </p:txBody>
      </p:sp>
      <p:pic>
        <p:nvPicPr>
          <p:cNvPr id="6" name="Content Placeholder 5">
            <a:extLst>
              <a:ext uri="{FF2B5EF4-FFF2-40B4-BE49-F238E27FC236}">
                <a16:creationId xmlns:a16="http://schemas.microsoft.com/office/drawing/2014/main" xmlns="" id="{7FE53930-D299-4958-820F-7B39E2EF251F}"/>
              </a:ext>
            </a:extLst>
          </p:cNvPr>
          <p:cNvPicPr>
            <a:picLocks noGrp="1" noChangeAspect="1"/>
          </p:cNvPicPr>
          <p:nvPr>
            <p:ph sz="half" idx="2"/>
          </p:nvPr>
        </p:nvPicPr>
        <p:blipFill>
          <a:blip r:embed="rId4"/>
          <a:stretch>
            <a:fillRect/>
          </a:stretch>
        </p:blipFill>
        <p:spPr>
          <a:xfrm>
            <a:off x="6901181" y="1140312"/>
            <a:ext cx="3400525" cy="4920764"/>
          </a:xfrm>
          <a:prstGeom prst="rect">
            <a:avLst/>
          </a:prstGeom>
        </p:spPr>
      </p:pic>
    </p:spTree>
    <p:extLst>
      <p:ext uri="{BB962C8B-B14F-4D97-AF65-F5344CB8AC3E}">
        <p14:creationId xmlns:p14="http://schemas.microsoft.com/office/powerpoint/2010/main" val="2634353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3C6FF-727C-412F-A17B-506B79CB1659}"/>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xmlns="" id="{2B68422B-E981-4C05-94AC-ACE28A4AF84B}"/>
              </a:ext>
            </a:extLst>
          </p:cNvPr>
          <p:cNvSpPr>
            <a:spLocks noGrp="1"/>
          </p:cNvSpPr>
          <p:nvPr>
            <p:ph type="body" sz="half" idx="1"/>
          </p:nvPr>
        </p:nvSpPr>
        <p:spPr/>
        <p:txBody>
          <a:bodyPr/>
          <a:lstStyle/>
          <a:p>
            <a:endParaRPr lang="en-GB"/>
          </a:p>
        </p:txBody>
      </p:sp>
      <p:pic>
        <p:nvPicPr>
          <p:cNvPr id="5" name="Content Placeholder 4">
            <a:extLst>
              <a:ext uri="{FF2B5EF4-FFF2-40B4-BE49-F238E27FC236}">
                <a16:creationId xmlns:a16="http://schemas.microsoft.com/office/drawing/2014/main" xmlns="" id="{01634F86-2022-405B-A411-766A40626E33}"/>
              </a:ext>
            </a:extLst>
          </p:cNvPr>
          <p:cNvPicPr>
            <a:picLocks noGrp="1" noChangeAspect="1"/>
          </p:cNvPicPr>
          <p:nvPr>
            <p:ph sz="half" idx="2"/>
          </p:nvPr>
        </p:nvPicPr>
        <p:blipFill>
          <a:blip r:embed="rId2"/>
          <a:stretch>
            <a:fillRect/>
          </a:stretch>
        </p:blipFill>
        <p:spPr>
          <a:xfrm>
            <a:off x="7254140" y="2533650"/>
            <a:ext cx="3657482" cy="3527425"/>
          </a:xfrm>
          <a:prstGeom prst="rect">
            <a:avLst/>
          </a:prstGeom>
        </p:spPr>
      </p:pic>
    </p:spTree>
    <p:extLst>
      <p:ext uri="{BB962C8B-B14F-4D97-AF65-F5344CB8AC3E}">
        <p14:creationId xmlns:p14="http://schemas.microsoft.com/office/powerpoint/2010/main" val="83229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9E8372-F9B5-4264-9399-7D8582818B5D}"/>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xmlns="" id="{0E31059A-57FC-414E-B3B8-2AFD19FEFACE}"/>
              </a:ext>
            </a:extLst>
          </p:cNvPr>
          <p:cNvPicPr>
            <a:picLocks noGrp="1" noChangeAspect="1"/>
          </p:cNvPicPr>
          <p:nvPr>
            <p:ph idx="1"/>
          </p:nvPr>
        </p:nvPicPr>
        <p:blipFill>
          <a:blip r:embed="rId2"/>
          <a:stretch>
            <a:fillRect/>
          </a:stretch>
        </p:blipFill>
        <p:spPr>
          <a:xfrm>
            <a:off x="749232" y="629532"/>
            <a:ext cx="10008415" cy="5229932"/>
          </a:xfrm>
          <a:prstGeom prst="rect">
            <a:avLst/>
          </a:prstGeom>
        </p:spPr>
      </p:pic>
    </p:spTree>
    <p:extLst>
      <p:ext uri="{BB962C8B-B14F-4D97-AF65-F5344CB8AC3E}">
        <p14:creationId xmlns:p14="http://schemas.microsoft.com/office/powerpoint/2010/main" val="1291488264"/>
      </p:ext>
    </p:extLst>
  </p:cSld>
  <p:clrMapOvr>
    <a:masterClrMapping/>
  </p:clrMapOvr>
  <p:transition xmlns:p14="http://schemas.microsoft.com/office/powerpoint/2010/mai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25390-189A-4A8D-A9EB-D7BF506F3482}"/>
              </a:ext>
            </a:extLst>
          </p:cNvPr>
          <p:cNvSpPr>
            <a:spLocks noGrp="1"/>
          </p:cNvSpPr>
          <p:nvPr>
            <p:ph type="title"/>
          </p:nvPr>
        </p:nvSpPr>
        <p:spPr/>
        <p:txBody>
          <a:bodyPr/>
          <a:lstStyle/>
          <a:p>
            <a:r>
              <a:rPr lang="en-US" dirty="0"/>
              <a:t>World bank Report 2018 ‘Groundswell’ on Prospects of Climate Migration by 2050</a:t>
            </a:r>
            <a:endParaRPr lang="en-GB" dirty="0"/>
          </a:p>
        </p:txBody>
      </p:sp>
      <p:pic>
        <p:nvPicPr>
          <p:cNvPr id="2050" name="Picture 2" descr="Image">
            <a:extLst>
              <a:ext uri="{FF2B5EF4-FFF2-40B4-BE49-F238E27FC236}">
                <a16:creationId xmlns:a16="http://schemas.microsoft.com/office/drawing/2014/main" xmlns="" id="{1C55E24E-80FE-4D0A-99B8-15DFCE0911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2988" y="1967053"/>
            <a:ext cx="3756457" cy="2422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72183"/>
      </p:ext>
    </p:extLst>
  </p:cSld>
  <p:clrMapOvr>
    <a:masterClrMapping/>
  </p:clrMapOvr>
  <p:transition xmlns:p14="http://schemas.microsoft.com/office/powerpoint/2010/mai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D0BE3-7660-4220-B9F6-BFE2EC39A93F}"/>
              </a:ext>
            </a:extLst>
          </p:cNvPr>
          <p:cNvSpPr>
            <a:spLocks noGrp="1"/>
          </p:cNvSpPr>
          <p:nvPr>
            <p:ph type="title"/>
          </p:nvPr>
        </p:nvSpPr>
        <p:spPr/>
        <p:txBody>
          <a:bodyPr/>
          <a:lstStyle/>
          <a:p>
            <a:r>
              <a:rPr lang="en-GB" dirty="0"/>
              <a:t>IDMC 2019 – Global IDPs</a:t>
            </a:r>
          </a:p>
        </p:txBody>
      </p:sp>
      <p:pic>
        <p:nvPicPr>
          <p:cNvPr id="4" name="Content Placeholder 3">
            <a:extLst>
              <a:ext uri="{FF2B5EF4-FFF2-40B4-BE49-F238E27FC236}">
                <a16:creationId xmlns:a16="http://schemas.microsoft.com/office/drawing/2014/main" xmlns="" id="{8A48C60B-A2BC-4F93-A0BA-7116209AB67F}"/>
              </a:ext>
            </a:extLst>
          </p:cNvPr>
          <p:cNvPicPr>
            <a:picLocks noGrp="1" noChangeAspect="1"/>
          </p:cNvPicPr>
          <p:nvPr>
            <p:ph idx="1"/>
          </p:nvPr>
        </p:nvPicPr>
        <p:blipFill>
          <a:blip r:embed="rId2"/>
          <a:stretch>
            <a:fillRect/>
          </a:stretch>
        </p:blipFill>
        <p:spPr>
          <a:xfrm>
            <a:off x="3619124" y="2181225"/>
            <a:ext cx="4953752" cy="3678238"/>
          </a:xfrm>
          <a:prstGeom prst="rect">
            <a:avLst/>
          </a:prstGeom>
        </p:spPr>
      </p:pic>
    </p:spTree>
    <p:extLst>
      <p:ext uri="{BB962C8B-B14F-4D97-AF65-F5344CB8AC3E}">
        <p14:creationId xmlns:p14="http://schemas.microsoft.com/office/powerpoint/2010/main" val="4241370104"/>
      </p:ext>
    </p:extLst>
  </p:cSld>
  <p:clrMapOvr>
    <a:masterClrMapping/>
  </p:clrMapOvr>
  <p:transition xmlns:p14="http://schemas.microsoft.com/office/powerpoint/2010/mai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22B39-9F21-4C8B-B60B-AB9E26ACBB13}"/>
              </a:ext>
            </a:extLst>
          </p:cNvPr>
          <p:cNvSpPr>
            <a:spLocks noGrp="1"/>
          </p:cNvSpPr>
          <p:nvPr>
            <p:ph type="title"/>
          </p:nvPr>
        </p:nvSpPr>
        <p:spPr/>
        <p:txBody>
          <a:bodyPr/>
          <a:lstStyle/>
          <a:p>
            <a:r>
              <a:rPr lang="en-GB" b="1" dirty="0">
                <a:solidFill>
                  <a:srgbClr val="000000"/>
                </a:solidFill>
                <a:ea typeface="Droid Sans Fallback"/>
              </a:rPr>
              <a:t>Refugee cycle</a:t>
            </a:r>
            <a:endParaRPr lang="en-GB" dirty="0"/>
          </a:p>
        </p:txBody>
      </p:sp>
      <p:sp>
        <p:nvSpPr>
          <p:cNvPr id="3" name="Content Placeholder 2">
            <a:extLst>
              <a:ext uri="{FF2B5EF4-FFF2-40B4-BE49-F238E27FC236}">
                <a16:creationId xmlns:a16="http://schemas.microsoft.com/office/drawing/2014/main" xmlns="" id="{AC99D66F-08D9-4DBC-BC95-D04B423246D7}"/>
              </a:ext>
            </a:extLst>
          </p:cNvPr>
          <p:cNvSpPr>
            <a:spLocks noGrp="1"/>
          </p:cNvSpPr>
          <p:nvPr>
            <p:ph idx="1"/>
          </p:nvPr>
        </p:nvSpPr>
        <p:spPr/>
        <p:txBody>
          <a:bodyPr>
            <a:normAutofit lnSpcReduction="10000"/>
          </a:bodyPr>
          <a:lstStyle/>
          <a:p>
            <a:r>
              <a:rPr lang="en-GB" b="1" dirty="0">
                <a:solidFill>
                  <a:srgbClr val="000000"/>
                </a:solidFill>
                <a:ea typeface="Droid Sans Fallback"/>
              </a:rPr>
              <a:t>	</a:t>
            </a:r>
            <a:r>
              <a:rPr lang="en-GB" dirty="0">
                <a:solidFill>
                  <a:srgbClr val="000000"/>
                </a:solidFill>
                <a:ea typeface="Droid Sans Fallback"/>
              </a:rPr>
              <a:t>violence, persecution and flight, as a cycle in itself – but also one that is 'completed' with the return home of refugees. </a:t>
            </a:r>
            <a:endParaRPr lang="en-GB" dirty="0"/>
          </a:p>
          <a:p>
            <a:endParaRPr lang="en-GB" dirty="0"/>
          </a:p>
          <a:p>
            <a:r>
              <a:rPr lang="en-GB" b="1" dirty="0">
                <a:solidFill>
                  <a:srgbClr val="000000"/>
                </a:solidFill>
                <a:ea typeface="Droid Sans Fallback"/>
              </a:rPr>
              <a:t>	'Durable solutions’:</a:t>
            </a:r>
            <a:r>
              <a:rPr lang="en-GB" dirty="0">
                <a:solidFill>
                  <a:srgbClr val="000000"/>
                </a:solidFill>
                <a:ea typeface="Droid Sans Fallback"/>
              </a:rPr>
              <a:t> </a:t>
            </a:r>
          </a:p>
          <a:p>
            <a:r>
              <a:rPr lang="en-GB" dirty="0">
                <a:solidFill>
                  <a:srgbClr val="000000"/>
                </a:solidFill>
                <a:ea typeface="Droid Sans Fallback"/>
              </a:rPr>
              <a:t>		1) voluntary repatriation</a:t>
            </a:r>
          </a:p>
          <a:p>
            <a:r>
              <a:rPr lang="en-GB" dirty="0">
                <a:solidFill>
                  <a:srgbClr val="000000"/>
                </a:solidFill>
                <a:ea typeface="Droid Sans Fallback"/>
              </a:rPr>
              <a:t>		2) local integration in the country of first asylum</a:t>
            </a:r>
          </a:p>
          <a:p>
            <a:r>
              <a:rPr lang="en-GB" dirty="0">
                <a:solidFill>
                  <a:srgbClr val="000000"/>
                </a:solidFill>
                <a:ea typeface="Droid Sans Fallback"/>
              </a:rPr>
              <a:t>		3) third country resettlement / resettlement elsewhere</a:t>
            </a:r>
          </a:p>
          <a:p>
            <a:endParaRPr lang="en-GB" dirty="0">
              <a:solidFill>
                <a:srgbClr val="000000"/>
              </a:solidFill>
              <a:ea typeface="Droid Sans Fallback"/>
            </a:endParaRPr>
          </a:p>
          <a:p>
            <a:r>
              <a:rPr lang="en-GB" dirty="0">
                <a:solidFill>
                  <a:srgbClr val="000000"/>
                </a:solidFill>
                <a:ea typeface="Droid Sans Fallback"/>
              </a:rPr>
              <a:t>	Considered durable solutions because they point to the closure of the refugee cycle and an end to refugee suffering, aid dependence, and need for international protection. </a:t>
            </a:r>
            <a:endParaRPr lang="en-GB" dirty="0"/>
          </a:p>
          <a:p>
            <a:endParaRPr lang="en-GB" dirty="0"/>
          </a:p>
        </p:txBody>
      </p:sp>
    </p:spTree>
    <p:extLst>
      <p:ext uri="{BB962C8B-B14F-4D97-AF65-F5344CB8AC3E}">
        <p14:creationId xmlns:p14="http://schemas.microsoft.com/office/powerpoint/2010/main" val="3672794852"/>
      </p:ext>
    </p:extLst>
  </p:cSld>
  <p:clrMapOvr>
    <a:masterClrMapping/>
  </p:clrMapOvr>
  <p:transition xmlns:p14="http://schemas.microsoft.com/office/powerpoint/2010/mai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8CF94-F68B-4ADD-8F1E-2C46689B6D82}"/>
              </a:ext>
            </a:extLst>
          </p:cNvPr>
          <p:cNvSpPr>
            <a:spLocks noGrp="1"/>
          </p:cNvSpPr>
          <p:nvPr>
            <p:ph type="title"/>
          </p:nvPr>
        </p:nvSpPr>
        <p:spPr>
          <a:xfrm>
            <a:off x="1919713" y="833075"/>
            <a:ext cx="8024813" cy="719137"/>
          </a:xfrm>
        </p:spPr>
        <p:txBody>
          <a:bodyPr>
            <a:normAutofit fontScale="90000"/>
          </a:bodyPr>
          <a:lstStyle/>
          <a:p>
            <a:r>
              <a:rPr lang="en-GB" b="1" dirty="0">
                <a:solidFill>
                  <a:schemeClr val="tx1"/>
                </a:solidFill>
              </a:rPr>
              <a:t>key questions emerging from ‘the facts’ </a:t>
            </a:r>
            <a:r>
              <a:rPr lang="en-GB" b="1" dirty="0"/>
              <a:t>throughout</a:t>
            </a:r>
          </a:p>
        </p:txBody>
      </p:sp>
      <p:sp>
        <p:nvSpPr>
          <p:cNvPr id="5" name="Slide Number Placeholder 4">
            <a:extLst>
              <a:ext uri="{FF2B5EF4-FFF2-40B4-BE49-F238E27FC236}">
                <a16:creationId xmlns:a16="http://schemas.microsoft.com/office/drawing/2014/main" xmlns="" id="{CB227CDB-1922-4E9E-90E0-180DD5692452}"/>
              </a:ext>
            </a:extLst>
          </p:cNvPr>
          <p:cNvSpPr>
            <a:spLocks noGrp="1"/>
          </p:cNvSpPr>
          <p:nvPr>
            <p:ph type="sldNum" sz="quarter" idx="12"/>
          </p:nvPr>
        </p:nvSpPr>
        <p:spPr/>
        <p:txBody>
          <a:bodyPr/>
          <a:lstStyle/>
          <a:p>
            <a:pPr>
              <a:defRPr/>
            </a:pPr>
            <a:fld id="{C6F2E895-74CD-4C51-B7B9-EBF90CB79684}" type="slidenum">
              <a:rPr lang="en-US" smtClean="0"/>
              <a:pPr>
                <a:defRPr/>
              </a:pPr>
              <a:t>16</a:t>
            </a:fld>
            <a:endParaRPr lang="en-US"/>
          </a:p>
        </p:txBody>
      </p:sp>
      <p:sp>
        <p:nvSpPr>
          <p:cNvPr id="6" name="CustomShape 3">
            <a:extLst>
              <a:ext uri="{FF2B5EF4-FFF2-40B4-BE49-F238E27FC236}">
                <a16:creationId xmlns:a16="http://schemas.microsoft.com/office/drawing/2014/main" xmlns="" id="{BF02D027-EE0D-431A-B809-8EFEA241C1A3}"/>
              </a:ext>
            </a:extLst>
          </p:cNvPr>
          <p:cNvSpPr>
            <a:spLocks noGrp="1"/>
          </p:cNvSpPr>
          <p:nvPr>
            <p:ph type="body" sz="half" idx="1"/>
          </p:nvPr>
        </p:nvSpPr>
        <p:spPr>
          <a:xfrm>
            <a:off x="2279651" y="1914675"/>
            <a:ext cx="8024813" cy="3527425"/>
          </a:xfrm>
          <a:prstGeom prst="rect">
            <a:avLst/>
          </a:prstGeom>
          <a:noFill/>
          <a:ln>
            <a:noFill/>
          </a:ln>
        </p:spPr>
        <p:txBody>
          <a:bodyPr vert="horz" lIns="0" tIns="0" rIns="0" bIns="0" rtlCol="0" anchor="ctr">
            <a:normAutofit/>
          </a:bodyPr>
          <a:lstStyle/>
          <a:p>
            <a:endParaRPr sz="2000" dirty="0"/>
          </a:p>
          <a:p>
            <a:pPr>
              <a:lnSpc>
                <a:spcPct val="100000"/>
              </a:lnSpc>
            </a:pPr>
            <a:endParaRPr dirty="0"/>
          </a:p>
          <a:p>
            <a:pPr>
              <a:lnSpc>
                <a:spcPct val="100000"/>
              </a:lnSpc>
            </a:pPr>
            <a:endParaRPr dirty="0"/>
          </a:p>
        </p:txBody>
      </p:sp>
      <p:sp>
        <p:nvSpPr>
          <p:cNvPr id="7" name="CustomShape 3">
            <a:extLst>
              <a:ext uri="{FF2B5EF4-FFF2-40B4-BE49-F238E27FC236}">
                <a16:creationId xmlns:a16="http://schemas.microsoft.com/office/drawing/2014/main" xmlns="" id="{8FFF2C32-B636-4FFA-AA71-65CB7733E5E4}"/>
              </a:ext>
            </a:extLst>
          </p:cNvPr>
          <p:cNvSpPr/>
          <p:nvPr/>
        </p:nvSpPr>
        <p:spPr>
          <a:xfrm>
            <a:off x="774551" y="1845588"/>
            <a:ext cx="9444187" cy="4318543"/>
          </a:xfrm>
          <a:prstGeom prst="rect">
            <a:avLst/>
          </a:prstGeom>
          <a:noFill/>
          <a:ln>
            <a:noFill/>
          </a:ln>
        </p:spPr>
        <p:txBody>
          <a:bodyPr lIns="0" tIns="0" rIns="0" bIns="0"/>
          <a:lstStyle/>
          <a:p>
            <a:r>
              <a:rPr lang="en-GB" sz="2000" b="1" dirty="0">
                <a:latin typeface="Arial"/>
              </a:rPr>
              <a:t> </a:t>
            </a:r>
            <a:endParaRPr lang="en-GB" sz="2000" dirty="0"/>
          </a:p>
          <a:p>
            <a:endParaRPr lang="en-GB" sz="2000" dirty="0"/>
          </a:p>
          <a:p>
            <a:pPr lvl="1">
              <a:lnSpc>
                <a:spcPct val="100000"/>
              </a:lnSpc>
              <a:buSzPct val="45000"/>
            </a:pPr>
            <a:r>
              <a:rPr lang="en-GB" sz="2000" dirty="0">
                <a:latin typeface="Arial"/>
              </a:rPr>
              <a:t>Who is a refugee and how has this category been constructed?</a:t>
            </a:r>
            <a:endParaRPr lang="en-GB" sz="2000" dirty="0"/>
          </a:p>
          <a:p>
            <a:pPr>
              <a:lnSpc>
                <a:spcPct val="100000"/>
              </a:lnSpc>
            </a:pPr>
            <a:endParaRPr lang="en-GB" sz="2000" dirty="0"/>
          </a:p>
          <a:p>
            <a:pPr lvl="1">
              <a:lnSpc>
                <a:spcPct val="100000"/>
              </a:lnSpc>
              <a:buSzPct val="45000"/>
            </a:pPr>
            <a:r>
              <a:rPr lang="en-GB" sz="2000" dirty="0">
                <a:latin typeface="Arial"/>
              </a:rPr>
              <a:t>What are the global, national and local dynamics of flows of refugees and IDPs?</a:t>
            </a:r>
            <a:endParaRPr lang="en-GB" sz="2000" dirty="0"/>
          </a:p>
          <a:p>
            <a:pPr>
              <a:lnSpc>
                <a:spcPct val="100000"/>
              </a:lnSpc>
            </a:pPr>
            <a:endParaRPr lang="en-GB" sz="2000" dirty="0"/>
          </a:p>
          <a:p>
            <a:pPr lvl="1">
              <a:lnSpc>
                <a:spcPct val="100000"/>
              </a:lnSpc>
              <a:buSzPct val="45000"/>
            </a:pPr>
            <a:r>
              <a:rPr lang="en-GB" sz="2000" dirty="0">
                <a:latin typeface="Arial"/>
              </a:rPr>
              <a:t>How does the international refugee regime approach the changing nature of these movements?</a:t>
            </a:r>
            <a:endParaRPr lang="en-GB" sz="2000" dirty="0"/>
          </a:p>
          <a:p>
            <a:pPr>
              <a:lnSpc>
                <a:spcPct val="100000"/>
              </a:lnSpc>
            </a:pPr>
            <a:endParaRPr lang="en-GB" sz="2000" dirty="0"/>
          </a:p>
          <a:p>
            <a:pPr lvl="1">
              <a:lnSpc>
                <a:spcPct val="100000"/>
              </a:lnSpc>
              <a:buSzPct val="45000"/>
            </a:pPr>
            <a:r>
              <a:rPr lang="en-GB" sz="2000" dirty="0">
                <a:latin typeface="Arial"/>
              </a:rPr>
              <a:t>How appropriate are existing theoretical frameworks for analysing refugeehood and displacement?  </a:t>
            </a:r>
            <a:endParaRPr lang="en-GB" sz="2000" dirty="0"/>
          </a:p>
          <a:p>
            <a:pPr algn="just">
              <a:lnSpc>
                <a:spcPct val="100000"/>
              </a:lnSpc>
            </a:pPr>
            <a:endParaRPr sz="1600" dirty="0"/>
          </a:p>
        </p:txBody>
      </p:sp>
    </p:spTree>
    <p:extLst>
      <p:ext uri="{BB962C8B-B14F-4D97-AF65-F5344CB8AC3E}">
        <p14:creationId xmlns:p14="http://schemas.microsoft.com/office/powerpoint/2010/main" val="2980151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C0BD0-1F3C-4F06-BC86-88D1324F73BD}"/>
              </a:ext>
            </a:extLst>
          </p:cNvPr>
          <p:cNvSpPr>
            <a:spLocks noGrp="1"/>
          </p:cNvSpPr>
          <p:nvPr>
            <p:ph type="title"/>
          </p:nvPr>
        </p:nvSpPr>
        <p:spPr>
          <a:xfrm>
            <a:off x="2200671" y="1068343"/>
            <a:ext cx="8024813" cy="719137"/>
          </a:xfrm>
        </p:spPr>
        <p:txBody>
          <a:bodyPr>
            <a:normAutofit fontScale="90000"/>
          </a:bodyPr>
          <a:lstStyle/>
          <a:p>
            <a:r>
              <a:rPr lang="en-GB" b="1" dirty="0">
                <a:solidFill>
                  <a:schemeClr val="tx1"/>
                </a:solidFill>
              </a:rPr>
              <a:t>History? </a:t>
            </a:r>
            <a:br>
              <a:rPr lang="en-GB" b="1" dirty="0">
                <a:solidFill>
                  <a:schemeClr val="tx1"/>
                </a:solidFill>
              </a:rPr>
            </a:br>
            <a:r>
              <a:rPr lang="en-GB" b="1" dirty="0" err="1">
                <a:solidFill>
                  <a:schemeClr val="tx1"/>
                </a:solidFill>
              </a:rPr>
              <a:t>Sedentarist</a:t>
            </a:r>
            <a:r>
              <a:rPr lang="en-GB" b="1" dirty="0">
                <a:solidFill>
                  <a:schemeClr val="tx1"/>
                </a:solidFill>
              </a:rPr>
              <a:t> assumptions?</a:t>
            </a:r>
            <a:r>
              <a:rPr lang="en-GB" b="1" dirty="0"/>
              <a:t> History: How FMS emerged</a:t>
            </a:r>
          </a:p>
        </p:txBody>
      </p:sp>
      <p:sp>
        <p:nvSpPr>
          <p:cNvPr id="3" name="Text Placeholder 2">
            <a:extLst>
              <a:ext uri="{FF2B5EF4-FFF2-40B4-BE49-F238E27FC236}">
                <a16:creationId xmlns:a16="http://schemas.microsoft.com/office/drawing/2014/main" xmlns="" id="{9ECDA2D7-23F3-436C-B3C3-4E24286B22F2}"/>
              </a:ext>
            </a:extLst>
          </p:cNvPr>
          <p:cNvSpPr>
            <a:spLocks noGrp="1"/>
          </p:cNvSpPr>
          <p:nvPr>
            <p:ph type="body" sz="half" idx="1"/>
          </p:nvPr>
        </p:nvSpPr>
        <p:spPr>
          <a:xfrm>
            <a:off x="2279650" y="2267769"/>
            <a:ext cx="7866856" cy="4144243"/>
          </a:xfrm>
        </p:spPr>
        <p:txBody>
          <a:bodyPr/>
          <a:lstStyle/>
          <a:p>
            <a:pPr>
              <a:buFont typeface="Arial" panose="020B0604020202020204" pitchFamily="34" charset="0"/>
              <a:buChar char="•"/>
            </a:pPr>
            <a:r>
              <a:rPr lang="en-GB" sz="2000" dirty="0">
                <a:latin typeface="Arial" panose="020B0604020202020204" pitchFamily="34" charset="0"/>
                <a:cs typeface="Arial" panose="020B0604020202020204" pitchFamily="34" charset="0"/>
              </a:rPr>
              <a:t>Large scale refugee movements: not new, </a:t>
            </a:r>
            <a:r>
              <a:rPr lang="en-GB" sz="2000" dirty="0" err="1">
                <a:latin typeface="Arial" panose="020B0604020202020204" pitchFamily="34" charset="0"/>
                <a:cs typeface="Arial" panose="020B0604020202020204" pitchFamily="34" charset="0"/>
              </a:rPr>
              <a:t>eg</a:t>
            </a:r>
            <a:r>
              <a:rPr lang="en-GB" sz="2000" dirty="0">
                <a:latin typeface="Arial" panose="020B0604020202020204" pitchFamily="34" charset="0"/>
                <a:cs typeface="Arial" panose="020B0604020202020204" pitchFamily="34" charset="0"/>
              </a:rPr>
              <a:t> many mass migrations caused by religious persecution in Europe 1400-1700</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But only became an international political problem in the twentieth century (Elie 2016)</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“The task for a contemporary sociology of forced migration is to analyse the new characteristics of forced migration in the epoch of globalization” (Castles 2003: 18)</a:t>
            </a:r>
          </a:p>
          <a:p>
            <a:pPr>
              <a:buFont typeface="Arial" panose="020B0604020202020204" pitchFamily="34" charset="0"/>
              <a:buChar char="•"/>
            </a:pPr>
            <a:endParaRPr lang="en-GB" sz="2000" dirty="0"/>
          </a:p>
          <a:p>
            <a:endParaRPr lang="en-GB" dirty="0"/>
          </a:p>
        </p:txBody>
      </p:sp>
      <p:sp>
        <p:nvSpPr>
          <p:cNvPr id="5" name="Slide Number Placeholder 4">
            <a:extLst>
              <a:ext uri="{FF2B5EF4-FFF2-40B4-BE49-F238E27FC236}">
                <a16:creationId xmlns:a16="http://schemas.microsoft.com/office/drawing/2014/main" xmlns="" id="{545E5992-E71C-49FF-A819-05E88F3B3D08}"/>
              </a:ext>
            </a:extLst>
          </p:cNvPr>
          <p:cNvSpPr>
            <a:spLocks noGrp="1"/>
          </p:cNvSpPr>
          <p:nvPr>
            <p:ph type="sldNum" sz="quarter" idx="12"/>
          </p:nvPr>
        </p:nvSpPr>
        <p:spPr/>
        <p:txBody>
          <a:bodyPr/>
          <a:lstStyle/>
          <a:p>
            <a:pPr>
              <a:defRPr/>
            </a:pPr>
            <a:fld id="{C6F2E895-74CD-4C51-B7B9-EBF90CB79684}" type="slidenum">
              <a:rPr lang="en-US" smtClean="0"/>
              <a:pPr>
                <a:defRPr/>
              </a:pPr>
              <a:t>17</a:t>
            </a:fld>
            <a:endParaRPr lang="en-US"/>
          </a:p>
        </p:txBody>
      </p:sp>
    </p:spTree>
    <p:extLst>
      <p:ext uri="{BB962C8B-B14F-4D97-AF65-F5344CB8AC3E}">
        <p14:creationId xmlns:p14="http://schemas.microsoft.com/office/powerpoint/2010/main" val="3357866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C0BD0-1F3C-4F06-BC86-88D1324F73BD}"/>
              </a:ext>
            </a:extLst>
          </p:cNvPr>
          <p:cNvSpPr>
            <a:spLocks noGrp="1"/>
          </p:cNvSpPr>
          <p:nvPr>
            <p:ph type="title"/>
          </p:nvPr>
        </p:nvSpPr>
        <p:spPr>
          <a:xfrm>
            <a:off x="2121694" y="476673"/>
            <a:ext cx="8024813" cy="719137"/>
          </a:xfrm>
        </p:spPr>
        <p:txBody>
          <a:bodyPr/>
          <a:lstStyle/>
          <a:p>
            <a:r>
              <a:rPr lang="en-GB" b="1" dirty="0"/>
              <a:t>1. History: How FMS emerged</a:t>
            </a:r>
          </a:p>
        </p:txBody>
      </p:sp>
      <p:sp>
        <p:nvSpPr>
          <p:cNvPr id="3" name="Text Placeholder 2">
            <a:extLst>
              <a:ext uri="{FF2B5EF4-FFF2-40B4-BE49-F238E27FC236}">
                <a16:creationId xmlns:a16="http://schemas.microsoft.com/office/drawing/2014/main" xmlns="" id="{9ECDA2D7-23F3-436C-B3C3-4E24286B22F2}"/>
              </a:ext>
            </a:extLst>
          </p:cNvPr>
          <p:cNvSpPr>
            <a:spLocks noGrp="1"/>
          </p:cNvSpPr>
          <p:nvPr>
            <p:ph type="body" sz="half" idx="1"/>
          </p:nvPr>
        </p:nvSpPr>
        <p:spPr>
          <a:xfrm>
            <a:off x="1086522" y="1484785"/>
            <a:ext cx="9059984" cy="5055864"/>
          </a:xfrm>
        </p:spPr>
        <p:txBody>
          <a:bodyPr>
            <a:normAutofit fontScale="92500" lnSpcReduction="20000"/>
          </a:bodyPr>
          <a:lstStyle/>
          <a:p>
            <a:pPr marL="0" indent="0"/>
            <a:endParaRPr lang="en-GB" sz="2000" dirty="0">
              <a:solidFill>
                <a:srgbClr val="D25204"/>
              </a:solidFill>
            </a:endParaRPr>
          </a:p>
          <a:p>
            <a:pPr marL="0" indent="0"/>
            <a:r>
              <a:rPr lang="en-GB" sz="2600" b="1" dirty="0">
                <a:solidFill>
                  <a:schemeClr val="tx1"/>
                </a:solidFill>
              </a:rPr>
              <a:t>Key points: </a:t>
            </a:r>
          </a:p>
          <a:p>
            <a:pPr>
              <a:buFont typeface="Arial" panose="020B0604020202020204" pitchFamily="34" charset="0"/>
              <a:buChar char="•"/>
            </a:pPr>
            <a:endParaRPr lang="en-GB" sz="2600" dirty="0">
              <a:solidFill>
                <a:srgbClr val="D25204"/>
              </a:solidFill>
            </a:endParaRPr>
          </a:p>
          <a:p>
            <a:r>
              <a:rPr lang="en-GB" sz="2600" dirty="0"/>
              <a:t>	1)	Relationship between Refugee/FM Studies and northern government policy:  close but contentious </a:t>
            </a:r>
          </a:p>
          <a:p>
            <a:endParaRPr lang="en-GB" sz="2600" dirty="0"/>
          </a:p>
          <a:p>
            <a:r>
              <a:rPr lang="en-GB" sz="2600" dirty="0"/>
              <a:t>	2) Structural inequalities between global north and south: shape refugee 	movements themselves and also the discipline that studies them</a:t>
            </a:r>
          </a:p>
          <a:p>
            <a:endParaRPr lang="en-GB" sz="2600" dirty="0"/>
          </a:p>
          <a:p>
            <a:r>
              <a:rPr lang="en-GB" sz="2600" dirty="0"/>
              <a:t>	3) Tension between conducting research for academic purposes and conducting research to (attempt to) change lives: both problematic</a:t>
            </a:r>
          </a:p>
          <a:p>
            <a:endParaRPr lang="en-GB" sz="2000" dirty="0"/>
          </a:p>
          <a:p>
            <a:endParaRPr lang="en-GB" sz="2000" dirty="0">
              <a:solidFill>
                <a:schemeClr val="bg2"/>
              </a:solidFill>
            </a:endParaRPr>
          </a:p>
          <a:p>
            <a:pPr marL="0" indent="0"/>
            <a:endParaRPr lang="en-GB" sz="2000" dirty="0">
              <a:solidFill>
                <a:schemeClr val="bg2"/>
              </a:solidFill>
            </a:endParaRPr>
          </a:p>
        </p:txBody>
      </p:sp>
      <p:sp>
        <p:nvSpPr>
          <p:cNvPr id="5" name="Slide Number Placeholder 4">
            <a:extLst>
              <a:ext uri="{FF2B5EF4-FFF2-40B4-BE49-F238E27FC236}">
                <a16:creationId xmlns:a16="http://schemas.microsoft.com/office/drawing/2014/main" xmlns="" id="{545E5992-E71C-49FF-A819-05E88F3B3D08}"/>
              </a:ext>
            </a:extLst>
          </p:cNvPr>
          <p:cNvSpPr>
            <a:spLocks noGrp="1"/>
          </p:cNvSpPr>
          <p:nvPr>
            <p:ph type="sldNum" sz="quarter" idx="12"/>
          </p:nvPr>
        </p:nvSpPr>
        <p:spPr/>
        <p:txBody>
          <a:bodyPr/>
          <a:lstStyle/>
          <a:p>
            <a:pPr>
              <a:defRPr/>
            </a:pPr>
            <a:fld id="{C6F2E895-74CD-4C51-B7B9-EBF90CB79684}" type="slidenum">
              <a:rPr lang="en-US" smtClean="0"/>
              <a:pPr>
                <a:defRPr/>
              </a:pPr>
              <a:t>18</a:t>
            </a:fld>
            <a:endParaRPr lang="en-US"/>
          </a:p>
        </p:txBody>
      </p:sp>
    </p:spTree>
    <p:extLst>
      <p:ext uri="{BB962C8B-B14F-4D97-AF65-F5344CB8AC3E}">
        <p14:creationId xmlns:p14="http://schemas.microsoft.com/office/powerpoint/2010/main" val="1949507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C0BD0-1F3C-4F06-BC86-88D1324F73BD}"/>
              </a:ext>
            </a:extLst>
          </p:cNvPr>
          <p:cNvSpPr>
            <a:spLocks noGrp="1"/>
          </p:cNvSpPr>
          <p:nvPr>
            <p:ph type="title"/>
          </p:nvPr>
        </p:nvSpPr>
        <p:spPr>
          <a:xfrm>
            <a:off x="2121694" y="476673"/>
            <a:ext cx="8024813" cy="719137"/>
          </a:xfrm>
        </p:spPr>
        <p:txBody>
          <a:bodyPr/>
          <a:lstStyle/>
          <a:p>
            <a:r>
              <a:rPr lang="en-GB" b="1" dirty="0"/>
              <a:t>3. Sending state, host state </a:t>
            </a:r>
          </a:p>
        </p:txBody>
      </p:sp>
      <p:sp>
        <p:nvSpPr>
          <p:cNvPr id="3" name="Text Placeholder 2">
            <a:extLst>
              <a:ext uri="{FF2B5EF4-FFF2-40B4-BE49-F238E27FC236}">
                <a16:creationId xmlns:a16="http://schemas.microsoft.com/office/drawing/2014/main" xmlns="" id="{9ECDA2D7-23F3-436C-B3C3-4E24286B22F2}"/>
              </a:ext>
            </a:extLst>
          </p:cNvPr>
          <p:cNvSpPr>
            <a:spLocks noGrp="1"/>
          </p:cNvSpPr>
          <p:nvPr>
            <p:ph type="body" sz="half" idx="1"/>
          </p:nvPr>
        </p:nvSpPr>
        <p:spPr>
          <a:xfrm>
            <a:off x="1387737" y="176254"/>
            <a:ext cx="9038468" cy="5224085"/>
          </a:xfrm>
        </p:spPr>
        <p:txBody>
          <a:bodyPr>
            <a:normAutofit fontScale="85000" lnSpcReduction="20000"/>
          </a:bodyPr>
          <a:lstStyle/>
          <a:p>
            <a:pPr marL="0" indent="0"/>
            <a:endParaRPr lang="en-GB" sz="2000" dirty="0">
              <a:solidFill>
                <a:srgbClr val="D25204"/>
              </a:solidFill>
            </a:endParaRPr>
          </a:p>
          <a:p>
            <a:endParaRPr lang="en-GB" sz="2000" dirty="0">
              <a:solidFill>
                <a:srgbClr val="000000"/>
              </a:solidFill>
              <a:ea typeface="Arial"/>
            </a:endParaRPr>
          </a:p>
          <a:p>
            <a:endParaRPr lang="en-GB" sz="2000" dirty="0">
              <a:solidFill>
                <a:srgbClr val="000000"/>
              </a:solidFill>
              <a:ea typeface="Arial"/>
            </a:endParaRPr>
          </a:p>
          <a:p>
            <a:r>
              <a:rPr lang="en-GB" sz="2000" dirty="0">
                <a:solidFill>
                  <a:srgbClr val="000000"/>
                </a:solidFill>
                <a:ea typeface="Arial"/>
              </a:rPr>
              <a:t>In spite of the problems making clear-cut distinctions between categories of people, there is considerable difference between a migrant and a refugee – because the latter reflects the dissolution of the state-citizen relationship and where ‘someone is out to get you’ – BUT, processes and conditions of migration and displacement overlap (Bakewell 2011).</a:t>
            </a:r>
            <a:endParaRPr lang="en-GB" sz="2000" dirty="0"/>
          </a:p>
          <a:p>
            <a:endParaRPr lang="en-GB" sz="2000" dirty="0">
              <a:solidFill>
                <a:srgbClr val="000000"/>
              </a:solidFill>
              <a:ea typeface="Arial"/>
            </a:endParaRPr>
          </a:p>
          <a:p>
            <a:r>
              <a:rPr lang="en-GB" sz="2000" dirty="0">
                <a:solidFill>
                  <a:srgbClr val="000000"/>
                </a:solidFill>
                <a:ea typeface="Arial"/>
              </a:rPr>
              <a:t>	Increasingly securitised approach to asylum seekers by potential host states in the global north – entry becoming more restricted since 1980s and particularly since 9/11 in spite of the fact that none of the perpetrators were refugees or asylum seekers</a:t>
            </a:r>
            <a:endParaRPr lang="en-GB" sz="2000" dirty="0"/>
          </a:p>
          <a:p>
            <a:endParaRPr lang="en-GB" sz="2000" dirty="0"/>
          </a:p>
          <a:p>
            <a:r>
              <a:rPr lang="en-GB" sz="2000" dirty="0">
                <a:solidFill>
                  <a:srgbClr val="000000"/>
                </a:solidFill>
                <a:ea typeface="Arial"/>
              </a:rPr>
              <a:t>‘	Containment' policies promoted by global north actors in the global south – including aid (and work towards the prevention of flight), camps,  repatriation, campaigns against migration, and military intervention </a:t>
            </a:r>
            <a:endParaRPr lang="en-GB" sz="2000" dirty="0"/>
          </a:p>
          <a:p>
            <a:endParaRPr lang="en-GB" sz="2000" dirty="0">
              <a:solidFill>
                <a:srgbClr val="000000"/>
              </a:solidFill>
              <a:ea typeface="Arial"/>
            </a:endParaRPr>
          </a:p>
          <a:p>
            <a:r>
              <a:rPr lang="en-GB" sz="2000" dirty="0">
                <a:solidFill>
                  <a:srgbClr val="000000"/>
                </a:solidFill>
                <a:ea typeface="Arial"/>
              </a:rPr>
              <a:t>	Reflect structurally unequal north-south relations more generally</a:t>
            </a:r>
            <a:endParaRPr lang="en-GB" sz="2000" dirty="0"/>
          </a:p>
          <a:p>
            <a:endParaRPr lang="en-GB" sz="2000" dirty="0"/>
          </a:p>
          <a:p>
            <a:endParaRPr lang="en-GB" sz="2000" dirty="0"/>
          </a:p>
          <a:p>
            <a:pPr>
              <a:buFont typeface="Arial" panose="020B0604020202020204" pitchFamily="34" charset="0"/>
              <a:buChar char="•"/>
            </a:pPr>
            <a:endParaRPr lang="en-GB" sz="2000" dirty="0">
              <a:solidFill>
                <a:schemeClr val="bg2"/>
              </a:solidFill>
            </a:endParaRPr>
          </a:p>
          <a:p>
            <a:pPr marL="0" indent="0"/>
            <a:endParaRPr lang="en-GB" sz="2000" dirty="0">
              <a:solidFill>
                <a:schemeClr val="bg2"/>
              </a:solidFill>
            </a:endParaRPr>
          </a:p>
        </p:txBody>
      </p:sp>
      <p:sp>
        <p:nvSpPr>
          <p:cNvPr id="5" name="Slide Number Placeholder 4">
            <a:extLst>
              <a:ext uri="{FF2B5EF4-FFF2-40B4-BE49-F238E27FC236}">
                <a16:creationId xmlns:a16="http://schemas.microsoft.com/office/drawing/2014/main" xmlns="" id="{545E5992-E71C-49FF-A819-05E88F3B3D08}"/>
              </a:ext>
            </a:extLst>
          </p:cNvPr>
          <p:cNvSpPr>
            <a:spLocks noGrp="1"/>
          </p:cNvSpPr>
          <p:nvPr>
            <p:ph type="sldNum" sz="quarter" idx="12"/>
          </p:nvPr>
        </p:nvSpPr>
        <p:spPr/>
        <p:txBody>
          <a:bodyPr/>
          <a:lstStyle/>
          <a:p>
            <a:pPr>
              <a:defRPr/>
            </a:pPr>
            <a:fld id="{C6F2E895-74CD-4C51-B7B9-EBF90CB79684}" type="slidenum">
              <a:rPr lang="en-US" smtClean="0"/>
              <a:pPr>
                <a:defRPr/>
              </a:pPr>
              <a:t>19</a:t>
            </a:fld>
            <a:endParaRPr lang="en-US"/>
          </a:p>
        </p:txBody>
      </p:sp>
      <p:pic>
        <p:nvPicPr>
          <p:cNvPr id="6" name="Picture 5">
            <a:extLst>
              <a:ext uri="{FF2B5EF4-FFF2-40B4-BE49-F238E27FC236}">
                <a16:creationId xmlns:a16="http://schemas.microsoft.com/office/drawing/2014/main" xmlns="" id="{AFA399C3-2A63-4E78-898F-49DC7926682E}"/>
              </a:ext>
            </a:extLst>
          </p:cNvPr>
          <p:cNvPicPr>
            <a:picLocks noChangeAspect="1"/>
          </p:cNvPicPr>
          <p:nvPr/>
        </p:nvPicPr>
        <p:blipFill>
          <a:blip r:embed="rId3"/>
          <a:stretch>
            <a:fillRect/>
          </a:stretch>
        </p:blipFill>
        <p:spPr>
          <a:xfrm>
            <a:off x="1387738" y="4109421"/>
            <a:ext cx="8596696" cy="2452744"/>
          </a:xfrm>
          <a:prstGeom prst="rect">
            <a:avLst/>
          </a:prstGeom>
        </p:spPr>
      </p:pic>
    </p:spTree>
    <p:extLst>
      <p:ext uri="{BB962C8B-B14F-4D97-AF65-F5344CB8AC3E}">
        <p14:creationId xmlns:p14="http://schemas.microsoft.com/office/powerpoint/2010/main" val="171729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1E1B-1EE2-4CAE-875C-0DEB5101608F}"/>
              </a:ext>
            </a:extLst>
          </p:cNvPr>
          <p:cNvSpPr>
            <a:spLocks noGrp="1"/>
          </p:cNvSpPr>
          <p:nvPr>
            <p:ph type="title"/>
          </p:nvPr>
        </p:nvSpPr>
        <p:spPr/>
        <p:txBody>
          <a:bodyPr/>
          <a:lstStyle/>
          <a:p>
            <a:r>
              <a:rPr lang="en-US" dirty="0"/>
              <a:t>WHAT IS THE MODULE ‘ABOUT’?</a:t>
            </a:r>
            <a:endParaRPr lang="en-GB" dirty="0"/>
          </a:p>
        </p:txBody>
      </p:sp>
      <p:sp>
        <p:nvSpPr>
          <p:cNvPr id="3" name="Content Placeholder 2">
            <a:extLst>
              <a:ext uri="{FF2B5EF4-FFF2-40B4-BE49-F238E27FC236}">
                <a16:creationId xmlns:a16="http://schemas.microsoft.com/office/drawing/2014/main" xmlns="" id="{BD6E3E1B-518D-4F79-AC48-173E51595407}"/>
              </a:ext>
            </a:extLst>
          </p:cNvPr>
          <p:cNvSpPr>
            <a:spLocks noGrp="1"/>
          </p:cNvSpPr>
          <p:nvPr>
            <p:ph idx="1"/>
          </p:nvPr>
        </p:nvSpPr>
        <p:spPr/>
        <p:txBody>
          <a:bodyPr>
            <a:normAutofit/>
          </a:bodyPr>
          <a:lstStyle/>
          <a:p>
            <a:r>
              <a:rPr lang="en-GB" sz="2000" b="1" dirty="0">
                <a:latin typeface="Arial"/>
              </a:rPr>
              <a:t>Taking a critical, interdisciplinary approach</a:t>
            </a:r>
            <a:endParaRPr lang="en-GB" sz="2000" dirty="0"/>
          </a:p>
          <a:p>
            <a:endParaRPr lang="en-GB" sz="2000" dirty="0"/>
          </a:p>
          <a:p>
            <a:pPr lvl="2">
              <a:lnSpc>
                <a:spcPct val="100000"/>
              </a:lnSpc>
              <a:buSzPct val="45000"/>
            </a:pPr>
            <a:r>
              <a:rPr lang="en-GB" sz="2400" dirty="0">
                <a:latin typeface="Arial"/>
              </a:rPr>
              <a:t>Global patterns and dynamics of FM</a:t>
            </a:r>
            <a:endParaRPr lang="en-GB" sz="2400" dirty="0"/>
          </a:p>
          <a:p>
            <a:pPr lvl="2">
              <a:lnSpc>
                <a:spcPct val="100000"/>
              </a:lnSpc>
              <a:buSzPct val="45000"/>
            </a:pPr>
            <a:r>
              <a:rPr lang="en-GB" sz="2400" dirty="0">
                <a:latin typeface="Arial"/>
              </a:rPr>
              <a:t>Socio-economic impacts of FM on local, national, regional and global spaces</a:t>
            </a:r>
            <a:endParaRPr lang="en-GB" sz="2400" dirty="0"/>
          </a:p>
          <a:p>
            <a:pPr lvl="2">
              <a:lnSpc>
                <a:spcPct val="100000"/>
              </a:lnSpc>
              <a:buSzPct val="45000"/>
            </a:pPr>
            <a:r>
              <a:rPr lang="en-GB" sz="2400" dirty="0">
                <a:latin typeface="Arial"/>
              </a:rPr>
              <a:t>Theoretical and policy-based approaches</a:t>
            </a:r>
          </a:p>
          <a:p>
            <a:pPr lvl="2">
              <a:lnSpc>
                <a:spcPct val="100000"/>
              </a:lnSpc>
              <a:buSzPct val="45000"/>
            </a:pPr>
            <a:r>
              <a:rPr lang="en-GB" sz="2400" dirty="0">
                <a:latin typeface="Arial"/>
              </a:rPr>
              <a:t>Processes and patterns of displacement, exile and return</a:t>
            </a:r>
            <a:endParaRPr lang="en-GB" sz="2400" dirty="0"/>
          </a:p>
          <a:p>
            <a:pPr marL="0" indent="0">
              <a:buNone/>
            </a:pPr>
            <a:endParaRPr lang="en-GB" sz="2600" dirty="0"/>
          </a:p>
        </p:txBody>
      </p:sp>
    </p:spTree>
    <p:extLst>
      <p:ext uri="{BB962C8B-B14F-4D97-AF65-F5344CB8AC3E}">
        <p14:creationId xmlns:p14="http://schemas.microsoft.com/office/powerpoint/2010/main" val="3858781776"/>
      </p:ext>
    </p:extLst>
  </p:cSld>
  <p:clrMapOvr>
    <a:masterClrMapping/>
  </p:clrMapOvr>
  <p:transition xmlns:p14="http://schemas.microsoft.com/office/powerpoint/2010/mai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4DBD8-493C-4DC0-88BD-BE778D6B8301}"/>
              </a:ext>
            </a:extLst>
          </p:cNvPr>
          <p:cNvSpPr>
            <a:spLocks noGrp="1"/>
          </p:cNvSpPr>
          <p:nvPr>
            <p:ph type="title"/>
          </p:nvPr>
        </p:nvSpPr>
        <p:spPr/>
        <p:txBody>
          <a:bodyPr/>
          <a:lstStyle/>
          <a:p>
            <a:r>
              <a:rPr lang="en-GB" b="1" dirty="0"/>
              <a:t> Discussing the discourse</a:t>
            </a:r>
            <a:br>
              <a:rPr lang="en-GB" b="1" dirty="0"/>
            </a:br>
            <a:endParaRPr lang="en-GB" dirty="0"/>
          </a:p>
        </p:txBody>
      </p:sp>
      <p:sp>
        <p:nvSpPr>
          <p:cNvPr id="3" name="Content Placeholder 2">
            <a:extLst>
              <a:ext uri="{FF2B5EF4-FFF2-40B4-BE49-F238E27FC236}">
                <a16:creationId xmlns:a16="http://schemas.microsoft.com/office/drawing/2014/main" xmlns="" id="{A8C9BFC6-2A87-43AC-B936-436F0F1BCAEA}"/>
              </a:ext>
            </a:extLst>
          </p:cNvPr>
          <p:cNvSpPr>
            <a:spLocks noGrp="1"/>
          </p:cNvSpPr>
          <p:nvPr>
            <p:ph idx="1"/>
          </p:nvPr>
        </p:nvSpPr>
        <p:spPr/>
        <p:txBody>
          <a:bodyPr>
            <a:normAutofit fontScale="92500" lnSpcReduction="20000"/>
          </a:bodyPr>
          <a:lstStyle/>
          <a:p>
            <a:endParaRPr lang="en-GB" b="1" dirty="0">
              <a:solidFill>
                <a:srgbClr val="000000"/>
              </a:solidFill>
              <a:ea typeface="Arial"/>
            </a:endParaRPr>
          </a:p>
          <a:p>
            <a:r>
              <a:rPr lang="en-GB" dirty="0">
                <a:solidFill>
                  <a:srgbClr val="000000"/>
                </a:solidFill>
                <a:latin typeface="Arial" panose="020B0604020202020204" pitchFamily="34" charset="0"/>
                <a:ea typeface="Arial"/>
                <a:cs typeface="Arial" panose="020B0604020202020204" pitchFamily="34" charset="0"/>
              </a:rPr>
              <a:t>Normative discourse very much northern-defined, and 'othering’:</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ea typeface="Arial"/>
                <a:cs typeface="Arial" panose="020B0604020202020204" pitchFamily="34" charset="0"/>
              </a:rPr>
              <a:t>	Pervasive metaphor of liquid, spoken from a state-centric and sedentary perspective – “the language </a:t>
            </a:r>
            <a:r>
              <a:rPr lang="en-GB" b="1" dirty="0">
                <a:solidFill>
                  <a:srgbClr val="000000"/>
                </a:solidFill>
                <a:latin typeface="Arial" panose="020B0604020202020204" pitchFamily="34" charset="0"/>
                <a:ea typeface="Arial"/>
                <a:cs typeface="Arial" panose="020B0604020202020204" pitchFamily="34" charset="0"/>
              </a:rPr>
              <a:t>we</a:t>
            </a:r>
            <a:r>
              <a:rPr lang="en-GB" dirty="0">
                <a:solidFill>
                  <a:srgbClr val="000000"/>
                </a:solidFill>
                <a:latin typeface="Arial" panose="020B0604020202020204" pitchFamily="34" charset="0"/>
                <a:ea typeface="Arial"/>
                <a:cs typeface="Arial" panose="020B0604020202020204" pitchFamily="34" charset="0"/>
              </a:rPr>
              <a:t> use to talk about </a:t>
            </a:r>
            <a:r>
              <a:rPr lang="en-GB" b="1" dirty="0">
                <a:solidFill>
                  <a:srgbClr val="000000"/>
                </a:solidFill>
                <a:latin typeface="Arial" panose="020B0604020202020204" pitchFamily="34" charset="0"/>
                <a:ea typeface="Arial"/>
                <a:cs typeface="Arial" panose="020B0604020202020204" pitchFamily="34" charset="0"/>
              </a:rPr>
              <a:t>them</a:t>
            </a:r>
            <a:r>
              <a:rPr lang="en-GB" dirty="0">
                <a:solidFill>
                  <a:srgbClr val="000000"/>
                </a:solidFill>
                <a:latin typeface="Arial" panose="020B0604020202020204" pitchFamily="34" charset="0"/>
                <a:ea typeface="Arial"/>
                <a:cs typeface="Arial" panose="020B0604020202020204" pitchFamily="34" charset="0"/>
              </a:rPr>
              <a:t>”  as an “undifferentiated mass” (Turton, 2003, 4-5, emphasis added)</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ea typeface="Arial"/>
                <a:cs typeface="Arial" panose="020B0604020202020204" pitchFamily="34" charset="0"/>
              </a:rPr>
              <a:t>	Attempted distinctions made – forced/voluntary migrants, forced/economic migrants – very common but unhelpful and inaccurate as reasons for migration are almost always multi-faceted.</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ea typeface="Arial"/>
                <a:cs typeface="Arial" panose="020B0604020202020204" pitchFamily="34" charset="0"/>
              </a:rPr>
              <a:t>	The asylum-migration nexus:</a:t>
            </a:r>
            <a:r>
              <a:rPr lang="en-GB" dirty="0">
                <a:solidFill>
                  <a:srgbClr val="000000"/>
                </a:solidFill>
                <a:latin typeface="Arial" panose="020B0604020202020204" pitchFamily="34" charset="0"/>
                <a:ea typeface="Arial"/>
                <a:cs typeface="Arial" panose="020B0604020202020204" pitchFamily="34" charset="0"/>
              </a:rPr>
              <a:t> “many migrants and asylum seekers have multiple reasons for mobility and it is impossible to completely separate economic and human rights motivations – which is a challenge to the neat categories that bureaucracies seek to impose.” (Castles 2003, 17)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138763"/>
      </p:ext>
    </p:extLst>
  </p:cSld>
  <p:clrMapOvr>
    <a:masterClrMapping/>
  </p:clrMapOvr>
  <p:transition xmlns:p14="http://schemas.microsoft.com/office/powerpoint/2010/mai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DF385FD-610B-4250-A04E-F0336F2F9614}"/>
              </a:ext>
            </a:extLst>
          </p:cNvPr>
          <p:cNvSpPr txBox="1"/>
          <p:nvPr/>
        </p:nvSpPr>
        <p:spPr>
          <a:xfrm>
            <a:off x="10176734" y="1108038"/>
            <a:ext cx="1237130" cy="923330"/>
          </a:xfrm>
          <a:prstGeom prst="rect">
            <a:avLst/>
          </a:prstGeom>
          <a:noFill/>
        </p:spPr>
        <p:txBody>
          <a:bodyPr wrap="square" rtlCol="0">
            <a:spAutoFit/>
          </a:bodyPr>
          <a:lstStyle/>
          <a:p>
            <a:r>
              <a:rPr lang="en-US" dirty="0"/>
              <a:t>POWER AND POLITICS</a:t>
            </a:r>
            <a:endParaRPr lang="en-GB" dirty="0"/>
          </a:p>
        </p:txBody>
      </p:sp>
      <p:sp>
        <p:nvSpPr>
          <p:cNvPr id="3" name="TextBox 2">
            <a:extLst>
              <a:ext uri="{FF2B5EF4-FFF2-40B4-BE49-F238E27FC236}">
                <a16:creationId xmlns:a16="http://schemas.microsoft.com/office/drawing/2014/main" xmlns="" id="{86E6E4BD-961C-44F2-B16E-6A662C32875F}"/>
              </a:ext>
            </a:extLst>
          </p:cNvPr>
          <p:cNvSpPr txBox="1"/>
          <p:nvPr/>
        </p:nvSpPr>
        <p:spPr>
          <a:xfrm>
            <a:off x="9488244" y="4346089"/>
            <a:ext cx="2011679" cy="646331"/>
          </a:xfrm>
          <a:prstGeom prst="rect">
            <a:avLst/>
          </a:prstGeom>
          <a:noFill/>
        </p:spPr>
        <p:txBody>
          <a:bodyPr wrap="square" rtlCol="0">
            <a:spAutoFit/>
          </a:bodyPr>
          <a:lstStyle/>
          <a:p>
            <a:r>
              <a:rPr lang="en-US" dirty="0"/>
              <a:t>INTERNATIONAL REFUGEE LAW</a:t>
            </a:r>
            <a:endParaRPr lang="en-GB" dirty="0"/>
          </a:p>
        </p:txBody>
      </p:sp>
      <p:sp>
        <p:nvSpPr>
          <p:cNvPr id="4" name="TextBox 3">
            <a:extLst>
              <a:ext uri="{FF2B5EF4-FFF2-40B4-BE49-F238E27FC236}">
                <a16:creationId xmlns:a16="http://schemas.microsoft.com/office/drawing/2014/main" xmlns="" id="{2FE94084-9920-4658-82EC-29743A80B319}"/>
              </a:ext>
            </a:extLst>
          </p:cNvPr>
          <p:cNvSpPr txBox="1"/>
          <p:nvPr/>
        </p:nvSpPr>
        <p:spPr>
          <a:xfrm>
            <a:off x="1183341" y="1409252"/>
            <a:ext cx="1785770" cy="646331"/>
          </a:xfrm>
          <a:prstGeom prst="rect">
            <a:avLst/>
          </a:prstGeom>
          <a:noFill/>
        </p:spPr>
        <p:txBody>
          <a:bodyPr wrap="square" rtlCol="0">
            <a:spAutoFit/>
          </a:bodyPr>
          <a:lstStyle/>
          <a:p>
            <a:r>
              <a:rPr lang="en-US" dirty="0"/>
              <a:t>THE ROLE OF THE STATE</a:t>
            </a:r>
            <a:endParaRPr lang="en-GB" dirty="0"/>
          </a:p>
        </p:txBody>
      </p:sp>
      <p:sp>
        <p:nvSpPr>
          <p:cNvPr id="5" name="TextBox 4">
            <a:extLst>
              <a:ext uri="{FF2B5EF4-FFF2-40B4-BE49-F238E27FC236}">
                <a16:creationId xmlns:a16="http://schemas.microsoft.com/office/drawing/2014/main" xmlns="" id="{7D5B56C8-92C9-4226-AA82-AE436307AE98}"/>
              </a:ext>
            </a:extLst>
          </p:cNvPr>
          <p:cNvSpPr txBox="1"/>
          <p:nvPr/>
        </p:nvSpPr>
        <p:spPr>
          <a:xfrm>
            <a:off x="4496698" y="3130560"/>
            <a:ext cx="1753497" cy="646331"/>
          </a:xfrm>
          <a:prstGeom prst="rect">
            <a:avLst/>
          </a:prstGeom>
          <a:noFill/>
        </p:spPr>
        <p:txBody>
          <a:bodyPr wrap="square" rtlCol="0">
            <a:spAutoFit/>
          </a:bodyPr>
          <a:lstStyle/>
          <a:p>
            <a:r>
              <a:rPr lang="en-US" dirty="0"/>
              <a:t>GENDER AND GENERATION</a:t>
            </a:r>
            <a:endParaRPr lang="en-GB" dirty="0"/>
          </a:p>
        </p:txBody>
      </p:sp>
      <p:sp>
        <p:nvSpPr>
          <p:cNvPr id="6" name="TextBox 5">
            <a:extLst>
              <a:ext uri="{FF2B5EF4-FFF2-40B4-BE49-F238E27FC236}">
                <a16:creationId xmlns:a16="http://schemas.microsoft.com/office/drawing/2014/main" xmlns="" id="{D04441D0-0EC8-41C6-96F4-C8D80ED6E33D}"/>
              </a:ext>
            </a:extLst>
          </p:cNvPr>
          <p:cNvSpPr txBox="1"/>
          <p:nvPr/>
        </p:nvSpPr>
        <p:spPr>
          <a:xfrm>
            <a:off x="957431" y="5152913"/>
            <a:ext cx="2162287" cy="646331"/>
          </a:xfrm>
          <a:prstGeom prst="rect">
            <a:avLst/>
          </a:prstGeom>
          <a:noFill/>
        </p:spPr>
        <p:txBody>
          <a:bodyPr wrap="square" rtlCol="0">
            <a:spAutoFit/>
          </a:bodyPr>
          <a:lstStyle/>
          <a:p>
            <a:r>
              <a:rPr lang="en-US" dirty="0"/>
              <a:t>DISPLACED SUBJECTIVITIES</a:t>
            </a:r>
            <a:endParaRPr lang="en-GB" dirty="0"/>
          </a:p>
        </p:txBody>
      </p:sp>
      <p:sp>
        <p:nvSpPr>
          <p:cNvPr id="7" name="TextBox 6">
            <a:extLst>
              <a:ext uri="{FF2B5EF4-FFF2-40B4-BE49-F238E27FC236}">
                <a16:creationId xmlns:a16="http://schemas.microsoft.com/office/drawing/2014/main" xmlns="" id="{28D7BFCA-BAE7-4083-B7EA-5E20E966435E}"/>
              </a:ext>
            </a:extLst>
          </p:cNvPr>
          <p:cNvSpPr txBox="1"/>
          <p:nvPr/>
        </p:nvSpPr>
        <p:spPr>
          <a:xfrm>
            <a:off x="5260489" y="4718122"/>
            <a:ext cx="2280621" cy="923330"/>
          </a:xfrm>
          <a:prstGeom prst="rect">
            <a:avLst/>
          </a:prstGeom>
          <a:noFill/>
        </p:spPr>
        <p:txBody>
          <a:bodyPr wrap="square" rtlCol="0">
            <a:spAutoFit/>
          </a:bodyPr>
          <a:lstStyle/>
          <a:p>
            <a:r>
              <a:rPr lang="en-US" dirty="0"/>
              <a:t>LIVELIHOODS AND ECONOMIC SURVIVAL</a:t>
            </a:r>
            <a:endParaRPr lang="en-GB" dirty="0"/>
          </a:p>
        </p:txBody>
      </p:sp>
      <p:sp>
        <p:nvSpPr>
          <p:cNvPr id="8" name="TextBox 7">
            <a:extLst>
              <a:ext uri="{FF2B5EF4-FFF2-40B4-BE49-F238E27FC236}">
                <a16:creationId xmlns:a16="http://schemas.microsoft.com/office/drawing/2014/main" xmlns="" id="{C1876D96-CA29-4F86-A7B2-CDA488CFFADA}"/>
              </a:ext>
            </a:extLst>
          </p:cNvPr>
          <p:cNvSpPr txBox="1"/>
          <p:nvPr/>
        </p:nvSpPr>
        <p:spPr>
          <a:xfrm>
            <a:off x="7250654" y="1464826"/>
            <a:ext cx="2302137" cy="923330"/>
          </a:xfrm>
          <a:prstGeom prst="rect">
            <a:avLst/>
          </a:prstGeom>
          <a:noFill/>
        </p:spPr>
        <p:txBody>
          <a:bodyPr wrap="square" rtlCol="0">
            <a:spAutoFit/>
          </a:bodyPr>
          <a:lstStyle/>
          <a:p>
            <a:r>
              <a:rPr lang="en-US" dirty="0"/>
              <a:t>AID AND HUMANITARIAN INTERVENTION</a:t>
            </a:r>
            <a:endParaRPr lang="en-GB" dirty="0"/>
          </a:p>
        </p:txBody>
      </p:sp>
      <p:sp>
        <p:nvSpPr>
          <p:cNvPr id="9" name="TextBox 8">
            <a:extLst>
              <a:ext uri="{FF2B5EF4-FFF2-40B4-BE49-F238E27FC236}">
                <a16:creationId xmlns:a16="http://schemas.microsoft.com/office/drawing/2014/main" xmlns="" id="{DEB4D1E4-8FB9-4A07-9CB9-F0CC29A73858}"/>
              </a:ext>
            </a:extLst>
          </p:cNvPr>
          <p:cNvSpPr txBox="1"/>
          <p:nvPr/>
        </p:nvSpPr>
        <p:spPr>
          <a:xfrm>
            <a:off x="1183341" y="3087445"/>
            <a:ext cx="1645920" cy="923330"/>
          </a:xfrm>
          <a:prstGeom prst="rect">
            <a:avLst/>
          </a:prstGeom>
          <a:noFill/>
        </p:spPr>
        <p:txBody>
          <a:bodyPr wrap="square" rtlCol="0">
            <a:spAutoFit/>
          </a:bodyPr>
          <a:lstStyle/>
          <a:p>
            <a:r>
              <a:rPr lang="en-US" dirty="0"/>
              <a:t>RESISTANCE AND AUTONOMY</a:t>
            </a:r>
            <a:endParaRPr lang="en-GB" dirty="0"/>
          </a:p>
        </p:txBody>
      </p:sp>
      <p:sp>
        <p:nvSpPr>
          <p:cNvPr id="10" name="TextBox 9">
            <a:extLst>
              <a:ext uri="{FF2B5EF4-FFF2-40B4-BE49-F238E27FC236}">
                <a16:creationId xmlns:a16="http://schemas.microsoft.com/office/drawing/2014/main" xmlns="" id="{6A270848-44DD-4943-9AB3-E9EA92EB6078}"/>
              </a:ext>
            </a:extLst>
          </p:cNvPr>
          <p:cNvSpPr txBox="1"/>
          <p:nvPr/>
        </p:nvSpPr>
        <p:spPr>
          <a:xfrm>
            <a:off x="6685879" y="3472414"/>
            <a:ext cx="1882588" cy="1200329"/>
          </a:xfrm>
          <a:prstGeom prst="rect">
            <a:avLst/>
          </a:prstGeom>
          <a:noFill/>
        </p:spPr>
        <p:txBody>
          <a:bodyPr wrap="square" rtlCol="0">
            <a:spAutoFit/>
          </a:bodyPr>
          <a:lstStyle/>
          <a:p>
            <a:r>
              <a:rPr lang="en-US" dirty="0"/>
              <a:t>CATEGORIES AND LABELS : CONTROL AND CONTAINMENT</a:t>
            </a:r>
            <a:endParaRPr lang="en-GB" dirty="0"/>
          </a:p>
        </p:txBody>
      </p:sp>
      <p:sp>
        <p:nvSpPr>
          <p:cNvPr id="11" name="TextBox 10">
            <a:extLst>
              <a:ext uri="{FF2B5EF4-FFF2-40B4-BE49-F238E27FC236}">
                <a16:creationId xmlns:a16="http://schemas.microsoft.com/office/drawing/2014/main" xmlns="" id="{847229CC-CCDD-48E7-961C-BE195558C589}"/>
              </a:ext>
            </a:extLst>
          </p:cNvPr>
          <p:cNvSpPr txBox="1"/>
          <p:nvPr/>
        </p:nvSpPr>
        <p:spPr>
          <a:xfrm>
            <a:off x="2969111" y="3927413"/>
            <a:ext cx="1473798" cy="1477328"/>
          </a:xfrm>
          <a:prstGeom prst="rect">
            <a:avLst/>
          </a:prstGeom>
          <a:noFill/>
        </p:spPr>
        <p:txBody>
          <a:bodyPr wrap="square" rtlCol="0">
            <a:spAutoFit/>
          </a:bodyPr>
          <a:lstStyle/>
          <a:p>
            <a:r>
              <a:rPr lang="en-US" dirty="0"/>
              <a:t>DECOLON-IZING FORCED MIGRATION STUDIES?</a:t>
            </a:r>
            <a:endParaRPr lang="en-GB" dirty="0"/>
          </a:p>
        </p:txBody>
      </p:sp>
      <p:sp>
        <p:nvSpPr>
          <p:cNvPr id="12" name="TextBox 11">
            <a:extLst>
              <a:ext uri="{FF2B5EF4-FFF2-40B4-BE49-F238E27FC236}">
                <a16:creationId xmlns:a16="http://schemas.microsoft.com/office/drawing/2014/main" xmlns="" id="{4D1E6967-B6F8-43ED-A38B-F4F566C727C7}"/>
              </a:ext>
            </a:extLst>
          </p:cNvPr>
          <p:cNvSpPr txBox="1"/>
          <p:nvPr/>
        </p:nvSpPr>
        <p:spPr>
          <a:xfrm>
            <a:off x="3636085" y="1280160"/>
            <a:ext cx="1957892" cy="646331"/>
          </a:xfrm>
          <a:prstGeom prst="rect">
            <a:avLst/>
          </a:prstGeom>
          <a:noFill/>
        </p:spPr>
        <p:txBody>
          <a:bodyPr wrap="square" rtlCol="0">
            <a:spAutoFit/>
          </a:bodyPr>
          <a:lstStyle/>
          <a:p>
            <a:r>
              <a:rPr lang="en-US" dirty="0"/>
              <a:t>DURABLE SOLUTIONS?</a:t>
            </a:r>
            <a:endParaRPr lang="en-GB" dirty="0"/>
          </a:p>
        </p:txBody>
      </p:sp>
      <p:sp>
        <p:nvSpPr>
          <p:cNvPr id="13" name="TextBox 12">
            <a:extLst>
              <a:ext uri="{FF2B5EF4-FFF2-40B4-BE49-F238E27FC236}">
                <a16:creationId xmlns:a16="http://schemas.microsoft.com/office/drawing/2014/main" xmlns="" id="{6557AE0C-E836-4583-BB35-BD79389F7CAB}"/>
              </a:ext>
            </a:extLst>
          </p:cNvPr>
          <p:cNvSpPr txBox="1"/>
          <p:nvPr/>
        </p:nvSpPr>
        <p:spPr>
          <a:xfrm>
            <a:off x="7153835" y="5799244"/>
            <a:ext cx="1882589" cy="923330"/>
          </a:xfrm>
          <a:prstGeom prst="rect">
            <a:avLst/>
          </a:prstGeom>
          <a:noFill/>
        </p:spPr>
        <p:txBody>
          <a:bodyPr wrap="square" rtlCol="0">
            <a:spAutoFit/>
          </a:bodyPr>
          <a:lstStyle/>
          <a:p>
            <a:r>
              <a:rPr lang="en-US" dirty="0"/>
              <a:t>PROTECTION OF FORCED MIGRANTS</a:t>
            </a:r>
            <a:endParaRPr lang="en-GB" dirty="0"/>
          </a:p>
        </p:txBody>
      </p:sp>
      <p:sp>
        <p:nvSpPr>
          <p:cNvPr id="14" name="TextBox 13">
            <a:extLst>
              <a:ext uri="{FF2B5EF4-FFF2-40B4-BE49-F238E27FC236}">
                <a16:creationId xmlns:a16="http://schemas.microsoft.com/office/drawing/2014/main" xmlns="" id="{3DA793F1-CDE5-41E4-B21E-88343B16D96F}"/>
              </a:ext>
            </a:extLst>
          </p:cNvPr>
          <p:cNvSpPr txBox="1"/>
          <p:nvPr/>
        </p:nvSpPr>
        <p:spPr>
          <a:xfrm>
            <a:off x="10477948" y="2840019"/>
            <a:ext cx="763793" cy="369332"/>
          </a:xfrm>
          <a:prstGeom prst="rect">
            <a:avLst/>
          </a:prstGeom>
          <a:noFill/>
        </p:spPr>
        <p:txBody>
          <a:bodyPr wrap="square" rtlCol="0">
            <a:spAutoFit/>
          </a:bodyPr>
          <a:lstStyle/>
          <a:p>
            <a:r>
              <a:rPr lang="en-US" dirty="0">
                <a:solidFill>
                  <a:srgbClr val="FF0000"/>
                </a:solidFill>
              </a:rPr>
              <a:t>IR</a:t>
            </a:r>
            <a:endParaRPr lang="en-GB" dirty="0">
              <a:solidFill>
                <a:srgbClr val="FF0000"/>
              </a:solidFill>
            </a:endParaRPr>
          </a:p>
        </p:txBody>
      </p:sp>
      <p:sp>
        <p:nvSpPr>
          <p:cNvPr id="15" name="TextBox 14">
            <a:extLst>
              <a:ext uri="{FF2B5EF4-FFF2-40B4-BE49-F238E27FC236}">
                <a16:creationId xmlns:a16="http://schemas.microsoft.com/office/drawing/2014/main" xmlns="" id="{D9C6D334-E6F4-467C-905A-B59FFC03C7D0}"/>
              </a:ext>
            </a:extLst>
          </p:cNvPr>
          <p:cNvSpPr txBox="1"/>
          <p:nvPr/>
        </p:nvSpPr>
        <p:spPr>
          <a:xfrm>
            <a:off x="9724913" y="6110344"/>
            <a:ext cx="2011680" cy="369332"/>
          </a:xfrm>
          <a:prstGeom prst="rect">
            <a:avLst/>
          </a:prstGeom>
          <a:noFill/>
        </p:spPr>
        <p:txBody>
          <a:bodyPr wrap="square" rtlCol="0">
            <a:spAutoFit/>
          </a:bodyPr>
          <a:lstStyle/>
          <a:p>
            <a:r>
              <a:rPr lang="en-US" dirty="0">
                <a:solidFill>
                  <a:srgbClr val="FF0000"/>
                </a:solidFill>
              </a:rPr>
              <a:t>GEOGRAPHY</a:t>
            </a:r>
            <a:endParaRPr lang="en-GB" dirty="0">
              <a:solidFill>
                <a:srgbClr val="FF0000"/>
              </a:solidFill>
            </a:endParaRPr>
          </a:p>
        </p:txBody>
      </p:sp>
      <p:sp>
        <p:nvSpPr>
          <p:cNvPr id="16" name="TextBox 15">
            <a:extLst>
              <a:ext uri="{FF2B5EF4-FFF2-40B4-BE49-F238E27FC236}">
                <a16:creationId xmlns:a16="http://schemas.microsoft.com/office/drawing/2014/main" xmlns="" id="{8BBE3018-B60F-4F80-BD0B-DC983FABA45B}"/>
              </a:ext>
            </a:extLst>
          </p:cNvPr>
          <p:cNvSpPr txBox="1"/>
          <p:nvPr/>
        </p:nvSpPr>
        <p:spPr>
          <a:xfrm>
            <a:off x="247426" y="6235737"/>
            <a:ext cx="2162287" cy="369332"/>
          </a:xfrm>
          <a:prstGeom prst="rect">
            <a:avLst/>
          </a:prstGeom>
          <a:noFill/>
        </p:spPr>
        <p:txBody>
          <a:bodyPr wrap="square" rtlCol="0">
            <a:spAutoFit/>
          </a:bodyPr>
          <a:lstStyle/>
          <a:p>
            <a:r>
              <a:rPr lang="en-US" dirty="0">
                <a:solidFill>
                  <a:srgbClr val="FF0000"/>
                </a:solidFill>
              </a:rPr>
              <a:t>ANTHROPOLOGY</a:t>
            </a:r>
            <a:endParaRPr lang="en-GB" dirty="0">
              <a:solidFill>
                <a:srgbClr val="FF0000"/>
              </a:solidFill>
            </a:endParaRPr>
          </a:p>
        </p:txBody>
      </p:sp>
      <p:sp>
        <p:nvSpPr>
          <p:cNvPr id="17" name="TextBox 16">
            <a:extLst>
              <a:ext uri="{FF2B5EF4-FFF2-40B4-BE49-F238E27FC236}">
                <a16:creationId xmlns:a16="http://schemas.microsoft.com/office/drawing/2014/main" xmlns="" id="{AB8DE311-56C2-4CEC-91E4-6FDA0BAB7424}"/>
              </a:ext>
            </a:extLst>
          </p:cNvPr>
          <p:cNvSpPr txBox="1"/>
          <p:nvPr/>
        </p:nvSpPr>
        <p:spPr>
          <a:xfrm>
            <a:off x="455407" y="972759"/>
            <a:ext cx="1954306" cy="369332"/>
          </a:xfrm>
          <a:prstGeom prst="rect">
            <a:avLst/>
          </a:prstGeom>
          <a:noFill/>
        </p:spPr>
        <p:txBody>
          <a:bodyPr wrap="square" rtlCol="0">
            <a:spAutoFit/>
          </a:bodyPr>
          <a:lstStyle/>
          <a:p>
            <a:r>
              <a:rPr lang="en-US" dirty="0">
                <a:solidFill>
                  <a:srgbClr val="FF0000"/>
                </a:solidFill>
              </a:rPr>
              <a:t>LAW</a:t>
            </a:r>
            <a:endParaRPr lang="en-GB" dirty="0">
              <a:solidFill>
                <a:srgbClr val="FF0000"/>
              </a:solidFill>
            </a:endParaRPr>
          </a:p>
        </p:txBody>
      </p:sp>
      <p:sp>
        <p:nvSpPr>
          <p:cNvPr id="18" name="TextBox 17">
            <a:extLst>
              <a:ext uri="{FF2B5EF4-FFF2-40B4-BE49-F238E27FC236}">
                <a16:creationId xmlns:a16="http://schemas.microsoft.com/office/drawing/2014/main" xmlns="" id="{6B8CB763-8855-45C9-95F9-6476F5E3A950}"/>
              </a:ext>
            </a:extLst>
          </p:cNvPr>
          <p:cNvSpPr txBox="1"/>
          <p:nvPr/>
        </p:nvSpPr>
        <p:spPr>
          <a:xfrm>
            <a:off x="1656678" y="2484229"/>
            <a:ext cx="1785771" cy="369332"/>
          </a:xfrm>
          <a:prstGeom prst="rect">
            <a:avLst/>
          </a:prstGeom>
          <a:noFill/>
        </p:spPr>
        <p:txBody>
          <a:bodyPr wrap="square" rtlCol="0">
            <a:spAutoFit/>
          </a:bodyPr>
          <a:lstStyle/>
          <a:p>
            <a:r>
              <a:rPr lang="en-US" dirty="0">
                <a:solidFill>
                  <a:srgbClr val="FF0000"/>
                </a:solidFill>
              </a:rPr>
              <a:t>DEMOGRAPHY</a:t>
            </a:r>
            <a:endParaRPr lang="en-GB" dirty="0">
              <a:solidFill>
                <a:srgbClr val="FF0000"/>
              </a:solidFill>
            </a:endParaRPr>
          </a:p>
        </p:txBody>
      </p:sp>
      <p:sp>
        <p:nvSpPr>
          <p:cNvPr id="19" name="TextBox 18">
            <a:extLst>
              <a:ext uri="{FF2B5EF4-FFF2-40B4-BE49-F238E27FC236}">
                <a16:creationId xmlns:a16="http://schemas.microsoft.com/office/drawing/2014/main" xmlns="" id="{5E08907C-14C2-4A35-8020-D08F00CD6F7C}"/>
              </a:ext>
            </a:extLst>
          </p:cNvPr>
          <p:cNvSpPr txBox="1"/>
          <p:nvPr/>
        </p:nvSpPr>
        <p:spPr>
          <a:xfrm>
            <a:off x="5260489" y="4010775"/>
            <a:ext cx="1473798" cy="369332"/>
          </a:xfrm>
          <a:prstGeom prst="rect">
            <a:avLst/>
          </a:prstGeom>
          <a:noFill/>
        </p:spPr>
        <p:txBody>
          <a:bodyPr wrap="square" rtlCol="0">
            <a:spAutoFit/>
          </a:bodyPr>
          <a:lstStyle/>
          <a:p>
            <a:r>
              <a:rPr lang="en-US" dirty="0">
                <a:solidFill>
                  <a:srgbClr val="FF0000"/>
                </a:solidFill>
              </a:rPr>
              <a:t>HISTORY</a:t>
            </a:r>
            <a:endParaRPr lang="en-GB" dirty="0">
              <a:solidFill>
                <a:srgbClr val="FF0000"/>
              </a:solidFill>
            </a:endParaRPr>
          </a:p>
        </p:txBody>
      </p:sp>
      <p:sp>
        <p:nvSpPr>
          <p:cNvPr id="20" name="TextBox 19">
            <a:extLst>
              <a:ext uri="{FF2B5EF4-FFF2-40B4-BE49-F238E27FC236}">
                <a16:creationId xmlns:a16="http://schemas.microsoft.com/office/drawing/2014/main" xmlns="" id="{E95D6DE8-FB10-4678-9078-A78928944DBE}"/>
              </a:ext>
            </a:extLst>
          </p:cNvPr>
          <p:cNvSpPr txBox="1"/>
          <p:nvPr/>
        </p:nvSpPr>
        <p:spPr>
          <a:xfrm>
            <a:off x="5142156" y="511094"/>
            <a:ext cx="2431229" cy="923330"/>
          </a:xfrm>
          <a:prstGeom prst="rect">
            <a:avLst/>
          </a:prstGeom>
          <a:noFill/>
        </p:spPr>
        <p:txBody>
          <a:bodyPr wrap="square" rtlCol="0">
            <a:spAutoFit/>
          </a:bodyPr>
          <a:lstStyle/>
          <a:p>
            <a:r>
              <a:rPr lang="en-US" dirty="0"/>
              <a:t>THE DISPACED AND THE DEVELOPMENT PROCESS</a:t>
            </a:r>
            <a:endParaRPr lang="en-GB" dirty="0"/>
          </a:p>
        </p:txBody>
      </p:sp>
      <p:sp>
        <p:nvSpPr>
          <p:cNvPr id="21" name="TextBox 20">
            <a:extLst>
              <a:ext uri="{FF2B5EF4-FFF2-40B4-BE49-F238E27FC236}">
                <a16:creationId xmlns:a16="http://schemas.microsoft.com/office/drawing/2014/main" xmlns="" id="{D1F01560-59B9-4AAA-9EF9-4813A29A8F90}"/>
              </a:ext>
            </a:extLst>
          </p:cNvPr>
          <p:cNvSpPr txBox="1"/>
          <p:nvPr/>
        </p:nvSpPr>
        <p:spPr>
          <a:xfrm>
            <a:off x="3442450" y="2151529"/>
            <a:ext cx="2807746" cy="646331"/>
          </a:xfrm>
          <a:prstGeom prst="rect">
            <a:avLst/>
          </a:prstGeom>
          <a:noFill/>
        </p:spPr>
        <p:txBody>
          <a:bodyPr wrap="square" rtlCol="0">
            <a:spAutoFit/>
          </a:bodyPr>
          <a:lstStyle/>
          <a:p>
            <a:r>
              <a:rPr lang="en-US" dirty="0"/>
              <a:t>FORCED MIGRATION IN</a:t>
            </a:r>
          </a:p>
          <a:p>
            <a:r>
              <a:rPr lang="en-US" dirty="0"/>
              <a:t>ALL ITS FORMS</a:t>
            </a:r>
            <a:endParaRPr lang="en-GB" dirty="0"/>
          </a:p>
        </p:txBody>
      </p:sp>
      <p:sp>
        <p:nvSpPr>
          <p:cNvPr id="22" name="TextBox 21">
            <a:extLst>
              <a:ext uri="{FF2B5EF4-FFF2-40B4-BE49-F238E27FC236}">
                <a16:creationId xmlns:a16="http://schemas.microsoft.com/office/drawing/2014/main" xmlns="" id="{F6C84C18-FD02-4249-B47C-FB2363AC4DD0}"/>
              </a:ext>
            </a:extLst>
          </p:cNvPr>
          <p:cNvSpPr txBox="1"/>
          <p:nvPr/>
        </p:nvSpPr>
        <p:spPr>
          <a:xfrm>
            <a:off x="3248809" y="6235737"/>
            <a:ext cx="2646382" cy="369332"/>
          </a:xfrm>
          <a:prstGeom prst="rect">
            <a:avLst/>
          </a:prstGeom>
          <a:noFill/>
        </p:spPr>
        <p:txBody>
          <a:bodyPr wrap="square" rtlCol="0">
            <a:spAutoFit/>
          </a:bodyPr>
          <a:lstStyle/>
          <a:p>
            <a:r>
              <a:rPr lang="en-US" dirty="0"/>
              <a:t>DID / ENVIRONMENT</a:t>
            </a:r>
            <a:endParaRPr lang="en-GB" dirty="0"/>
          </a:p>
        </p:txBody>
      </p:sp>
      <p:sp>
        <p:nvSpPr>
          <p:cNvPr id="24" name="TextBox 23">
            <a:extLst>
              <a:ext uri="{FF2B5EF4-FFF2-40B4-BE49-F238E27FC236}">
                <a16:creationId xmlns:a16="http://schemas.microsoft.com/office/drawing/2014/main" xmlns="" id="{D100BB8D-0C6F-4BDE-9A08-69EB4BE53B63}"/>
              </a:ext>
            </a:extLst>
          </p:cNvPr>
          <p:cNvSpPr txBox="1"/>
          <p:nvPr/>
        </p:nvSpPr>
        <p:spPr>
          <a:xfrm>
            <a:off x="8735209" y="2797860"/>
            <a:ext cx="1645920" cy="646331"/>
          </a:xfrm>
          <a:prstGeom prst="rect">
            <a:avLst/>
          </a:prstGeom>
          <a:noFill/>
        </p:spPr>
        <p:txBody>
          <a:bodyPr wrap="square" rtlCol="0">
            <a:spAutoFit/>
          </a:bodyPr>
          <a:lstStyle/>
          <a:p>
            <a:r>
              <a:rPr lang="en-US" dirty="0"/>
              <a:t>REFUGEES AND IDPS</a:t>
            </a:r>
            <a:endParaRPr lang="en-GB" dirty="0"/>
          </a:p>
        </p:txBody>
      </p:sp>
    </p:spTree>
    <p:extLst>
      <p:ext uri="{BB962C8B-B14F-4D97-AF65-F5344CB8AC3E}">
        <p14:creationId xmlns:p14="http://schemas.microsoft.com/office/powerpoint/2010/main" val="3193562151"/>
      </p:ext>
    </p:extLst>
  </p:cSld>
  <p:clrMapOvr>
    <a:masterClrMapping/>
  </p:clrMapOvr>
  <p:transition xmlns:p14="http://schemas.microsoft.com/office/powerpoint/2010/mai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D94E2-1ADA-4B92-B422-BA254FB7D722}"/>
              </a:ext>
            </a:extLst>
          </p:cNvPr>
          <p:cNvSpPr>
            <a:spLocks noGrp="1"/>
          </p:cNvSpPr>
          <p:nvPr>
            <p:ph type="title"/>
          </p:nvPr>
        </p:nvSpPr>
        <p:spPr/>
        <p:txBody>
          <a:bodyPr/>
          <a:lstStyle/>
          <a:p>
            <a:r>
              <a:rPr lang="en-US" dirty="0"/>
              <a:t>LEARNING OBJECTIVES</a:t>
            </a:r>
            <a:endParaRPr lang="en-GB" dirty="0"/>
          </a:p>
        </p:txBody>
      </p:sp>
      <p:sp>
        <p:nvSpPr>
          <p:cNvPr id="3" name="Content Placeholder 2">
            <a:extLst>
              <a:ext uri="{FF2B5EF4-FFF2-40B4-BE49-F238E27FC236}">
                <a16:creationId xmlns:a16="http://schemas.microsoft.com/office/drawing/2014/main" xmlns="" id="{0C5D41EC-9950-4645-9619-EAE4369526BF}"/>
              </a:ext>
            </a:extLst>
          </p:cNvPr>
          <p:cNvSpPr>
            <a:spLocks noGrp="1"/>
          </p:cNvSpPr>
          <p:nvPr>
            <p:ph idx="1"/>
          </p:nvPr>
        </p:nvSpPr>
        <p:spPr>
          <a:xfrm>
            <a:off x="581192" y="2180496"/>
            <a:ext cx="11029615" cy="4677504"/>
          </a:xfrm>
        </p:spPr>
        <p:txBody>
          <a:bodyPr>
            <a:normAutofit/>
          </a:bodyPr>
          <a:lstStyle/>
          <a:p>
            <a:pPr lvl="0">
              <a:buFont typeface="Arial" panose="020B0604020202020204" pitchFamily="34" charset="0"/>
              <a:buChar char="•"/>
            </a:pPr>
            <a:r>
              <a:rPr lang="en-US" dirty="0"/>
              <a:t>Critical understanding of refugee definitions, other displacement categories &amp; their impact</a:t>
            </a:r>
          </a:p>
          <a:p>
            <a:pPr lvl="0">
              <a:buFont typeface="Arial" panose="020B0604020202020204" pitchFamily="34" charset="0"/>
              <a:buChar char="•"/>
            </a:pPr>
            <a:endParaRPr lang="en-GB" dirty="0"/>
          </a:p>
          <a:p>
            <a:pPr lvl="0">
              <a:buFont typeface="Arial" panose="020B0604020202020204" pitchFamily="34" charset="0"/>
              <a:buChar char="•"/>
            </a:pPr>
            <a:r>
              <a:rPr lang="en-GB" dirty="0"/>
              <a:t>C</a:t>
            </a:r>
            <a:r>
              <a:rPr lang="en-US" dirty="0" err="1"/>
              <a:t>ritical</a:t>
            </a:r>
            <a:r>
              <a:rPr lang="en-US" dirty="0"/>
              <a:t> understanding of international legal protection, development and humanitarian assistance frameworks for refugees &amp; the displaced</a:t>
            </a:r>
          </a:p>
          <a:p>
            <a:pPr lvl="0">
              <a:buFont typeface="Arial" panose="020B0604020202020204" pitchFamily="34" charset="0"/>
              <a:buChar char="•"/>
            </a:pPr>
            <a:endParaRPr lang="en-GB" dirty="0"/>
          </a:p>
          <a:p>
            <a:pPr lvl="0">
              <a:buFont typeface="Arial" panose="020B0604020202020204" pitchFamily="34" charset="0"/>
              <a:buChar char="•"/>
            </a:pPr>
            <a:r>
              <a:rPr lang="en-US" dirty="0"/>
              <a:t>Knowledge and understanding of the political, economic, social and cultural impact that migrant communities are having in a world of global movement</a:t>
            </a:r>
            <a:endParaRPr lang="en-GB" dirty="0"/>
          </a:p>
          <a:p>
            <a:pPr lvl="0">
              <a:buFont typeface="Arial" panose="020B0604020202020204" pitchFamily="34" charset="0"/>
              <a:buChar char="•"/>
            </a:pPr>
            <a:endParaRPr lang="en-US" dirty="0"/>
          </a:p>
          <a:p>
            <a:pPr lvl="0">
              <a:buFont typeface="Arial" panose="020B0604020202020204" pitchFamily="34" charset="0"/>
              <a:buChar char="•"/>
            </a:pPr>
            <a:r>
              <a:rPr lang="en-US" dirty="0"/>
              <a:t>Critical appreciation of the political, economic, social and cultural dynamics and experiences of displacement</a:t>
            </a:r>
          </a:p>
          <a:p>
            <a:pPr lvl="0">
              <a:buFont typeface="Arial" panose="020B0604020202020204" pitchFamily="34" charset="0"/>
              <a:buChar char="•"/>
            </a:pPr>
            <a:endParaRPr lang="en-US" dirty="0"/>
          </a:p>
          <a:p>
            <a:pPr lvl="0">
              <a:buFont typeface="Arial" panose="020B0604020202020204" pitchFamily="34" charset="0"/>
              <a:buChar char="•"/>
            </a:pPr>
            <a:r>
              <a:rPr lang="en-US" dirty="0"/>
              <a:t>Illustration of these issues with reference to developing world cases and to European asylum systems</a:t>
            </a:r>
            <a:endParaRPr lang="en-GB" dirty="0"/>
          </a:p>
          <a:p>
            <a:endParaRPr lang="en-GB" dirty="0"/>
          </a:p>
        </p:txBody>
      </p:sp>
    </p:spTree>
    <p:extLst>
      <p:ext uri="{BB962C8B-B14F-4D97-AF65-F5344CB8AC3E}">
        <p14:creationId xmlns:p14="http://schemas.microsoft.com/office/powerpoint/2010/main" val="3787108853"/>
      </p:ext>
    </p:extLst>
  </p:cSld>
  <p:clrMapOvr>
    <a:masterClrMapping/>
  </p:clrMapOvr>
  <p:transition xmlns:p14="http://schemas.microsoft.com/office/powerpoint/2010/mai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00B704-50FB-4DED-920C-9C36152264CA}"/>
              </a:ext>
            </a:extLst>
          </p:cNvPr>
          <p:cNvSpPr>
            <a:spLocks noGrp="1"/>
          </p:cNvSpPr>
          <p:nvPr>
            <p:ph type="title"/>
          </p:nvPr>
        </p:nvSpPr>
        <p:spPr/>
        <p:txBody>
          <a:bodyPr/>
          <a:lstStyle/>
          <a:p>
            <a:r>
              <a:rPr lang="en-US" dirty="0"/>
              <a:t>WHAT SKILLS CAN I EXPECT TO LEARN/DEVELOP?</a:t>
            </a:r>
            <a:br>
              <a:rPr lang="en-US" dirty="0"/>
            </a:br>
            <a:endParaRPr lang="en-GB" dirty="0"/>
          </a:p>
        </p:txBody>
      </p:sp>
      <p:sp>
        <p:nvSpPr>
          <p:cNvPr id="3" name="Content Placeholder 2">
            <a:extLst>
              <a:ext uri="{FF2B5EF4-FFF2-40B4-BE49-F238E27FC236}">
                <a16:creationId xmlns:a16="http://schemas.microsoft.com/office/drawing/2014/main" xmlns="" id="{A29813B1-6A0E-4782-9B32-05EBA1337AE9}"/>
              </a:ext>
            </a:extLst>
          </p:cNvPr>
          <p:cNvSpPr>
            <a:spLocks noGrp="1"/>
          </p:cNvSpPr>
          <p:nvPr>
            <p:ph idx="1"/>
          </p:nvPr>
        </p:nvSpPr>
        <p:spPr/>
        <p:txBody>
          <a:bodyPr/>
          <a:lstStyle/>
          <a:p>
            <a:r>
              <a:rPr lang="en-US" dirty="0"/>
              <a:t>READING SELECTIVELY AND STRATEGICALLY</a:t>
            </a:r>
          </a:p>
          <a:p>
            <a:r>
              <a:rPr lang="en-US" dirty="0"/>
              <a:t>ASSESSING AND ANALYSING A WIDE RANGE OF INFORMATION SOURCES</a:t>
            </a:r>
          </a:p>
          <a:p>
            <a:r>
              <a:rPr lang="en-US" dirty="0"/>
              <a:t>SKILLS OF CRITICAL ENGAGEMENT AND ANALYSIS</a:t>
            </a:r>
          </a:p>
          <a:p>
            <a:r>
              <a:rPr lang="en-US" dirty="0"/>
              <a:t>APPLYING THEORETICAL / ANALYTICAL PERSPECTIVES TO EMPIRICAL MATERIAL</a:t>
            </a:r>
          </a:p>
          <a:p>
            <a:r>
              <a:rPr lang="en-US" dirty="0"/>
              <a:t>LEARNING ABOUT A WIDE RANGE OF CASE STUDIES AND HOW TO DEEPEN UNDERSTANDING OF THESE BY USING ACADEMIC TOOLS</a:t>
            </a:r>
            <a:endParaRPr lang="en-GB" dirty="0"/>
          </a:p>
        </p:txBody>
      </p:sp>
    </p:spTree>
    <p:extLst>
      <p:ext uri="{BB962C8B-B14F-4D97-AF65-F5344CB8AC3E}">
        <p14:creationId xmlns:p14="http://schemas.microsoft.com/office/powerpoint/2010/main" val="1465842068"/>
      </p:ext>
    </p:extLst>
  </p:cSld>
  <p:clrMapOvr>
    <a:masterClrMapping/>
  </p:clrMapOvr>
  <p:transition xmlns:p14="http://schemas.microsoft.com/office/powerpoint/2010/mai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3492B-99D0-43D0-B191-CFAEBF5BFF7C}"/>
              </a:ext>
            </a:extLst>
          </p:cNvPr>
          <p:cNvSpPr>
            <a:spLocks noGrp="1"/>
          </p:cNvSpPr>
          <p:nvPr>
            <p:ph type="title"/>
          </p:nvPr>
        </p:nvSpPr>
        <p:spPr/>
        <p:txBody>
          <a:bodyPr/>
          <a:lstStyle/>
          <a:p>
            <a:r>
              <a:rPr lang="en-US" dirty="0"/>
              <a:t>In today’s lecture</a:t>
            </a:r>
            <a:endParaRPr lang="en-GB" dirty="0"/>
          </a:p>
        </p:txBody>
      </p:sp>
      <p:sp>
        <p:nvSpPr>
          <p:cNvPr id="3" name="Content Placeholder 2">
            <a:extLst>
              <a:ext uri="{FF2B5EF4-FFF2-40B4-BE49-F238E27FC236}">
                <a16:creationId xmlns:a16="http://schemas.microsoft.com/office/drawing/2014/main" xmlns="" id="{95A779B9-8E73-4F17-AB21-65EA04D42403}"/>
              </a:ext>
            </a:extLst>
          </p:cNvPr>
          <p:cNvSpPr>
            <a:spLocks noGrp="1"/>
          </p:cNvSpPr>
          <p:nvPr>
            <p:ph idx="1"/>
          </p:nvPr>
        </p:nvSpPr>
        <p:spPr/>
        <p:txBody>
          <a:bodyPr/>
          <a:lstStyle/>
          <a:p>
            <a:r>
              <a:rPr lang="en-US" dirty="0"/>
              <a:t>SNAPSHOTS OF FORCED MIGRATION CONTEXTS – HOW DO THESE CONNECT TO THE THEMES AND APPROACHES OF THE COURSE?</a:t>
            </a:r>
          </a:p>
          <a:p>
            <a:r>
              <a:rPr lang="en-US" dirty="0"/>
              <a:t>SCALE AND DIVERSITY OF FORCED MIGRATION GLOBALLY</a:t>
            </a:r>
          </a:p>
          <a:p>
            <a:r>
              <a:rPr lang="en-US" dirty="0"/>
              <a:t>ANALYTICAL APPROACHES, A STARTING POINT</a:t>
            </a:r>
          </a:p>
          <a:p>
            <a:r>
              <a:rPr lang="en-US" dirty="0"/>
              <a:t>DISCOURSES OF FM</a:t>
            </a:r>
          </a:p>
          <a:p>
            <a:r>
              <a:rPr lang="en-US" dirty="0"/>
              <a:t>DECOLONIZING FM?</a:t>
            </a:r>
          </a:p>
          <a:p>
            <a:endParaRPr lang="en-US" dirty="0"/>
          </a:p>
          <a:p>
            <a:endParaRPr lang="en-GB" dirty="0"/>
          </a:p>
        </p:txBody>
      </p:sp>
    </p:spTree>
    <p:extLst>
      <p:ext uri="{BB962C8B-B14F-4D97-AF65-F5344CB8AC3E}">
        <p14:creationId xmlns:p14="http://schemas.microsoft.com/office/powerpoint/2010/main" val="797665864"/>
      </p:ext>
    </p:extLst>
  </p:cSld>
  <p:clrMapOvr>
    <a:masterClrMapping/>
  </p:clrMapOvr>
  <p:transition xmlns:p14="http://schemas.microsoft.com/office/powerpoint/2010/mai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34379E-3ED2-4E2D-BFDD-2B4CE3F1BF11}"/>
              </a:ext>
            </a:extLst>
          </p:cNvPr>
          <p:cNvSpPr>
            <a:spLocks noGrp="1"/>
          </p:cNvSpPr>
          <p:nvPr>
            <p:ph type="title"/>
          </p:nvPr>
        </p:nvSpPr>
        <p:spPr/>
        <p:txBody>
          <a:bodyPr/>
          <a:lstStyle/>
          <a:p>
            <a:r>
              <a:rPr lang="en-US" dirty="0"/>
              <a:t>Complexities of forced migration</a:t>
            </a:r>
            <a:br>
              <a:rPr lang="en-US" dirty="0"/>
            </a:br>
            <a:r>
              <a:rPr lang="en-US" dirty="0"/>
              <a:t>Rohingya refugees in Bangladesh </a:t>
            </a:r>
            <a:endParaRPr lang="en-GB" dirty="0"/>
          </a:p>
        </p:txBody>
      </p:sp>
      <p:sp>
        <p:nvSpPr>
          <p:cNvPr id="3" name="Content Placeholder 2">
            <a:extLst>
              <a:ext uri="{FF2B5EF4-FFF2-40B4-BE49-F238E27FC236}">
                <a16:creationId xmlns:a16="http://schemas.microsoft.com/office/drawing/2014/main" xmlns="" id="{681682E6-1CFD-4CCB-BF08-5E3666EDCE86}"/>
              </a:ext>
            </a:extLst>
          </p:cNvPr>
          <p:cNvSpPr>
            <a:spLocks noGrp="1"/>
          </p:cNvSpPr>
          <p:nvPr>
            <p:ph idx="1"/>
          </p:nvPr>
        </p:nvSpPr>
        <p:spPr>
          <a:xfrm>
            <a:off x="155062" y="2216076"/>
            <a:ext cx="6540370" cy="3001384"/>
          </a:xfrm>
        </p:spPr>
        <p:txBody>
          <a:bodyPr/>
          <a:lstStyle/>
          <a:p>
            <a:endParaRPr lang="en-GB" dirty="0"/>
          </a:p>
        </p:txBody>
      </p:sp>
      <p:pic>
        <p:nvPicPr>
          <p:cNvPr id="1028" name="Picture 4" descr="https://www.unocha.org/sites/unocha/files/Rohingya2019appeal.png">
            <a:extLst>
              <a:ext uri="{FF2B5EF4-FFF2-40B4-BE49-F238E27FC236}">
                <a16:creationId xmlns:a16="http://schemas.microsoft.com/office/drawing/2014/main" xmlns="" id="{AF693F50-60D8-4C09-93BC-BAC1A68AF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444" y="1209056"/>
            <a:ext cx="3854114" cy="54697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ohingya refugees in bangladesh">
            <a:extLst>
              <a:ext uri="{FF2B5EF4-FFF2-40B4-BE49-F238E27FC236}">
                <a16:creationId xmlns:a16="http://schemas.microsoft.com/office/drawing/2014/main" xmlns="" id="{812EDFB7-913C-4AAF-921F-D64913D1D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93" y="2216076"/>
            <a:ext cx="5688107" cy="37920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50B62A4-5A57-4117-AB6A-F93DA6BB0C9B}"/>
              </a:ext>
            </a:extLst>
          </p:cNvPr>
          <p:cNvSpPr txBox="1"/>
          <p:nvPr/>
        </p:nvSpPr>
        <p:spPr>
          <a:xfrm>
            <a:off x="473336" y="6433073"/>
            <a:ext cx="5992010" cy="646331"/>
          </a:xfrm>
          <a:prstGeom prst="rect">
            <a:avLst/>
          </a:prstGeom>
          <a:noFill/>
        </p:spPr>
        <p:txBody>
          <a:bodyPr wrap="square" rtlCol="0">
            <a:spAutoFit/>
          </a:bodyPr>
          <a:lstStyle/>
          <a:p>
            <a:r>
              <a:rPr lang="en-GB" dirty="0">
                <a:hlinkClick r:id="rId5"/>
              </a:rPr>
              <a:t>https://www.unhcr.org/uk/rohingya-emergency.</a:t>
            </a:r>
            <a:r>
              <a:rPr lang="en-GB" dirty="0">
                <a:hlinkClick r:id="rId5">
                  <a:extLst>
                    <a:ext uri="{A12FA001-AC4F-418D-AE19-62706E023703}">
                      <ahyp:hlinkClr xmlns:ahyp="http://schemas.microsoft.com/office/drawing/2018/hyperlinkcolor" xmlns="" val="tx"/>
                    </a:ext>
                  </a:extLst>
                </a:hlinkClick>
              </a:rPr>
              <a:t>html</a:t>
            </a:r>
            <a:endParaRPr lang="en-GB" dirty="0"/>
          </a:p>
          <a:p>
            <a:endParaRPr lang="en-GB" dirty="0"/>
          </a:p>
        </p:txBody>
      </p:sp>
    </p:spTree>
    <p:extLst>
      <p:ext uri="{BB962C8B-B14F-4D97-AF65-F5344CB8AC3E}">
        <p14:creationId xmlns:p14="http://schemas.microsoft.com/office/powerpoint/2010/main" val="735278722"/>
      </p:ext>
    </p:extLst>
  </p:cSld>
  <p:clrMapOvr>
    <a:masterClrMapping/>
  </p:clrMapOvr>
  <p:transition xmlns:p14="http://schemas.microsoft.com/office/powerpoint/2010/mai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C88F49-0DC6-4B0C-BC95-FC71D7AFDA8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xmlns="" id="{F06BFBBC-3EBF-483F-A76A-A0CC7B4E37AC}"/>
              </a:ext>
            </a:extLst>
          </p:cNvPr>
          <p:cNvSpPr>
            <a:spLocks noGrp="1"/>
          </p:cNvSpPr>
          <p:nvPr>
            <p:ph type="body" sz="half" idx="1"/>
          </p:nvPr>
        </p:nvSpPr>
        <p:spPr>
          <a:xfrm>
            <a:off x="1007534" y="860613"/>
            <a:ext cx="5247217" cy="5200464"/>
          </a:xfrm>
        </p:spPr>
        <p:txBody>
          <a:bodyPr/>
          <a:lstStyle/>
          <a:p>
            <a:r>
              <a:rPr lang="en-GB" sz="2400" dirty="0"/>
              <a:t>Numbers of ‘forcibly displaced people’ worldwide?</a:t>
            </a:r>
          </a:p>
          <a:p>
            <a:endParaRPr lang="en-GB" sz="2400" dirty="0"/>
          </a:p>
          <a:p>
            <a:endParaRPr lang="en-GB" sz="2400" dirty="0"/>
          </a:p>
          <a:p>
            <a:r>
              <a:rPr lang="en-GB" sz="2400" dirty="0"/>
              <a:t>Hosts with highest numbers of refugees?</a:t>
            </a:r>
          </a:p>
          <a:p>
            <a:r>
              <a:rPr lang="en-GB" sz="2400" dirty="0"/>
              <a:t> Numerically? Relative to home population?</a:t>
            </a:r>
          </a:p>
          <a:p>
            <a:endParaRPr lang="en-GB" sz="2400" dirty="0"/>
          </a:p>
          <a:p>
            <a:r>
              <a:rPr lang="en-GB" sz="2400" dirty="0"/>
              <a:t>Three main ‘sending states’?</a:t>
            </a:r>
          </a:p>
          <a:p>
            <a:endParaRPr lang="en-GB" dirty="0"/>
          </a:p>
        </p:txBody>
      </p:sp>
      <p:sp>
        <p:nvSpPr>
          <p:cNvPr id="4" name="Content Placeholder 3">
            <a:extLst>
              <a:ext uri="{FF2B5EF4-FFF2-40B4-BE49-F238E27FC236}">
                <a16:creationId xmlns:a16="http://schemas.microsoft.com/office/drawing/2014/main" xmlns="" id="{02BC747E-09FB-4EF8-80ED-20CBBC480EA9}"/>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1021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D1326-5470-47E7-B0A5-A12F22B34002}"/>
              </a:ext>
            </a:extLst>
          </p:cNvPr>
          <p:cNvSpPr>
            <a:spLocks noGrp="1"/>
          </p:cNvSpPr>
          <p:nvPr>
            <p:ph type="title"/>
          </p:nvPr>
        </p:nvSpPr>
        <p:spPr>
          <a:xfrm>
            <a:off x="2082799" y="1110415"/>
            <a:ext cx="8026400" cy="539750"/>
          </a:xfrm>
        </p:spPr>
        <p:txBody>
          <a:bodyPr>
            <a:normAutofit fontScale="90000"/>
          </a:bodyPr>
          <a:lstStyle/>
          <a:p>
            <a:r>
              <a:rPr lang="en-GB" dirty="0"/>
              <a:t>Global Forced Migration by End 2018 (UNHCR Global Trends Report 2019)</a:t>
            </a:r>
          </a:p>
        </p:txBody>
      </p:sp>
      <p:sp>
        <p:nvSpPr>
          <p:cNvPr id="4" name="Content Placeholder 3">
            <a:extLst>
              <a:ext uri="{FF2B5EF4-FFF2-40B4-BE49-F238E27FC236}">
                <a16:creationId xmlns:a16="http://schemas.microsoft.com/office/drawing/2014/main" xmlns="" id="{AB679B28-D824-4E35-B030-6733C3F28221}"/>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xmlns="" id="{6D084B22-38F0-42E7-BDDA-C5C4F216BAF9}"/>
              </a:ext>
            </a:extLst>
          </p:cNvPr>
          <p:cNvPicPr>
            <a:picLocks noChangeAspect="1"/>
          </p:cNvPicPr>
          <p:nvPr/>
        </p:nvPicPr>
        <p:blipFill>
          <a:blip r:embed="rId3"/>
          <a:stretch>
            <a:fillRect/>
          </a:stretch>
        </p:blipFill>
        <p:spPr>
          <a:xfrm>
            <a:off x="1524000" y="2177958"/>
            <a:ext cx="9144000" cy="3299752"/>
          </a:xfrm>
          <a:prstGeom prst="rect">
            <a:avLst/>
          </a:prstGeom>
        </p:spPr>
      </p:pic>
    </p:spTree>
    <p:extLst>
      <p:ext uri="{BB962C8B-B14F-4D97-AF65-F5344CB8AC3E}">
        <p14:creationId xmlns:p14="http://schemas.microsoft.com/office/powerpoint/2010/main" val="2998291684"/>
      </p:ext>
    </p:extLst>
  </p:cSld>
  <p:clrMapOvr>
    <a:masterClrMapping/>
  </p:clrMapOvr>
  <p:transition xmlns:p14="http://schemas.microsoft.com/office/powerpoint/2010/main" spd="slow">
    <p:randomBar dir="vert"/>
  </p:transition>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3523</TotalTime>
  <Words>640</Words>
  <Application>Microsoft Macintosh PowerPoint</Application>
  <PresentationFormat>ユーザー設定</PresentationFormat>
  <Paragraphs>135</Paragraphs>
  <Slides>20</Slides>
  <Notes>7</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Dividend</vt:lpstr>
      <vt:lpstr>Introduction to Global Forced Migration studies 2019-20 week 1 concept and scope of Forced Migration Studies</vt:lpstr>
      <vt:lpstr>WHAT IS THE MODULE ‘ABOUT’?</vt:lpstr>
      <vt:lpstr>PowerPoint プレゼンテーション</vt:lpstr>
      <vt:lpstr>LEARNING OBJECTIVES</vt:lpstr>
      <vt:lpstr>WHAT SKILLS CAN I EXPECT TO LEARN/DEVELOP? </vt:lpstr>
      <vt:lpstr>In today’s lecture</vt:lpstr>
      <vt:lpstr>Complexities of forced migration Rohingya refugees in Bangladesh </vt:lpstr>
      <vt:lpstr>PowerPoint プレゼンテーション</vt:lpstr>
      <vt:lpstr>Global Forced Migration by End 2018 (UNHCR Global Trends Report 2019)</vt:lpstr>
      <vt:lpstr>PowerPoint プレゼンテーション</vt:lpstr>
      <vt:lpstr>PowerPoint プレゼンテーション</vt:lpstr>
      <vt:lpstr>PowerPoint プレゼンテーション</vt:lpstr>
      <vt:lpstr>World bank Report 2018 ‘Groundswell’ on Prospects of Climate Migration by 2050</vt:lpstr>
      <vt:lpstr>IDMC 2019 – Global IDPs</vt:lpstr>
      <vt:lpstr>Refugee cycle</vt:lpstr>
      <vt:lpstr>key questions emerging from ‘the facts’ throughout</vt:lpstr>
      <vt:lpstr>History?  Sedentarist assumptions? History: How FMS emerged</vt:lpstr>
      <vt:lpstr>1. History: How FMS emerged</vt:lpstr>
      <vt:lpstr>3. Sending state, host state </vt:lpstr>
      <vt:lpstr> Discussing the discourse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Union Countries can best protect and assist refugees in their region of origin, rather than by allowing them into the European Union.</dc:title>
  <dc:creator>tania</dc:creator>
  <cp:lastModifiedBy>Ymada Kenji</cp:lastModifiedBy>
  <cp:revision>98</cp:revision>
  <dcterms:created xsi:type="dcterms:W3CDTF">2016-02-08T18:57:39Z</dcterms:created>
  <dcterms:modified xsi:type="dcterms:W3CDTF">2019-12-25T08:12:09Z</dcterms:modified>
</cp:coreProperties>
</file>