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357" r:id="rId3"/>
    <p:sldId id="342" r:id="rId4"/>
    <p:sldId id="343" r:id="rId5"/>
    <p:sldId id="344" r:id="rId6"/>
    <p:sldId id="346" r:id="rId7"/>
    <p:sldId id="356" r:id="rId8"/>
    <p:sldId id="350" r:id="rId9"/>
    <p:sldId id="353" r:id="rId10"/>
    <p:sldId id="354" r:id="rId11"/>
    <p:sldId id="339" r:id="rId12"/>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83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14"/>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13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4" y="0"/>
            <a:ext cx="2945659" cy="498136"/>
          </a:xfrm>
          <a:prstGeom prst="rect">
            <a:avLst/>
          </a:prstGeom>
        </p:spPr>
        <p:txBody>
          <a:bodyPr vert="horz" lIns="91440" tIns="45720" rIns="91440" bIns="45720" rtlCol="0"/>
          <a:lstStyle>
            <a:lvl1pPr algn="r">
              <a:defRPr sz="1200"/>
            </a:lvl1pPr>
          </a:lstStyle>
          <a:p>
            <a:fld id="{AA6DABC9-4472-4F38-A328-F5C869BFB96D}" type="datetimeFigureOut">
              <a:rPr lang="en-GB" smtClean="0"/>
              <a:pPr/>
              <a:t>06/01/20</a:t>
            </a:fld>
            <a:endParaRPr lang="en-GB"/>
          </a:p>
        </p:txBody>
      </p:sp>
      <p:sp>
        <p:nvSpPr>
          <p:cNvPr id="4" name="Footer Placeholder 3"/>
          <p:cNvSpPr>
            <a:spLocks noGrp="1"/>
          </p:cNvSpPr>
          <p:nvPr>
            <p:ph type="ftr" sz="quarter" idx="2"/>
          </p:nvPr>
        </p:nvSpPr>
        <p:spPr>
          <a:xfrm>
            <a:off x="1" y="9430092"/>
            <a:ext cx="2945659" cy="49813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4" y="9430092"/>
            <a:ext cx="2945659" cy="498135"/>
          </a:xfrm>
          <a:prstGeom prst="rect">
            <a:avLst/>
          </a:prstGeom>
        </p:spPr>
        <p:txBody>
          <a:bodyPr vert="horz" lIns="91440" tIns="45720" rIns="91440" bIns="45720" rtlCol="0" anchor="b"/>
          <a:lstStyle>
            <a:lvl1pPr algn="r">
              <a:defRPr sz="1200"/>
            </a:lvl1pPr>
          </a:lstStyle>
          <a:p>
            <a:fld id="{F9F742D0-74D7-4F95-A0FC-B556DB4C3412}" type="slidenum">
              <a:rPr lang="en-GB" smtClean="0"/>
              <a:pPr/>
              <a:t>‹#›</a:t>
            </a:fld>
            <a:endParaRPr lang="en-GB"/>
          </a:p>
        </p:txBody>
      </p:sp>
    </p:spTree>
    <p:extLst>
      <p:ext uri="{BB962C8B-B14F-4D97-AF65-F5344CB8AC3E}">
        <p14:creationId xmlns:p14="http://schemas.microsoft.com/office/powerpoint/2010/main" val="2475822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016E6E9-F7EA-4D59-B5CB-C8D1174A6796}" type="datetimeFigureOut">
              <a:rPr lang="en-GB" smtClean="0"/>
              <a:pPr/>
              <a:t>06/01/20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6B8CDFE-D9E5-4F3B-9103-A0F55CB55A68}" type="slidenum">
              <a:rPr lang="en-GB" smtClean="0"/>
              <a:pPr/>
              <a:t>‹#›</a:t>
            </a:fld>
            <a:endParaRPr lang="en-GB"/>
          </a:p>
        </p:txBody>
      </p:sp>
    </p:spTree>
    <p:extLst>
      <p:ext uri="{BB962C8B-B14F-4D97-AF65-F5344CB8AC3E}">
        <p14:creationId xmlns:p14="http://schemas.microsoft.com/office/powerpoint/2010/main" val="117554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486CA1E-152C-48C8-A32C-0E68D6C9CCCC}"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8632D68-8024-4780-A0E1-CDB6E318ABBA}"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76FF6A3A-5A61-4C57-A506-2642B247F9FF}"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BB2A73A-BE5D-49D2-96DF-B4CA79C7928F}"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A444354-7864-4250-90F9-832B23A6B40B}"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1AED5ABF-5014-491D-B51A-08AC2F78E01A}"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9A22B005-9E36-41CB-AFA1-1310BA00EFA9}"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8C7F1186-30B8-4E91-9A91-201F836B4EE5}"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A5FFC4BA-7D96-45D1-B422-A2D0B5A85DF5}"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04C6F78E-1436-4F54-90E3-89048C74A4EE}"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99D7CF96-04F2-4651-8C82-DBD0C00B05FD}"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9217A30-71A7-4D8B-A12B-F074D16D99E5}"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sz="2800" dirty="0">
                <a:latin typeface="Times New Roman" charset="0"/>
              </a:rPr>
              <a:t>Becoming an entrepreneurial leader (Burns book – chapter 4)               </a:t>
            </a:r>
          </a:p>
        </p:txBody>
      </p:sp>
      <p:sp>
        <p:nvSpPr>
          <p:cNvPr id="2051" name="Rectangle 3"/>
          <p:cNvSpPr>
            <a:spLocks noGrp="1" noChangeArrowheads="1"/>
          </p:cNvSpPr>
          <p:nvPr>
            <p:ph type="subTitle" idx="1"/>
          </p:nvPr>
        </p:nvSpPr>
        <p:spPr/>
        <p:txBody>
          <a:bodyPr/>
          <a:lstStyle/>
          <a:p>
            <a:endParaRPr lang="en-GB" sz="2400" dirty="0">
              <a:latin typeface="Times New Roman" charset="0"/>
            </a:endParaRPr>
          </a:p>
          <a:p>
            <a:r>
              <a:rPr lang="en-GB" sz="2400" dirty="0">
                <a:latin typeface="Times New Roman" charset="0"/>
              </a:rPr>
              <a:t>22</a:t>
            </a:r>
            <a:r>
              <a:rPr lang="en-GB" sz="2400" baseline="30000" dirty="0">
                <a:latin typeface="Times New Roman" charset="0"/>
              </a:rPr>
              <a:t>nd</a:t>
            </a:r>
            <a:r>
              <a:rPr lang="en-GB" sz="2400" dirty="0">
                <a:latin typeface="Times New Roman" charset="0"/>
              </a:rPr>
              <a:t> Oct 2019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116632"/>
            <a:ext cx="8856984" cy="1152128"/>
          </a:xfrm>
        </p:spPr>
        <p:txBody>
          <a:bodyPr/>
          <a:lstStyle/>
          <a:p>
            <a:pPr eaLnBrk="1" hangingPunct="1"/>
            <a:r>
              <a:rPr lang="en-GB" sz="2800" dirty="0">
                <a:latin typeface="Times New Roman" charset="0"/>
              </a:rPr>
              <a:t>Entrepreneurial leadership </a:t>
            </a:r>
            <a:r>
              <a:rPr lang="en-GB" sz="2800" i="1" dirty="0">
                <a:latin typeface="Times New Roman" charset="0"/>
              </a:rPr>
              <a:t>in focus </a:t>
            </a:r>
            <a:r>
              <a:rPr lang="en-GB" sz="2800" dirty="0">
                <a:latin typeface="Times New Roman" charset="0"/>
              </a:rPr>
              <a:t>cont. – Burns pp114-120   </a:t>
            </a:r>
            <a:r>
              <a:rPr lang="en-GB" sz="2800" dirty="0"/>
              <a:t> </a:t>
            </a:r>
          </a:p>
        </p:txBody>
      </p:sp>
      <p:sp>
        <p:nvSpPr>
          <p:cNvPr id="3075" name="Rectangle 3"/>
          <p:cNvSpPr>
            <a:spLocks noGrp="1" noChangeArrowheads="1"/>
          </p:cNvSpPr>
          <p:nvPr>
            <p:ph type="body" idx="1"/>
          </p:nvPr>
        </p:nvSpPr>
        <p:spPr>
          <a:xfrm>
            <a:off x="395536" y="1124744"/>
            <a:ext cx="7848600" cy="5329238"/>
          </a:xfrm>
        </p:spPr>
        <p:txBody>
          <a:bodyPr/>
          <a:lstStyle/>
          <a:p>
            <a:pPr>
              <a:lnSpc>
                <a:spcPct val="80000"/>
              </a:lnSpc>
            </a:pPr>
            <a:r>
              <a:rPr lang="en-GB" sz="2800" dirty="0">
                <a:latin typeface="Times New Roman" charset="0"/>
              </a:rPr>
              <a:t>Like </a:t>
            </a:r>
            <a:r>
              <a:rPr lang="en-GB" sz="2800" dirty="0" err="1">
                <a:latin typeface="Times New Roman" charset="0"/>
              </a:rPr>
              <a:t>Kuratko</a:t>
            </a:r>
            <a:r>
              <a:rPr lang="en-GB" sz="2800" dirty="0">
                <a:latin typeface="Times New Roman" charset="0"/>
              </a:rPr>
              <a:t> (2009), Burns (2013) stresses the importance of the following:         </a:t>
            </a:r>
          </a:p>
          <a:p>
            <a:pPr marL="0" indent="0">
              <a:lnSpc>
                <a:spcPct val="80000"/>
              </a:lnSpc>
              <a:buNone/>
            </a:pPr>
            <a:r>
              <a:rPr lang="en-GB" sz="2800" i="1" dirty="0">
                <a:latin typeface="Times New Roman" charset="0"/>
              </a:rPr>
              <a:t>    ‘visionary-revolutionary’ </a:t>
            </a:r>
            <a:r>
              <a:rPr lang="en-GB" sz="2800" dirty="0">
                <a:latin typeface="Times New Roman" charset="0"/>
              </a:rPr>
              <a:t>–                                 values, self-direction.</a:t>
            </a:r>
          </a:p>
          <a:p>
            <a:pPr marL="0" indent="0">
              <a:lnSpc>
                <a:spcPct val="80000"/>
              </a:lnSpc>
              <a:buNone/>
            </a:pPr>
            <a:r>
              <a:rPr lang="en-GB" sz="2800" i="1" dirty="0">
                <a:latin typeface="Times New Roman" charset="0"/>
              </a:rPr>
              <a:t>    ‘good communicator-motivator’ </a:t>
            </a:r>
            <a:r>
              <a:rPr lang="en-GB" sz="2800" dirty="0">
                <a:latin typeface="Times New Roman" charset="0"/>
              </a:rPr>
              <a:t>–                        shared mental models, able to                         motivate.</a:t>
            </a:r>
          </a:p>
          <a:p>
            <a:pPr marL="0" indent="0">
              <a:lnSpc>
                <a:spcPct val="80000"/>
              </a:lnSpc>
              <a:buNone/>
            </a:pPr>
            <a:r>
              <a:rPr lang="en-GB" sz="2800" i="1" dirty="0">
                <a:latin typeface="Times New Roman" charset="0"/>
              </a:rPr>
              <a:t>    ‘strategic thinker-learner’ </a:t>
            </a:r>
            <a:r>
              <a:rPr lang="en-GB" sz="2800" dirty="0">
                <a:latin typeface="Times New Roman" charset="0"/>
              </a:rPr>
              <a:t>–                              strategic analysis, strategic options, strategic intent.</a:t>
            </a:r>
          </a:p>
          <a:p>
            <a:pPr marL="0" indent="0">
              <a:lnSpc>
                <a:spcPct val="80000"/>
              </a:lnSpc>
              <a:buNone/>
            </a:pPr>
            <a:r>
              <a:rPr lang="en-GB" sz="2800" i="1" dirty="0">
                <a:latin typeface="Times New Roman" charset="0"/>
              </a:rPr>
              <a:t>    ‘emotional intelligence-network builder’ </a:t>
            </a:r>
            <a:r>
              <a:rPr lang="en-GB" sz="2800" dirty="0">
                <a:latin typeface="Times New Roman" charset="0"/>
              </a:rPr>
              <a:t>– adaptive, interpersonal skills, networked.</a:t>
            </a:r>
            <a:endParaRPr lang="en-GB" sz="2800" i="1" dirty="0">
              <a:latin typeface="Times New Roman" charset="0"/>
            </a:endParaRPr>
          </a:p>
          <a:p>
            <a:pPr marL="0" indent="0">
              <a:lnSpc>
                <a:spcPct val="80000"/>
              </a:lnSpc>
              <a:buNone/>
            </a:pPr>
            <a:r>
              <a:rPr lang="en-GB" sz="2800" i="1" dirty="0">
                <a:latin typeface="Times New Roman" charset="0"/>
              </a:rPr>
              <a:t>    ‘team player’ </a:t>
            </a:r>
            <a:r>
              <a:rPr lang="en-GB" sz="2800" dirty="0">
                <a:latin typeface="Times New Roman" charset="0"/>
              </a:rPr>
              <a:t>– delegation, adopt different multilevel roles.    	</a:t>
            </a:r>
          </a:p>
          <a:p>
            <a:pPr marL="0" indent="0">
              <a:lnSpc>
                <a:spcPct val="80000"/>
              </a:lnSpc>
              <a:buNone/>
            </a:pPr>
            <a:r>
              <a:rPr lang="en-GB" sz="2800" i="1" dirty="0">
                <a:latin typeface="Times New Roman" charset="0"/>
              </a:rPr>
              <a:t>    ‘builder of confidence-empowering’ </a:t>
            </a:r>
            <a:r>
              <a:rPr lang="en-GB" sz="2800" dirty="0">
                <a:latin typeface="Times New Roman" charset="0"/>
              </a:rPr>
              <a:t>– self-efficiency, rewards.</a:t>
            </a:r>
          </a:p>
          <a:p>
            <a:pPr marL="0" indent="0">
              <a:lnSpc>
                <a:spcPct val="80000"/>
              </a:lnSpc>
              <a:buNone/>
            </a:pPr>
            <a:r>
              <a:rPr lang="en-GB" sz="2800" dirty="0">
                <a:latin typeface="Times New Roman" charset="0"/>
              </a:rPr>
              <a:t>				               							</a:t>
            </a:r>
            <a:r>
              <a:rPr lang="en-GB" sz="2000" dirty="0">
                <a:latin typeface="Times New Roman" charset="0"/>
              </a:rPr>
              <a:t>      </a:t>
            </a:r>
          </a:p>
          <a:p>
            <a:pPr eaLnBrk="1" hangingPunct="1">
              <a:lnSpc>
                <a:spcPct val="80000"/>
              </a:lnSpc>
              <a:buNone/>
            </a:pPr>
            <a:r>
              <a:rPr lang="en-GB" sz="2800" dirty="0">
                <a:latin typeface="Times New Roman" charset="0"/>
              </a:rPr>
              <a:t>						  </a:t>
            </a:r>
            <a:r>
              <a:rPr lang="en-GB" sz="2800" i="1" dirty="0">
                <a:latin typeface="Times New Roman" charset="0"/>
              </a:rPr>
              <a:t>  </a:t>
            </a:r>
            <a:r>
              <a:rPr lang="en-GB" sz="2400" i="1" dirty="0">
                <a:latin typeface="Times New Roman" charset="0"/>
              </a:rPr>
              <a:t>	 				</a:t>
            </a:r>
            <a:r>
              <a:rPr lang="en-GB" sz="2400" dirty="0">
                <a:latin typeface="Times New Roman" charset="0"/>
              </a:rPr>
              <a:t>         </a:t>
            </a:r>
          </a:p>
          <a:p>
            <a:pPr eaLnBrk="1" hangingPunct="1">
              <a:lnSpc>
                <a:spcPct val="80000"/>
              </a:lnSpc>
              <a:buFontTx/>
              <a:buNone/>
            </a:pPr>
            <a:r>
              <a:rPr lang="en-GB" sz="2400" dirty="0"/>
              <a:t> </a:t>
            </a:r>
          </a:p>
        </p:txBody>
      </p:sp>
      <p:pic>
        <p:nvPicPr>
          <p:cNvPr id="4" name="Picture 3" descr="Image result for leadership paradigms">
            <a:extLst>
              <a:ext uri="{FF2B5EF4-FFF2-40B4-BE49-F238E27FC236}">
                <a16:creationId xmlns:a16="http://schemas.microsoft.com/office/drawing/2014/main" xmlns="" id="{1666997C-77BE-49EA-BEA6-507D68FF94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796136" y="1556792"/>
            <a:ext cx="3168352" cy="2520280"/>
          </a:xfrm>
          <a:prstGeom prst="rect">
            <a:avLst/>
          </a:prstGeom>
          <a:noFill/>
          <a:ln>
            <a:noFill/>
          </a:ln>
        </p:spPr>
      </p:pic>
    </p:spTree>
    <p:extLst>
      <p:ext uri="{BB962C8B-B14F-4D97-AF65-F5344CB8AC3E}">
        <p14:creationId xmlns:p14="http://schemas.microsoft.com/office/powerpoint/2010/main" val="430219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7544" y="188640"/>
            <a:ext cx="8229600" cy="1143000"/>
          </a:xfrm>
        </p:spPr>
        <p:txBody>
          <a:bodyPr/>
          <a:lstStyle/>
          <a:p>
            <a:pPr eaLnBrk="1" hangingPunct="1"/>
            <a:r>
              <a:rPr lang="en-GB" sz="2800" dirty="0">
                <a:latin typeface="Times New Roman" charset="0"/>
              </a:rPr>
              <a:t>To conclude:     </a:t>
            </a:r>
            <a:r>
              <a:rPr lang="en-GB" sz="2800" dirty="0"/>
              <a:t> </a:t>
            </a:r>
          </a:p>
        </p:txBody>
      </p:sp>
      <p:sp>
        <p:nvSpPr>
          <p:cNvPr id="3075" name="Rectangle 3"/>
          <p:cNvSpPr>
            <a:spLocks noGrp="1" noChangeArrowheads="1"/>
          </p:cNvSpPr>
          <p:nvPr>
            <p:ph type="body" idx="1"/>
          </p:nvPr>
        </p:nvSpPr>
        <p:spPr>
          <a:xfrm>
            <a:off x="827584" y="1340768"/>
            <a:ext cx="7848600" cy="5329238"/>
          </a:xfrm>
        </p:spPr>
        <p:txBody>
          <a:bodyPr/>
          <a:lstStyle/>
          <a:p>
            <a:pPr eaLnBrk="1" hangingPunct="1">
              <a:lnSpc>
                <a:spcPct val="80000"/>
              </a:lnSpc>
              <a:buNone/>
            </a:pPr>
            <a:r>
              <a:rPr lang="en-GB" sz="2800" i="1" dirty="0">
                <a:latin typeface="Times New Roman" charset="0"/>
              </a:rPr>
              <a:t>	‘Entrepreneurial leadership may be practiced by many people in an organisation, and consists of persons who alone, or together with others, create the ‘hot spots’ in organisations’ </a:t>
            </a:r>
            <a:r>
              <a:rPr lang="en-GB" sz="2800" dirty="0">
                <a:latin typeface="Times New Roman" charset="0"/>
              </a:rPr>
              <a:t>(</a:t>
            </a:r>
            <a:r>
              <a:rPr lang="en-GB" sz="2800" dirty="0" err="1">
                <a:latin typeface="Times New Roman" charset="0"/>
              </a:rPr>
              <a:t>Stokvik</a:t>
            </a:r>
            <a:r>
              <a:rPr lang="en-GB" sz="2800" dirty="0">
                <a:latin typeface="Times New Roman" charset="0"/>
              </a:rPr>
              <a:t> et al, 2016:350).                                                          </a:t>
            </a:r>
            <a:r>
              <a:rPr lang="en-GB" sz="2800" i="1" dirty="0">
                <a:latin typeface="Times New Roman" charset="0"/>
              </a:rPr>
              <a:t>  </a:t>
            </a:r>
            <a:endParaRPr lang="en-GB" sz="2800" dirty="0">
              <a:latin typeface="Times New Roman" charset="0"/>
            </a:endParaRPr>
          </a:p>
          <a:p>
            <a:pPr eaLnBrk="1" hangingPunct="1">
              <a:lnSpc>
                <a:spcPct val="80000"/>
              </a:lnSpc>
              <a:buNone/>
            </a:pPr>
            <a:endParaRPr lang="en-GB" sz="2800" dirty="0">
              <a:latin typeface="Times New Roman" charset="0"/>
            </a:endParaRPr>
          </a:p>
          <a:p>
            <a:pPr eaLnBrk="1" hangingPunct="1">
              <a:lnSpc>
                <a:spcPct val="80000"/>
              </a:lnSpc>
              <a:buNone/>
            </a:pPr>
            <a:r>
              <a:rPr lang="en-GB" sz="2400" i="1" dirty="0">
                <a:latin typeface="Times New Roman" charset="0"/>
              </a:rPr>
              <a:t>				</a:t>
            </a:r>
            <a:r>
              <a:rPr lang="en-GB" sz="2400" dirty="0">
                <a:latin typeface="Times New Roman" charset="0"/>
              </a:rPr>
              <a:t>         </a:t>
            </a:r>
          </a:p>
          <a:p>
            <a:pPr eaLnBrk="1" hangingPunct="1">
              <a:lnSpc>
                <a:spcPct val="80000"/>
              </a:lnSpc>
              <a:buFontTx/>
              <a:buNone/>
            </a:pPr>
            <a:r>
              <a:rPr lang="en-GB" sz="2400" dirty="0"/>
              <a:t> </a:t>
            </a:r>
          </a:p>
        </p:txBody>
      </p:sp>
    </p:spTree>
    <p:extLst>
      <p:ext uri="{BB962C8B-B14F-4D97-AF65-F5344CB8AC3E}">
        <p14:creationId xmlns:p14="http://schemas.microsoft.com/office/powerpoint/2010/main" val="3959061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476672"/>
            <a:ext cx="8229600" cy="1143000"/>
          </a:xfrm>
        </p:spPr>
        <p:txBody>
          <a:bodyPr/>
          <a:lstStyle/>
          <a:p>
            <a:pPr eaLnBrk="1" hangingPunct="1"/>
            <a:r>
              <a:rPr lang="en-GB" sz="2800" dirty="0">
                <a:latin typeface="Times New Roman" charset="0"/>
              </a:rPr>
              <a:t>Introduction          </a:t>
            </a:r>
            <a:r>
              <a:rPr lang="en-GB" sz="2800" dirty="0"/>
              <a:t> </a:t>
            </a:r>
          </a:p>
        </p:txBody>
      </p:sp>
      <p:sp>
        <p:nvSpPr>
          <p:cNvPr id="3075" name="Rectangle 3"/>
          <p:cNvSpPr>
            <a:spLocks noGrp="1" noChangeArrowheads="1"/>
          </p:cNvSpPr>
          <p:nvPr>
            <p:ph type="body" idx="1"/>
          </p:nvPr>
        </p:nvSpPr>
        <p:spPr>
          <a:xfrm>
            <a:off x="880878" y="1700808"/>
            <a:ext cx="7848600" cy="5329238"/>
          </a:xfrm>
        </p:spPr>
        <p:txBody>
          <a:bodyPr/>
          <a:lstStyle/>
          <a:p>
            <a:pPr eaLnBrk="1" hangingPunct="1">
              <a:lnSpc>
                <a:spcPct val="80000"/>
              </a:lnSpc>
              <a:buNone/>
            </a:pPr>
            <a:r>
              <a:rPr lang="en-GB" sz="2800" i="1" dirty="0">
                <a:latin typeface="Times New Roman" charset="0"/>
              </a:rPr>
              <a:t>	‘Entrepreneurial leadership or what we term strategic entrepreneurship, is described…as the main resource in an organisation’ </a:t>
            </a:r>
            <a:r>
              <a:rPr lang="en-GB" sz="2800" dirty="0">
                <a:latin typeface="Times New Roman" charset="0"/>
              </a:rPr>
              <a:t>(</a:t>
            </a:r>
            <a:r>
              <a:rPr lang="en-GB" sz="2800" dirty="0" err="1">
                <a:latin typeface="Times New Roman" charset="0"/>
              </a:rPr>
              <a:t>Stokvik</a:t>
            </a:r>
            <a:r>
              <a:rPr lang="en-GB" sz="2800" dirty="0">
                <a:latin typeface="Times New Roman" charset="0"/>
              </a:rPr>
              <a:t> et al, 2016:350).                                                      </a:t>
            </a:r>
            <a:r>
              <a:rPr lang="en-GB" sz="2800" i="1" dirty="0">
                <a:latin typeface="Times New Roman" charset="0"/>
              </a:rPr>
              <a:t>  </a:t>
            </a:r>
            <a:endParaRPr lang="en-GB" sz="2800" dirty="0">
              <a:latin typeface="Times New Roman" charset="0"/>
            </a:endParaRPr>
          </a:p>
          <a:p>
            <a:pPr eaLnBrk="1" hangingPunct="1">
              <a:lnSpc>
                <a:spcPct val="80000"/>
              </a:lnSpc>
              <a:buNone/>
            </a:pPr>
            <a:endParaRPr lang="en-GB" sz="2800" dirty="0">
              <a:latin typeface="Times New Roman" charset="0"/>
            </a:endParaRPr>
          </a:p>
          <a:p>
            <a:pPr eaLnBrk="1" hangingPunct="1">
              <a:lnSpc>
                <a:spcPct val="80000"/>
              </a:lnSpc>
              <a:buNone/>
            </a:pPr>
            <a:r>
              <a:rPr lang="en-GB" sz="2400" i="1" dirty="0">
                <a:latin typeface="Times New Roman" charset="0"/>
              </a:rPr>
              <a:t>				</a:t>
            </a:r>
            <a:r>
              <a:rPr lang="en-GB" sz="2400" dirty="0">
                <a:latin typeface="Times New Roman" charset="0"/>
              </a:rPr>
              <a:t>         </a:t>
            </a:r>
          </a:p>
          <a:p>
            <a:pPr eaLnBrk="1" hangingPunct="1">
              <a:lnSpc>
                <a:spcPct val="80000"/>
              </a:lnSpc>
              <a:buFontTx/>
              <a:buNone/>
            </a:pPr>
            <a:r>
              <a:rPr lang="en-GB" sz="2400" dirty="0"/>
              <a:t> </a:t>
            </a:r>
          </a:p>
        </p:txBody>
      </p:sp>
    </p:spTree>
    <p:extLst>
      <p:ext uri="{BB962C8B-B14F-4D97-AF65-F5344CB8AC3E}">
        <p14:creationId xmlns:p14="http://schemas.microsoft.com/office/powerpoint/2010/main" val="3959061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705"/>
            <a:ext cx="8229600" cy="1143000"/>
          </a:xfrm>
        </p:spPr>
        <p:txBody>
          <a:bodyPr/>
          <a:lstStyle/>
          <a:p>
            <a:pPr eaLnBrk="1" hangingPunct="1"/>
            <a:r>
              <a:rPr lang="en-GB" sz="2800" dirty="0">
                <a:latin typeface="Times New Roman" charset="0"/>
              </a:rPr>
              <a:t>Role of the leader – Burns pp100-101   </a:t>
            </a:r>
            <a:r>
              <a:rPr lang="en-GB" sz="2800" dirty="0"/>
              <a:t> </a:t>
            </a:r>
          </a:p>
        </p:txBody>
      </p:sp>
      <p:sp>
        <p:nvSpPr>
          <p:cNvPr id="3075" name="Rectangle 3"/>
          <p:cNvSpPr>
            <a:spLocks noGrp="1" noChangeArrowheads="1"/>
          </p:cNvSpPr>
          <p:nvPr>
            <p:ph type="body" idx="1"/>
          </p:nvPr>
        </p:nvSpPr>
        <p:spPr>
          <a:xfrm>
            <a:off x="647700" y="836712"/>
            <a:ext cx="7848600" cy="5329238"/>
          </a:xfrm>
        </p:spPr>
        <p:txBody>
          <a:bodyPr/>
          <a:lstStyle/>
          <a:p>
            <a:pPr>
              <a:lnSpc>
                <a:spcPct val="80000"/>
              </a:lnSpc>
            </a:pPr>
            <a:r>
              <a:rPr lang="en-GB" sz="2800" dirty="0">
                <a:latin typeface="Times New Roman" charset="0"/>
              </a:rPr>
              <a:t>For Burns (2013:100), leaders are </a:t>
            </a:r>
            <a:r>
              <a:rPr lang="en-GB" sz="2800" i="1" dirty="0">
                <a:latin typeface="Times New Roman" charset="0"/>
              </a:rPr>
              <a:t>‘special people’ </a:t>
            </a:r>
            <a:r>
              <a:rPr lang="en-GB" sz="2800" dirty="0">
                <a:latin typeface="Times New Roman" charset="0"/>
              </a:rPr>
              <a:t>or </a:t>
            </a:r>
            <a:r>
              <a:rPr lang="en-GB" sz="2800" i="1" dirty="0">
                <a:latin typeface="Times New Roman" charset="0"/>
              </a:rPr>
              <a:t>‘charismatic heroes’ like Winston Churchill’ </a:t>
            </a:r>
            <a:r>
              <a:rPr lang="en-GB" sz="2800" dirty="0">
                <a:latin typeface="Times New Roman" charset="0"/>
              </a:rPr>
              <a:t>– they must be a designer and </a:t>
            </a:r>
            <a:r>
              <a:rPr lang="en-GB" sz="2800">
                <a:latin typeface="Times New Roman" charset="0"/>
              </a:rPr>
              <a:t>focus on</a:t>
            </a:r>
            <a:r>
              <a:rPr lang="en-GB" sz="2800" dirty="0">
                <a:latin typeface="Times New Roman" charset="0"/>
              </a:rPr>
              <a:t>:     </a:t>
            </a:r>
            <a:endParaRPr lang="en-GB" sz="2800" i="1" dirty="0">
              <a:latin typeface="Times New Roman" charset="0"/>
            </a:endParaRPr>
          </a:p>
          <a:p>
            <a:pPr marL="0" indent="0">
              <a:lnSpc>
                <a:spcPct val="80000"/>
              </a:lnSpc>
              <a:buNone/>
            </a:pPr>
            <a:r>
              <a:rPr lang="en-GB" sz="2800" i="1" dirty="0">
                <a:latin typeface="Times New Roman" charset="0"/>
              </a:rPr>
              <a:t>    ‘Having a vision for the                              organization’ </a:t>
            </a:r>
            <a:r>
              <a:rPr lang="en-GB" sz="2800" dirty="0">
                <a:latin typeface="Times New Roman" charset="0"/>
              </a:rPr>
              <a:t>–  values,                                           goal setting.      </a:t>
            </a:r>
          </a:p>
          <a:p>
            <a:pPr marL="0" indent="0">
              <a:lnSpc>
                <a:spcPct val="80000"/>
              </a:lnSpc>
              <a:buNone/>
            </a:pPr>
            <a:r>
              <a:rPr lang="en-GB" sz="2800" i="1" dirty="0">
                <a:latin typeface="Times New Roman" charset="0"/>
              </a:rPr>
              <a:t>   ‘Being able to develop                                       strategy’ </a:t>
            </a:r>
            <a:r>
              <a:rPr lang="en-GB" sz="2800" dirty="0">
                <a:latin typeface="Times New Roman" charset="0"/>
              </a:rPr>
              <a:t>– vision,                                             analysis, options.</a:t>
            </a:r>
          </a:p>
          <a:p>
            <a:pPr marL="0" indent="0">
              <a:lnSpc>
                <a:spcPct val="80000"/>
              </a:lnSpc>
              <a:buNone/>
            </a:pPr>
            <a:r>
              <a:rPr lang="en-GB" sz="2800" i="1" dirty="0">
                <a:latin typeface="Times New Roman" charset="0"/>
              </a:rPr>
              <a:t>   ‘Being able to communicate’ </a:t>
            </a:r>
            <a:r>
              <a:rPr lang="en-GB" sz="2800" dirty="0">
                <a:latin typeface="Times New Roman" charset="0"/>
              </a:rPr>
              <a:t>– inspire, motivate, publically perform.</a:t>
            </a:r>
          </a:p>
          <a:p>
            <a:pPr marL="0" indent="0">
              <a:lnSpc>
                <a:spcPct val="80000"/>
              </a:lnSpc>
              <a:buNone/>
            </a:pPr>
            <a:r>
              <a:rPr lang="en-GB" sz="2800" i="1" dirty="0">
                <a:latin typeface="Times New Roman" charset="0"/>
              </a:rPr>
              <a:t>   ‘Creating an appropriate culture’ </a:t>
            </a:r>
            <a:r>
              <a:rPr lang="en-GB" sz="2800" dirty="0">
                <a:latin typeface="Times New Roman" charset="0"/>
              </a:rPr>
              <a:t>– artefacts, symbols, rituals.</a:t>
            </a:r>
          </a:p>
          <a:p>
            <a:pPr marL="0" indent="0">
              <a:lnSpc>
                <a:spcPct val="80000"/>
              </a:lnSpc>
              <a:buNone/>
            </a:pPr>
            <a:r>
              <a:rPr lang="en-GB" sz="2800" i="1" dirty="0">
                <a:latin typeface="Times New Roman" charset="0"/>
              </a:rPr>
              <a:t>   ‘Managing and monitoring performance’ </a:t>
            </a:r>
            <a:r>
              <a:rPr lang="en-GB" sz="2800" dirty="0">
                <a:latin typeface="Times New Roman" charset="0"/>
              </a:rPr>
              <a:t>– freedom and control.</a:t>
            </a:r>
          </a:p>
          <a:p>
            <a:pPr marL="0" indent="0">
              <a:lnSpc>
                <a:spcPct val="80000"/>
              </a:lnSpc>
              <a:buNone/>
            </a:pPr>
            <a:r>
              <a:rPr lang="en-GB" sz="2800" dirty="0">
                <a:latin typeface="Times New Roman" charset="0"/>
              </a:rPr>
              <a:t>		    	</a:t>
            </a:r>
            <a:r>
              <a:rPr lang="en-GB" sz="2400" dirty="0">
                <a:latin typeface="Times New Roman" charset="0"/>
              </a:rPr>
              <a:t>also see (Blank, 1995; </a:t>
            </a:r>
            <a:r>
              <a:rPr lang="en-GB" sz="2400" dirty="0" err="1">
                <a:latin typeface="Times New Roman" charset="0"/>
              </a:rPr>
              <a:t>Zaccaro</a:t>
            </a:r>
            <a:r>
              <a:rPr lang="en-GB" sz="2400" dirty="0">
                <a:latin typeface="Times New Roman" charset="0"/>
              </a:rPr>
              <a:t>, 2007)</a:t>
            </a:r>
            <a:r>
              <a:rPr lang="en-GB" sz="2800" dirty="0">
                <a:latin typeface="Times New Roman" charset="0"/>
              </a:rPr>
              <a:t>     			               							</a:t>
            </a:r>
            <a:r>
              <a:rPr lang="en-GB" sz="2000" dirty="0">
                <a:latin typeface="Times New Roman" charset="0"/>
              </a:rPr>
              <a:t>      </a:t>
            </a:r>
          </a:p>
          <a:p>
            <a:pPr eaLnBrk="1" hangingPunct="1">
              <a:lnSpc>
                <a:spcPct val="80000"/>
              </a:lnSpc>
              <a:buNone/>
            </a:pPr>
            <a:r>
              <a:rPr lang="en-GB" sz="2800" dirty="0">
                <a:latin typeface="Times New Roman" charset="0"/>
              </a:rPr>
              <a:t>						  </a:t>
            </a:r>
            <a:r>
              <a:rPr lang="en-GB" sz="2800" i="1" dirty="0">
                <a:latin typeface="Times New Roman" charset="0"/>
              </a:rPr>
              <a:t>  </a:t>
            </a:r>
            <a:r>
              <a:rPr lang="en-GB" sz="2400" i="1" dirty="0">
                <a:latin typeface="Times New Roman" charset="0"/>
              </a:rPr>
              <a:t>	 				</a:t>
            </a:r>
            <a:r>
              <a:rPr lang="en-GB" sz="2400" dirty="0">
                <a:latin typeface="Times New Roman" charset="0"/>
              </a:rPr>
              <a:t>         </a:t>
            </a:r>
          </a:p>
          <a:p>
            <a:pPr eaLnBrk="1" hangingPunct="1">
              <a:lnSpc>
                <a:spcPct val="80000"/>
              </a:lnSpc>
              <a:buFontTx/>
              <a:buNone/>
            </a:pPr>
            <a:r>
              <a:rPr lang="en-GB" sz="2400" dirty="0"/>
              <a:t> </a:t>
            </a:r>
          </a:p>
        </p:txBody>
      </p:sp>
      <p:pic>
        <p:nvPicPr>
          <p:cNvPr id="4" name="Picture 3" descr="Image result for winston churchill">
            <a:extLst>
              <a:ext uri="{FF2B5EF4-FFF2-40B4-BE49-F238E27FC236}">
                <a16:creationId xmlns:a16="http://schemas.microsoft.com/office/drawing/2014/main" xmlns="" id="{403DF656-4DC3-4258-907C-568D81AE58C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076056" y="2221226"/>
            <a:ext cx="3610744" cy="1639821"/>
          </a:xfrm>
          <a:prstGeom prst="rect">
            <a:avLst/>
          </a:prstGeom>
          <a:noFill/>
          <a:ln>
            <a:noFill/>
          </a:ln>
        </p:spPr>
      </p:pic>
    </p:spTree>
    <p:extLst>
      <p:ext uri="{BB962C8B-B14F-4D97-AF65-F5344CB8AC3E}">
        <p14:creationId xmlns:p14="http://schemas.microsoft.com/office/powerpoint/2010/main" val="3568719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7544" y="188640"/>
            <a:ext cx="8229600" cy="1143000"/>
          </a:xfrm>
        </p:spPr>
        <p:txBody>
          <a:bodyPr/>
          <a:lstStyle/>
          <a:p>
            <a:pPr eaLnBrk="1" hangingPunct="1"/>
            <a:r>
              <a:rPr lang="en-GB" sz="2800" dirty="0">
                <a:latin typeface="Times New Roman" charset="0"/>
              </a:rPr>
              <a:t>Building a shared vision – Burns pp102-104   </a:t>
            </a:r>
            <a:r>
              <a:rPr lang="en-GB" sz="2800" dirty="0"/>
              <a:t>  </a:t>
            </a:r>
          </a:p>
        </p:txBody>
      </p:sp>
      <p:sp>
        <p:nvSpPr>
          <p:cNvPr id="3075" name="Rectangle 3"/>
          <p:cNvSpPr>
            <a:spLocks noGrp="1" noChangeArrowheads="1"/>
          </p:cNvSpPr>
          <p:nvPr>
            <p:ph type="body" idx="1"/>
          </p:nvPr>
        </p:nvSpPr>
        <p:spPr>
          <a:xfrm>
            <a:off x="539552" y="1268437"/>
            <a:ext cx="7848600" cy="5329238"/>
          </a:xfrm>
        </p:spPr>
        <p:txBody>
          <a:bodyPr/>
          <a:lstStyle/>
          <a:p>
            <a:pPr>
              <a:lnSpc>
                <a:spcPct val="80000"/>
              </a:lnSpc>
            </a:pPr>
            <a:r>
              <a:rPr lang="en-GB" sz="2800" dirty="0">
                <a:latin typeface="Times New Roman" charset="0"/>
              </a:rPr>
              <a:t>As Burn’s (2013:102) stresses, vision               refers to the communication of                               </a:t>
            </a:r>
            <a:r>
              <a:rPr lang="en-GB" sz="2800" i="1" dirty="0">
                <a:latin typeface="Times New Roman" charset="0"/>
              </a:rPr>
              <a:t>‘a shared mental image of a                            desired future state’ </a:t>
            </a:r>
            <a:r>
              <a:rPr lang="en-GB" sz="2800" dirty="0">
                <a:latin typeface="Times New Roman" charset="0"/>
              </a:rPr>
              <a:t>(also see                      </a:t>
            </a:r>
            <a:r>
              <a:rPr lang="en-GB" sz="2800" dirty="0" err="1">
                <a:latin typeface="Times New Roman" charset="0"/>
              </a:rPr>
              <a:t>Alvesson</a:t>
            </a:r>
            <a:r>
              <a:rPr lang="en-GB" sz="2800" dirty="0">
                <a:latin typeface="Times New Roman" charset="0"/>
              </a:rPr>
              <a:t> and Willmott, 2012;                        Bartlett and Ghoshal,1994;                                 </a:t>
            </a:r>
            <a:r>
              <a:rPr lang="en-GB" sz="2800" dirty="0" err="1">
                <a:latin typeface="Times New Roman" charset="0"/>
              </a:rPr>
              <a:t>Chia</a:t>
            </a:r>
            <a:r>
              <a:rPr lang="en-GB" sz="2800" dirty="0">
                <a:latin typeface="Times New Roman" charset="0"/>
              </a:rPr>
              <a:t> and Holt, 2009).</a:t>
            </a:r>
          </a:p>
          <a:p>
            <a:pPr>
              <a:lnSpc>
                <a:spcPct val="80000"/>
              </a:lnSpc>
            </a:pPr>
            <a:r>
              <a:rPr lang="en-GB" sz="2800" dirty="0">
                <a:latin typeface="Times New Roman" charset="0"/>
              </a:rPr>
              <a:t>Like Senge (1992), </a:t>
            </a:r>
            <a:r>
              <a:rPr lang="en-GB" sz="2800" dirty="0" err="1">
                <a:latin typeface="Times New Roman" charset="0"/>
              </a:rPr>
              <a:t>Nahapiet</a:t>
            </a:r>
            <a:r>
              <a:rPr lang="en-GB" sz="2800" dirty="0">
                <a:latin typeface="Times New Roman" charset="0"/>
              </a:rPr>
              <a:t> and                  Ghoshal (1998:253) suggest a meaningful vision is achieved </a:t>
            </a:r>
            <a:r>
              <a:rPr lang="en-GB" sz="2800" i="1" dirty="0">
                <a:latin typeface="Times New Roman" charset="0"/>
              </a:rPr>
              <a:t>‘through the existence of shared language’ </a:t>
            </a:r>
            <a:r>
              <a:rPr lang="en-GB" sz="2800" dirty="0">
                <a:latin typeface="Times New Roman" charset="0"/>
              </a:rPr>
              <a:t>i.e. technical lingo etc</a:t>
            </a:r>
            <a:r>
              <a:rPr lang="en-GB" sz="2800" i="1" dirty="0">
                <a:latin typeface="Times New Roman" charset="0"/>
              </a:rPr>
              <a:t>.</a:t>
            </a:r>
          </a:p>
          <a:p>
            <a:pPr>
              <a:lnSpc>
                <a:spcPct val="80000"/>
              </a:lnSpc>
            </a:pPr>
            <a:r>
              <a:rPr lang="en-GB" sz="2800" dirty="0">
                <a:latin typeface="Times New Roman" charset="0"/>
              </a:rPr>
              <a:t>Also, like Gardner (1995), </a:t>
            </a:r>
            <a:r>
              <a:rPr lang="en-GB" sz="2800" dirty="0" err="1">
                <a:latin typeface="Times New Roman" charset="0"/>
              </a:rPr>
              <a:t>Nahapiet</a:t>
            </a:r>
            <a:r>
              <a:rPr lang="en-GB" sz="2800" dirty="0">
                <a:latin typeface="Times New Roman" charset="0"/>
              </a:rPr>
              <a:t> and Ghoshal (1998:253) emphasise the importance of </a:t>
            </a:r>
            <a:r>
              <a:rPr lang="en-GB" sz="2800" i="1" dirty="0">
                <a:latin typeface="Times New Roman" charset="0"/>
              </a:rPr>
              <a:t>‘sharing collective narratives’ </a:t>
            </a:r>
            <a:r>
              <a:rPr lang="en-GB" sz="2800" dirty="0">
                <a:latin typeface="Times New Roman" charset="0"/>
              </a:rPr>
              <a:t>i.e. stories, myths etc</a:t>
            </a:r>
            <a:r>
              <a:rPr lang="en-GB" sz="2800" i="1" dirty="0">
                <a:latin typeface="Times New Roman" charset="0"/>
              </a:rPr>
              <a:t>.</a:t>
            </a:r>
          </a:p>
          <a:p>
            <a:pPr>
              <a:lnSpc>
                <a:spcPct val="80000"/>
              </a:lnSpc>
              <a:buNone/>
            </a:pPr>
            <a:r>
              <a:rPr lang="en-GB" sz="2800" i="1" dirty="0">
                <a:latin typeface="Times New Roman" charset="0"/>
              </a:rPr>
              <a:t>					       </a:t>
            </a:r>
            <a:r>
              <a:rPr lang="en-GB" sz="2800" dirty="0">
                <a:latin typeface="Times New Roman" charset="0"/>
              </a:rPr>
              <a:t>(also see Kotter, 1996)</a:t>
            </a:r>
            <a:r>
              <a:rPr lang="en-GB" sz="2800" i="1" dirty="0">
                <a:latin typeface="Times New Roman" charset="0"/>
              </a:rPr>
              <a:t>.                            </a:t>
            </a:r>
            <a:r>
              <a:rPr lang="en-GB" sz="2800" dirty="0">
                <a:latin typeface="Times New Roman" charset="0"/>
              </a:rPr>
              <a:t>  			               							</a:t>
            </a:r>
            <a:r>
              <a:rPr lang="en-GB" sz="2000" dirty="0">
                <a:latin typeface="Times New Roman" charset="0"/>
              </a:rPr>
              <a:t>      </a:t>
            </a:r>
          </a:p>
          <a:p>
            <a:pPr eaLnBrk="1" hangingPunct="1">
              <a:lnSpc>
                <a:spcPct val="80000"/>
              </a:lnSpc>
              <a:buNone/>
            </a:pPr>
            <a:r>
              <a:rPr lang="en-GB" sz="2800" dirty="0">
                <a:latin typeface="Times New Roman" charset="0"/>
              </a:rPr>
              <a:t>						  </a:t>
            </a:r>
            <a:r>
              <a:rPr lang="en-GB" sz="2800" i="1" dirty="0">
                <a:latin typeface="Times New Roman" charset="0"/>
              </a:rPr>
              <a:t>  </a:t>
            </a:r>
            <a:r>
              <a:rPr lang="en-GB" sz="2400" i="1" dirty="0">
                <a:latin typeface="Times New Roman" charset="0"/>
              </a:rPr>
              <a:t>	 				</a:t>
            </a:r>
            <a:r>
              <a:rPr lang="en-GB" sz="2400" dirty="0">
                <a:latin typeface="Times New Roman" charset="0"/>
              </a:rPr>
              <a:t>         </a:t>
            </a:r>
          </a:p>
          <a:p>
            <a:pPr eaLnBrk="1" hangingPunct="1">
              <a:lnSpc>
                <a:spcPct val="80000"/>
              </a:lnSpc>
              <a:buFontTx/>
              <a:buNone/>
            </a:pPr>
            <a:r>
              <a:rPr lang="en-GB" sz="2400" dirty="0"/>
              <a:t> </a:t>
            </a:r>
          </a:p>
        </p:txBody>
      </p:sp>
      <p:pic>
        <p:nvPicPr>
          <p:cNvPr id="2050" name="Picture 2" descr="Image result for shared vision"/>
          <p:cNvPicPr>
            <a:picLocks noChangeAspect="1" noChangeArrowheads="1"/>
          </p:cNvPicPr>
          <p:nvPr/>
        </p:nvPicPr>
        <p:blipFill>
          <a:blip r:embed="rId2" cstate="print"/>
          <a:srcRect/>
          <a:stretch>
            <a:fillRect/>
          </a:stretch>
        </p:blipFill>
        <p:spPr bwMode="auto">
          <a:xfrm>
            <a:off x="6660232" y="980728"/>
            <a:ext cx="2285275" cy="2952328"/>
          </a:xfrm>
          <a:prstGeom prst="rect">
            <a:avLst/>
          </a:prstGeom>
          <a:noFill/>
          <a:ln w="9525">
            <a:noFill/>
            <a:miter lim="800000"/>
            <a:headEnd/>
            <a:tailEnd/>
          </a:ln>
        </p:spPr>
      </p:pic>
    </p:spTree>
    <p:extLst>
      <p:ext uri="{BB962C8B-B14F-4D97-AF65-F5344CB8AC3E}">
        <p14:creationId xmlns:p14="http://schemas.microsoft.com/office/powerpoint/2010/main" val="1281839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7544" y="188640"/>
            <a:ext cx="8229600" cy="1143000"/>
          </a:xfrm>
        </p:spPr>
        <p:txBody>
          <a:bodyPr/>
          <a:lstStyle/>
          <a:p>
            <a:pPr eaLnBrk="1" hangingPunct="1"/>
            <a:r>
              <a:rPr lang="en-GB" sz="2800" dirty="0">
                <a:latin typeface="Times New Roman" charset="0"/>
              </a:rPr>
              <a:t>Strategic Intent – Burns pp104-105   </a:t>
            </a:r>
            <a:r>
              <a:rPr lang="en-GB" sz="2800" dirty="0"/>
              <a:t> </a:t>
            </a:r>
          </a:p>
        </p:txBody>
      </p:sp>
      <p:sp>
        <p:nvSpPr>
          <p:cNvPr id="3075" name="Rectangle 3"/>
          <p:cNvSpPr>
            <a:spLocks noGrp="1" noChangeArrowheads="1"/>
          </p:cNvSpPr>
          <p:nvPr>
            <p:ph type="body" idx="1"/>
          </p:nvPr>
        </p:nvSpPr>
        <p:spPr>
          <a:xfrm>
            <a:off x="827584" y="1340768"/>
            <a:ext cx="7848600" cy="5329238"/>
          </a:xfrm>
        </p:spPr>
        <p:txBody>
          <a:bodyPr/>
          <a:lstStyle/>
          <a:p>
            <a:pPr>
              <a:lnSpc>
                <a:spcPct val="80000"/>
              </a:lnSpc>
            </a:pPr>
            <a:r>
              <a:rPr lang="en-GB" sz="2800" dirty="0">
                <a:latin typeface="Times New Roman" charset="0"/>
              </a:rPr>
              <a:t>For </a:t>
            </a:r>
            <a:r>
              <a:rPr lang="en-GB" sz="2800" dirty="0" err="1">
                <a:latin typeface="Times New Roman" charset="0"/>
              </a:rPr>
              <a:t>Ohmae</a:t>
            </a:r>
            <a:r>
              <a:rPr lang="en-GB" sz="2800" dirty="0">
                <a:latin typeface="Times New Roman" charset="0"/>
              </a:rPr>
              <a:t> (2005), the Japanese                        word </a:t>
            </a:r>
            <a:r>
              <a:rPr lang="en-GB" sz="2800" i="1" dirty="0" err="1">
                <a:latin typeface="Times New Roman" charset="0"/>
              </a:rPr>
              <a:t>kosoryoku</a:t>
            </a:r>
            <a:r>
              <a:rPr lang="en-GB" sz="2800" i="1" dirty="0">
                <a:latin typeface="Times New Roman" charset="0"/>
              </a:rPr>
              <a:t> </a:t>
            </a:r>
            <a:r>
              <a:rPr lang="en-GB" sz="2800" dirty="0">
                <a:latin typeface="Times New Roman" charset="0"/>
              </a:rPr>
              <a:t>implies evolving                    strategic formulation in the age                              of uncertainty (also see                             Fukuyama, 1995 and the                                       </a:t>
            </a:r>
            <a:r>
              <a:rPr lang="en-GB" sz="2800" i="1" dirty="0">
                <a:latin typeface="Times New Roman" charset="0"/>
              </a:rPr>
              <a:t>end of order</a:t>
            </a:r>
            <a:r>
              <a:rPr lang="en-GB" sz="2800" dirty="0">
                <a:latin typeface="Times New Roman" charset="0"/>
              </a:rPr>
              <a:t>).  </a:t>
            </a:r>
          </a:p>
          <a:p>
            <a:pPr>
              <a:lnSpc>
                <a:spcPct val="80000"/>
              </a:lnSpc>
            </a:pPr>
            <a:r>
              <a:rPr lang="en-GB" sz="2800" dirty="0">
                <a:latin typeface="Times New Roman" charset="0"/>
              </a:rPr>
              <a:t>Evolving towards </a:t>
            </a:r>
            <a:r>
              <a:rPr lang="en-GB" sz="2800" i="1" dirty="0">
                <a:latin typeface="Times New Roman" charset="0"/>
              </a:rPr>
              <a:t>‘Blue Ocean’ </a:t>
            </a:r>
            <a:r>
              <a:rPr lang="en-GB" sz="2800" dirty="0">
                <a:latin typeface="Times New Roman" charset="0"/>
              </a:rPr>
              <a:t>strategy helps to avoid stagnation (Kim and Mauborgne, 2005).          </a:t>
            </a:r>
          </a:p>
          <a:p>
            <a:pPr>
              <a:lnSpc>
                <a:spcPct val="80000"/>
              </a:lnSpc>
            </a:pPr>
            <a:r>
              <a:rPr lang="en-GB" sz="2800" dirty="0">
                <a:latin typeface="Times New Roman" charset="0"/>
              </a:rPr>
              <a:t>Both Hamel (2000) and Prahalad and Hamel (1990) stress the importance of the following in creating strategic intent: (1) </a:t>
            </a:r>
            <a:r>
              <a:rPr lang="en-GB" sz="2800" i="1" dirty="0">
                <a:latin typeface="Times New Roman" charset="0"/>
              </a:rPr>
              <a:t>customer benefits</a:t>
            </a:r>
            <a:r>
              <a:rPr lang="en-GB" sz="2800" dirty="0">
                <a:latin typeface="Times New Roman" charset="0"/>
              </a:rPr>
              <a:t>; (2) </a:t>
            </a:r>
            <a:r>
              <a:rPr lang="en-GB" sz="2800" i="1" dirty="0">
                <a:latin typeface="Times New Roman" charset="0"/>
              </a:rPr>
              <a:t>customer interface</a:t>
            </a:r>
            <a:r>
              <a:rPr lang="en-GB" sz="2800" dirty="0">
                <a:latin typeface="Times New Roman" charset="0"/>
              </a:rPr>
              <a:t>; and (3) </a:t>
            </a:r>
            <a:r>
              <a:rPr lang="en-GB" sz="2800" i="1" dirty="0">
                <a:latin typeface="Times New Roman" charset="0"/>
              </a:rPr>
              <a:t>competencies-wealth potential</a:t>
            </a:r>
            <a:r>
              <a:rPr lang="en-GB" sz="2800" dirty="0">
                <a:latin typeface="Times New Roman" charset="0"/>
              </a:rPr>
              <a:t>.                     			               							</a:t>
            </a:r>
            <a:r>
              <a:rPr lang="en-GB" sz="2000" dirty="0">
                <a:latin typeface="Times New Roman" charset="0"/>
              </a:rPr>
              <a:t>      </a:t>
            </a:r>
          </a:p>
          <a:p>
            <a:pPr eaLnBrk="1" hangingPunct="1">
              <a:lnSpc>
                <a:spcPct val="80000"/>
              </a:lnSpc>
              <a:buNone/>
            </a:pPr>
            <a:r>
              <a:rPr lang="en-GB" sz="2800" dirty="0">
                <a:latin typeface="Times New Roman" charset="0"/>
              </a:rPr>
              <a:t>						  </a:t>
            </a:r>
            <a:r>
              <a:rPr lang="en-GB" sz="2800" i="1" dirty="0">
                <a:latin typeface="Times New Roman" charset="0"/>
              </a:rPr>
              <a:t>  </a:t>
            </a:r>
            <a:r>
              <a:rPr lang="en-GB" sz="2400" i="1" dirty="0">
                <a:latin typeface="Times New Roman" charset="0"/>
              </a:rPr>
              <a:t>	 				</a:t>
            </a:r>
            <a:r>
              <a:rPr lang="en-GB" sz="2400" dirty="0">
                <a:latin typeface="Times New Roman" charset="0"/>
              </a:rPr>
              <a:t>         </a:t>
            </a:r>
          </a:p>
          <a:p>
            <a:pPr eaLnBrk="1" hangingPunct="1">
              <a:lnSpc>
                <a:spcPct val="80000"/>
              </a:lnSpc>
              <a:buFontTx/>
              <a:buNone/>
            </a:pPr>
            <a:r>
              <a:rPr lang="en-GB" sz="2400" dirty="0"/>
              <a:t> </a:t>
            </a:r>
          </a:p>
        </p:txBody>
      </p:sp>
      <p:pic>
        <p:nvPicPr>
          <p:cNvPr id="2" name="Picture 2" descr="Image result for strategic intent"/>
          <p:cNvPicPr>
            <a:picLocks noChangeAspect="1" noChangeArrowheads="1"/>
          </p:cNvPicPr>
          <p:nvPr/>
        </p:nvPicPr>
        <p:blipFill>
          <a:blip r:embed="rId2" cstate="print"/>
          <a:srcRect/>
          <a:stretch>
            <a:fillRect/>
          </a:stretch>
        </p:blipFill>
        <p:spPr bwMode="auto">
          <a:xfrm>
            <a:off x="6156176" y="1268760"/>
            <a:ext cx="2664296" cy="1995650"/>
          </a:xfrm>
          <a:prstGeom prst="rect">
            <a:avLst/>
          </a:prstGeom>
          <a:noFill/>
          <a:ln w="9525">
            <a:noFill/>
            <a:miter lim="800000"/>
            <a:headEnd/>
            <a:tailEnd/>
          </a:ln>
        </p:spPr>
      </p:pic>
    </p:spTree>
    <p:extLst>
      <p:ext uri="{BB962C8B-B14F-4D97-AF65-F5344CB8AC3E}">
        <p14:creationId xmlns:p14="http://schemas.microsoft.com/office/powerpoint/2010/main" val="3518778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7544" y="188640"/>
            <a:ext cx="8229600" cy="1143000"/>
          </a:xfrm>
        </p:spPr>
        <p:txBody>
          <a:bodyPr/>
          <a:lstStyle/>
          <a:p>
            <a:pPr eaLnBrk="1" hangingPunct="1"/>
            <a:r>
              <a:rPr lang="en-GB" sz="2800" dirty="0">
                <a:latin typeface="Times New Roman" charset="0"/>
              </a:rPr>
              <a:t>Core personal attributes of leaders – Burns pp105-107   </a:t>
            </a:r>
            <a:r>
              <a:rPr lang="en-GB" sz="2800" dirty="0"/>
              <a:t> </a:t>
            </a:r>
          </a:p>
        </p:txBody>
      </p:sp>
      <p:sp>
        <p:nvSpPr>
          <p:cNvPr id="3075" name="Rectangle 3"/>
          <p:cNvSpPr>
            <a:spLocks noGrp="1" noChangeArrowheads="1"/>
          </p:cNvSpPr>
          <p:nvPr>
            <p:ph type="body" idx="1"/>
          </p:nvPr>
        </p:nvSpPr>
        <p:spPr>
          <a:xfrm>
            <a:off x="827856" y="1124744"/>
            <a:ext cx="7848600" cy="5329238"/>
          </a:xfrm>
        </p:spPr>
        <p:txBody>
          <a:bodyPr/>
          <a:lstStyle/>
          <a:p>
            <a:pPr>
              <a:lnSpc>
                <a:spcPct val="80000"/>
              </a:lnSpc>
            </a:pPr>
            <a:r>
              <a:rPr lang="en-GB" sz="2800" i="1" dirty="0">
                <a:latin typeface="Times New Roman" charset="0"/>
              </a:rPr>
              <a:t>‘Self-awareness’ </a:t>
            </a:r>
            <a:r>
              <a:rPr lang="en-GB" sz="2800" dirty="0">
                <a:latin typeface="Times New Roman" charset="0"/>
              </a:rPr>
              <a:t>– the ability to understand yourself and your emotions.</a:t>
            </a:r>
          </a:p>
          <a:p>
            <a:pPr>
              <a:lnSpc>
                <a:spcPct val="80000"/>
              </a:lnSpc>
            </a:pPr>
            <a:r>
              <a:rPr lang="en-GB" sz="2800" i="1" dirty="0">
                <a:latin typeface="Times New Roman" charset="0"/>
              </a:rPr>
              <a:t>‘Self-management’ </a:t>
            </a:r>
            <a:r>
              <a:rPr lang="en-GB" sz="2800" dirty="0">
                <a:latin typeface="Times New Roman" charset="0"/>
              </a:rPr>
              <a:t>– control, personal responsibility, initiative.     </a:t>
            </a:r>
          </a:p>
          <a:p>
            <a:pPr>
              <a:lnSpc>
                <a:spcPct val="80000"/>
              </a:lnSpc>
            </a:pPr>
            <a:r>
              <a:rPr lang="en-GB" sz="2800" i="1" dirty="0">
                <a:latin typeface="Times New Roman" charset="0"/>
              </a:rPr>
              <a:t>‘Social awareness’ </a:t>
            </a:r>
            <a:r>
              <a:rPr lang="en-GB" sz="2800" dirty="0">
                <a:latin typeface="Times New Roman" charset="0"/>
              </a:rPr>
              <a:t>– empathy, sensitivity, respectful, fairness.</a:t>
            </a:r>
          </a:p>
          <a:p>
            <a:pPr>
              <a:lnSpc>
                <a:spcPct val="80000"/>
              </a:lnSpc>
            </a:pPr>
            <a:r>
              <a:rPr lang="en-GB" sz="2800" i="1" dirty="0">
                <a:latin typeface="Times New Roman" charset="0"/>
              </a:rPr>
              <a:t>‘Social skills’ </a:t>
            </a:r>
            <a:r>
              <a:rPr lang="en-GB" sz="2800" dirty="0">
                <a:latin typeface="Times New Roman" charset="0"/>
              </a:rPr>
              <a:t>– expressiveness, ingratiation, self-promotion, assertiveness – are crucial for relationship building and </a:t>
            </a:r>
            <a:r>
              <a:rPr lang="en-GB" sz="2800" i="1" dirty="0">
                <a:latin typeface="Times New Roman" charset="0"/>
              </a:rPr>
              <a:t>‘no longer a nicety or a coping mechanism, instead it is a leadership imperative’ </a:t>
            </a:r>
            <a:r>
              <a:rPr lang="en-GB" sz="2800" dirty="0">
                <a:latin typeface="Times New Roman" charset="0"/>
              </a:rPr>
              <a:t>(Blass and Ferris, 2007:11)</a:t>
            </a:r>
            <a:r>
              <a:rPr lang="en-GB" sz="2800" i="1" dirty="0">
                <a:latin typeface="Times New Roman" charset="0"/>
              </a:rPr>
              <a:t>.       </a:t>
            </a:r>
          </a:p>
          <a:p>
            <a:pPr marL="0" indent="0">
              <a:lnSpc>
                <a:spcPct val="80000"/>
              </a:lnSpc>
              <a:buNone/>
            </a:pPr>
            <a:r>
              <a:rPr lang="en-GB" sz="2800" dirty="0">
                <a:latin typeface="Times New Roman" charset="0"/>
              </a:rPr>
              <a:t> </a:t>
            </a:r>
          </a:p>
          <a:p>
            <a:pPr marL="0" indent="0">
              <a:lnSpc>
                <a:spcPct val="80000"/>
              </a:lnSpc>
              <a:buNone/>
            </a:pPr>
            <a:r>
              <a:rPr lang="en-GB" sz="1600" dirty="0">
                <a:latin typeface="Times New Roman" charset="0"/>
              </a:rPr>
              <a:t>              	</a:t>
            </a:r>
            <a:r>
              <a:rPr lang="en-GB" sz="2400" dirty="0">
                <a:latin typeface="Times New Roman" charset="0"/>
              </a:rPr>
              <a:t>(also see Baron and Markman, 2000, 2003; Baron, 	2007; Chell, 2013; Cornelissen and Clarke, 2010, 	2011; Westphal, 2010; </a:t>
            </a:r>
            <a:r>
              <a:rPr lang="en-GB" sz="2400" dirty="0" err="1">
                <a:latin typeface="Times New Roman" charset="0"/>
              </a:rPr>
              <a:t>Zott</a:t>
            </a:r>
            <a:r>
              <a:rPr lang="en-GB" sz="2400" dirty="0">
                <a:latin typeface="Times New Roman" charset="0"/>
              </a:rPr>
              <a:t> and </a:t>
            </a:r>
            <a:r>
              <a:rPr lang="en-GB" sz="2400" dirty="0" err="1">
                <a:latin typeface="Times New Roman" charset="0"/>
              </a:rPr>
              <a:t>Huy</a:t>
            </a:r>
            <a:r>
              <a:rPr lang="en-GB" sz="2400" dirty="0">
                <a:latin typeface="Times New Roman" charset="0"/>
              </a:rPr>
              <a:t>, 2007)</a:t>
            </a:r>
            <a:r>
              <a:rPr lang="en-GB" sz="2800" dirty="0">
                <a:latin typeface="Times New Roman" charset="0"/>
              </a:rPr>
              <a:t>			               							</a:t>
            </a:r>
            <a:r>
              <a:rPr lang="en-GB" sz="2000" dirty="0">
                <a:latin typeface="Times New Roman" charset="0"/>
              </a:rPr>
              <a:t>      </a:t>
            </a:r>
          </a:p>
          <a:p>
            <a:pPr eaLnBrk="1" hangingPunct="1">
              <a:lnSpc>
                <a:spcPct val="80000"/>
              </a:lnSpc>
              <a:buNone/>
            </a:pPr>
            <a:r>
              <a:rPr lang="en-GB" sz="2800" dirty="0">
                <a:latin typeface="Times New Roman" charset="0"/>
              </a:rPr>
              <a:t>						  </a:t>
            </a:r>
            <a:r>
              <a:rPr lang="en-GB" sz="2800" i="1" dirty="0">
                <a:latin typeface="Times New Roman" charset="0"/>
              </a:rPr>
              <a:t>  </a:t>
            </a:r>
            <a:r>
              <a:rPr lang="en-GB" sz="2400" i="1" dirty="0">
                <a:latin typeface="Times New Roman" charset="0"/>
              </a:rPr>
              <a:t>	 				</a:t>
            </a:r>
            <a:r>
              <a:rPr lang="en-GB" sz="2400" dirty="0">
                <a:latin typeface="Times New Roman" charset="0"/>
              </a:rPr>
              <a:t>         </a:t>
            </a:r>
          </a:p>
          <a:p>
            <a:pPr eaLnBrk="1" hangingPunct="1">
              <a:lnSpc>
                <a:spcPct val="80000"/>
              </a:lnSpc>
              <a:buFontTx/>
              <a:buNone/>
            </a:pPr>
            <a:r>
              <a:rPr lang="en-GB" sz="2400" dirty="0"/>
              <a:t> </a:t>
            </a:r>
          </a:p>
        </p:txBody>
      </p:sp>
    </p:spTree>
    <p:extLst>
      <p:ext uri="{BB962C8B-B14F-4D97-AF65-F5344CB8AC3E}">
        <p14:creationId xmlns:p14="http://schemas.microsoft.com/office/powerpoint/2010/main" val="3184421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7544" y="188640"/>
            <a:ext cx="8229600" cy="1143000"/>
          </a:xfrm>
        </p:spPr>
        <p:txBody>
          <a:bodyPr/>
          <a:lstStyle/>
          <a:p>
            <a:pPr eaLnBrk="1" hangingPunct="1"/>
            <a:r>
              <a:rPr lang="en-GB" sz="2800" dirty="0">
                <a:latin typeface="Times New Roman" charset="0"/>
              </a:rPr>
              <a:t>Leadership paradigms – Burns pp114-117   </a:t>
            </a:r>
            <a:r>
              <a:rPr lang="en-GB" sz="2800" dirty="0"/>
              <a:t> </a:t>
            </a:r>
          </a:p>
        </p:txBody>
      </p:sp>
      <p:sp>
        <p:nvSpPr>
          <p:cNvPr id="3075" name="Rectangle 3"/>
          <p:cNvSpPr>
            <a:spLocks noGrp="1" noChangeArrowheads="1"/>
          </p:cNvSpPr>
          <p:nvPr>
            <p:ph type="body" idx="1"/>
          </p:nvPr>
        </p:nvSpPr>
        <p:spPr>
          <a:xfrm>
            <a:off x="467544" y="1356670"/>
            <a:ext cx="7848600" cy="5329238"/>
          </a:xfrm>
        </p:spPr>
        <p:txBody>
          <a:bodyPr/>
          <a:lstStyle/>
          <a:p>
            <a:pPr>
              <a:lnSpc>
                <a:spcPct val="80000"/>
              </a:lnSpc>
            </a:pPr>
            <a:r>
              <a:rPr lang="en-GB" sz="2800" i="1" dirty="0">
                <a:latin typeface="Times New Roman" charset="0"/>
              </a:rPr>
              <a:t>‘Transactional leadership’ </a:t>
            </a:r>
            <a:r>
              <a:rPr lang="en-GB" sz="2800" dirty="0">
                <a:latin typeface="Times New Roman" charset="0"/>
              </a:rPr>
              <a:t>–                                this refers to traditional planning,              controlling, monitoring and 		         rewarding individuals (Bass, 1985,                   1998; </a:t>
            </a:r>
            <a:r>
              <a:rPr lang="en-GB" sz="2800" dirty="0" err="1">
                <a:latin typeface="Times New Roman" charset="0"/>
              </a:rPr>
              <a:t>Rozzell</a:t>
            </a:r>
            <a:r>
              <a:rPr lang="en-GB" sz="2800" dirty="0">
                <a:latin typeface="Times New Roman" charset="0"/>
              </a:rPr>
              <a:t> and Gundersen, 2003). </a:t>
            </a:r>
          </a:p>
          <a:p>
            <a:pPr>
              <a:lnSpc>
                <a:spcPct val="80000"/>
              </a:lnSpc>
            </a:pPr>
            <a:r>
              <a:rPr lang="en-GB" sz="2800" i="1" dirty="0">
                <a:latin typeface="Times New Roman" charset="0"/>
              </a:rPr>
              <a:t>‘Transformational leadership’ </a:t>
            </a:r>
            <a:r>
              <a:rPr lang="en-GB" sz="2800" dirty="0">
                <a:latin typeface="Times New Roman" charset="0"/>
              </a:rPr>
              <a:t>–                         this refers to charismatic leaders                       being role-models and empowering</a:t>
            </a:r>
            <a:r>
              <a:rPr lang="en-GB" sz="2800" i="1" dirty="0">
                <a:latin typeface="Times New Roman" charset="0"/>
              </a:rPr>
              <a:t>              </a:t>
            </a:r>
            <a:r>
              <a:rPr lang="en-GB" sz="2800" dirty="0">
                <a:latin typeface="Times New Roman" charset="0"/>
              </a:rPr>
              <a:t>(Avolio, 1999; </a:t>
            </a:r>
            <a:r>
              <a:rPr lang="en-GB" sz="2800" dirty="0" err="1">
                <a:latin typeface="Times New Roman" charset="0"/>
              </a:rPr>
              <a:t>Sosik</a:t>
            </a:r>
            <a:r>
              <a:rPr lang="en-GB" sz="2800" dirty="0">
                <a:latin typeface="Times New Roman" charset="0"/>
              </a:rPr>
              <a:t> et al, 2002).</a:t>
            </a:r>
          </a:p>
          <a:p>
            <a:pPr>
              <a:lnSpc>
                <a:spcPct val="80000"/>
              </a:lnSpc>
            </a:pPr>
            <a:r>
              <a:rPr lang="en-GB" sz="2800" i="1" dirty="0">
                <a:latin typeface="Times New Roman" charset="0"/>
              </a:rPr>
              <a:t>‘Visionary leader’ </a:t>
            </a:r>
            <a:r>
              <a:rPr lang="en-GB" sz="2800" dirty="0">
                <a:latin typeface="Times New Roman" charset="0"/>
              </a:rPr>
              <a:t>– this refers to a flexible individual that is clearly focused, communicates effectively and invests time in others (</a:t>
            </a:r>
            <a:r>
              <a:rPr lang="en-GB" sz="2800" dirty="0" err="1">
                <a:latin typeface="Times New Roman" charset="0"/>
              </a:rPr>
              <a:t>Kuratko</a:t>
            </a:r>
            <a:r>
              <a:rPr lang="en-GB" sz="2800" dirty="0">
                <a:latin typeface="Times New Roman" charset="0"/>
              </a:rPr>
              <a:t>, 2009; </a:t>
            </a:r>
            <a:r>
              <a:rPr lang="en-GB" sz="2800" dirty="0" err="1">
                <a:latin typeface="Times New Roman" charset="0"/>
              </a:rPr>
              <a:t>Sashkin</a:t>
            </a:r>
            <a:r>
              <a:rPr lang="en-GB" sz="2800" dirty="0">
                <a:latin typeface="Times New Roman" charset="0"/>
              </a:rPr>
              <a:t>, 1996; Wickham, 2006).                   			               							</a:t>
            </a:r>
            <a:r>
              <a:rPr lang="en-GB" sz="2000" dirty="0">
                <a:latin typeface="Times New Roman" charset="0"/>
              </a:rPr>
              <a:t>      </a:t>
            </a:r>
          </a:p>
          <a:p>
            <a:pPr eaLnBrk="1" hangingPunct="1">
              <a:lnSpc>
                <a:spcPct val="80000"/>
              </a:lnSpc>
              <a:buNone/>
            </a:pPr>
            <a:r>
              <a:rPr lang="en-GB" sz="2800" dirty="0">
                <a:latin typeface="Times New Roman" charset="0"/>
              </a:rPr>
              <a:t>						  </a:t>
            </a:r>
            <a:r>
              <a:rPr lang="en-GB" sz="2800" i="1" dirty="0">
                <a:latin typeface="Times New Roman" charset="0"/>
              </a:rPr>
              <a:t>  </a:t>
            </a:r>
            <a:r>
              <a:rPr lang="en-GB" sz="2400" i="1" dirty="0">
                <a:latin typeface="Times New Roman" charset="0"/>
              </a:rPr>
              <a:t>	 				</a:t>
            </a:r>
            <a:r>
              <a:rPr lang="en-GB" sz="2400" dirty="0">
                <a:latin typeface="Times New Roman" charset="0"/>
              </a:rPr>
              <a:t>         </a:t>
            </a:r>
          </a:p>
          <a:p>
            <a:pPr eaLnBrk="1" hangingPunct="1">
              <a:lnSpc>
                <a:spcPct val="80000"/>
              </a:lnSpc>
              <a:buFontTx/>
              <a:buNone/>
            </a:pPr>
            <a:r>
              <a:rPr lang="en-GB" sz="2400" dirty="0"/>
              <a:t> </a:t>
            </a:r>
          </a:p>
        </p:txBody>
      </p:sp>
      <p:pic>
        <p:nvPicPr>
          <p:cNvPr id="5" name="Picture 4" descr="C:\Users\user\AppData\Local\Microsoft\Windows\INetCache\Content.MSO\E54A4849.tmp">
            <a:extLst>
              <a:ext uri="{FF2B5EF4-FFF2-40B4-BE49-F238E27FC236}">
                <a16:creationId xmlns:a16="http://schemas.microsoft.com/office/drawing/2014/main" xmlns="" id="{EA0A7CE7-E27E-4072-8E57-BE951903236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300192" y="1356670"/>
            <a:ext cx="2741066" cy="2157092"/>
          </a:xfrm>
          <a:prstGeom prst="rect">
            <a:avLst/>
          </a:prstGeom>
          <a:noFill/>
          <a:ln>
            <a:noFill/>
          </a:ln>
        </p:spPr>
      </p:pic>
    </p:spTree>
    <p:extLst>
      <p:ext uri="{BB962C8B-B14F-4D97-AF65-F5344CB8AC3E}">
        <p14:creationId xmlns:p14="http://schemas.microsoft.com/office/powerpoint/2010/main" val="2756936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7544" y="188640"/>
            <a:ext cx="8229600" cy="1143000"/>
          </a:xfrm>
        </p:spPr>
        <p:txBody>
          <a:bodyPr/>
          <a:lstStyle/>
          <a:p>
            <a:pPr eaLnBrk="1" hangingPunct="1"/>
            <a:r>
              <a:rPr lang="en-GB" sz="2800" dirty="0">
                <a:latin typeface="Times New Roman" charset="0"/>
              </a:rPr>
              <a:t>Leadership style – Burns pp107-113   </a:t>
            </a:r>
            <a:r>
              <a:rPr lang="en-GB" sz="2800" dirty="0"/>
              <a:t> </a:t>
            </a:r>
          </a:p>
        </p:txBody>
      </p:sp>
      <p:sp>
        <p:nvSpPr>
          <p:cNvPr id="3075" name="Rectangle 3"/>
          <p:cNvSpPr>
            <a:spLocks noGrp="1" noChangeArrowheads="1"/>
          </p:cNvSpPr>
          <p:nvPr>
            <p:ph type="body" idx="1"/>
          </p:nvPr>
        </p:nvSpPr>
        <p:spPr>
          <a:xfrm>
            <a:off x="827584" y="1340768"/>
            <a:ext cx="7632848" cy="4968552"/>
          </a:xfrm>
        </p:spPr>
        <p:txBody>
          <a:bodyPr/>
          <a:lstStyle/>
          <a:p>
            <a:pPr>
              <a:lnSpc>
                <a:spcPct val="80000"/>
              </a:lnSpc>
            </a:pPr>
            <a:r>
              <a:rPr lang="en-GB" sz="2800" i="1" dirty="0">
                <a:latin typeface="Times New Roman" charset="0"/>
              </a:rPr>
              <a:t>‘Authoritative [autocratic-exploitative] style’ </a:t>
            </a:r>
            <a:r>
              <a:rPr lang="en-GB" sz="2800" dirty="0">
                <a:latin typeface="Times New Roman" charset="0"/>
              </a:rPr>
              <a:t>– direction and decision-making reflect traditional status attainment and power-control (see </a:t>
            </a:r>
            <a:r>
              <a:rPr lang="en-GB" sz="2800" dirty="0" err="1">
                <a:latin typeface="Times New Roman" charset="0"/>
              </a:rPr>
              <a:t>Avolio</a:t>
            </a:r>
            <a:r>
              <a:rPr lang="en-GB" sz="2800" dirty="0">
                <a:latin typeface="Times New Roman" charset="0"/>
              </a:rPr>
              <a:t> and Gardner, 2005; Bass and </a:t>
            </a:r>
            <a:r>
              <a:rPr lang="en-GB" sz="2800" dirty="0" err="1">
                <a:latin typeface="Times New Roman" charset="0"/>
              </a:rPr>
              <a:t>Avolio</a:t>
            </a:r>
            <a:r>
              <a:rPr lang="en-GB" sz="2800" dirty="0">
                <a:latin typeface="Times New Roman" charset="0"/>
              </a:rPr>
              <a:t>, 1990).</a:t>
            </a:r>
          </a:p>
          <a:p>
            <a:pPr>
              <a:lnSpc>
                <a:spcPct val="80000"/>
              </a:lnSpc>
            </a:pPr>
            <a:r>
              <a:rPr lang="en-GB" sz="2800" i="1" dirty="0">
                <a:latin typeface="Times New Roman" charset="0"/>
              </a:rPr>
              <a:t>‘Democratic [consultative] style’ </a:t>
            </a:r>
            <a:r>
              <a:rPr lang="en-GB" sz="2800" dirty="0">
                <a:latin typeface="Times New Roman" charset="0"/>
              </a:rPr>
              <a:t>– prioritises group decision-making process and reflects consensus building and team-building (</a:t>
            </a:r>
            <a:r>
              <a:rPr lang="en-GB" sz="2800" dirty="0" err="1">
                <a:latin typeface="Times New Roman" charset="0"/>
              </a:rPr>
              <a:t>Hargie</a:t>
            </a:r>
            <a:r>
              <a:rPr lang="en-GB" sz="2800" dirty="0">
                <a:latin typeface="Times New Roman" charset="0"/>
              </a:rPr>
              <a:t> et al, 1994).</a:t>
            </a:r>
          </a:p>
          <a:p>
            <a:pPr>
              <a:lnSpc>
                <a:spcPct val="80000"/>
              </a:lnSpc>
            </a:pPr>
            <a:r>
              <a:rPr lang="en-GB" sz="2800" i="1" dirty="0">
                <a:latin typeface="Times New Roman" charset="0"/>
              </a:rPr>
              <a:t>‘Laissez-faire’ </a:t>
            </a:r>
            <a:r>
              <a:rPr lang="en-GB" sz="2800" dirty="0">
                <a:latin typeface="Times New Roman" charset="0"/>
              </a:rPr>
              <a:t>– openness and freedom are encouraged, there is little direction and few formal boundaries (</a:t>
            </a:r>
            <a:r>
              <a:rPr lang="en-GB" sz="2800" dirty="0" err="1">
                <a:latin typeface="Times New Roman" charset="0"/>
              </a:rPr>
              <a:t>Hargie</a:t>
            </a:r>
            <a:r>
              <a:rPr lang="en-GB" sz="2800" dirty="0">
                <a:latin typeface="Times New Roman" charset="0"/>
              </a:rPr>
              <a:t> et al, 1994).</a:t>
            </a:r>
          </a:p>
          <a:p>
            <a:pPr>
              <a:lnSpc>
                <a:spcPct val="80000"/>
              </a:lnSpc>
              <a:buNone/>
            </a:pPr>
            <a:r>
              <a:rPr lang="en-GB" sz="2800" dirty="0">
                <a:latin typeface="Times New Roman" charset="0"/>
              </a:rPr>
              <a:t>		               							</a:t>
            </a:r>
            <a:r>
              <a:rPr lang="en-GB" sz="2000" dirty="0">
                <a:latin typeface="Times New Roman" charset="0"/>
              </a:rPr>
              <a:t>      </a:t>
            </a:r>
          </a:p>
          <a:p>
            <a:pPr eaLnBrk="1" hangingPunct="1">
              <a:lnSpc>
                <a:spcPct val="80000"/>
              </a:lnSpc>
              <a:buNone/>
            </a:pPr>
            <a:r>
              <a:rPr lang="en-GB" sz="2800" dirty="0">
                <a:latin typeface="Times New Roman" charset="0"/>
              </a:rPr>
              <a:t>						  </a:t>
            </a:r>
            <a:r>
              <a:rPr lang="en-GB" sz="2800" i="1" dirty="0">
                <a:latin typeface="Times New Roman" charset="0"/>
              </a:rPr>
              <a:t>  </a:t>
            </a:r>
            <a:r>
              <a:rPr lang="en-GB" sz="2400" i="1" dirty="0">
                <a:latin typeface="Times New Roman" charset="0"/>
              </a:rPr>
              <a:t>	 				</a:t>
            </a:r>
            <a:r>
              <a:rPr lang="en-GB" sz="2400" dirty="0">
                <a:latin typeface="Times New Roman" charset="0"/>
              </a:rPr>
              <a:t>         </a:t>
            </a:r>
          </a:p>
          <a:p>
            <a:pPr eaLnBrk="1" hangingPunct="1">
              <a:lnSpc>
                <a:spcPct val="80000"/>
              </a:lnSpc>
              <a:buFontTx/>
              <a:buNone/>
            </a:pPr>
            <a:r>
              <a:rPr lang="en-GB" sz="2400" dirty="0"/>
              <a:t> </a:t>
            </a:r>
          </a:p>
        </p:txBody>
      </p:sp>
    </p:spTree>
    <p:extLst>
      <p:ext uri="{BB962C8B-B14F-4D97-AF65-F5344CB8AC3E}">
        <p14:creationId xmlns:p14="http://schemas.microsoft.com/office/powerpoint/2010/main" val="3429688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7544" y="188640"/>
            <a:ext cx="8229600" cy="1143000"/>
          </a:xfrm>
        </p:spPr>
        <p:txBody>
          <a:bodyPr/>
          <a:lstStyle/>
          <a:p>
            <a:pPr eaLnBrk="1" hangingPunct="1"/>
            <a:r>
              <a:rPr lang="en-GB" sz="2800" dirty="0">
                <a:latin typeface="Times New Roman" charset="0"/>
              </a:rPr>
              <a:t>Entrepreneurial leadership </a:t>
            </a:r>
            <a:r>
              <a:rPr lang="en-GB" sz="2800" i="1" dirty="0">
                <a:latin typeface="Times New Roman" charset="0"/>
              </a:rPr>
              <a:t>in focus </a:t>
            </a:r>
            <a:r>
              <a:rPr lang="en-GB" sz="2800" dirty="0">
                <a:latin typeface="Times New Roman" charset="0"/>
              </a:rPr>
              <a:t>– Burns pp114-120   </a:t>
            </a:r>
            <a:r>
              <a:rPr lang="en-GB" sz="2800" dirty="0"/>
              <a:t> </a:t>
            </a:r>
          </a:p>
        </p:txBody>
      </p:sp>
      <p:sp>
        <p:nvSpPr>
          <p:cNvPr id="3075" name="Rectangle 3"/>
          <p:cNvSpPr>
            <a:spLocks noGrp="1" noChangeArrowheads="1"/>
          </p:cNvSpPr>
          <p:nvPr>
            <p:ph type="body" idx="1"/>
          </p:nvPr>
        </p:nvSpPr>
        <p:spPr>
          <a:xfrm>
            <a:off x="827584" y="1124744"/>
            <a:ext cx="7848600" cy="5329238"/>
          </a:xfrm>
        </p:spPr>
        <p:txBody>
          <a:bodyPr/>
          <a:lstStyle/>
          <a:p>
            <a:pPr>
              <a:lnSpc>
                <a:spcPct val="80000"/>
              </a:lnSpc>
            </a:pPr>
            <a:r>
              <a:rPr lang="en-GB" sz="2800" dirty="0">
                <a:latin typeface="Times New Roman" panose="02020603050405020304" pitchFamily="18" charset="0"/>
                <a:cs typeface="Times New Roman" panose="02020603050405020304" pitchFamily="18" charset="0"/>
              </a:rPr>
              <a:t>In a study of Jazz bands, </a:t>
            </a:r>
            <a:r>
              <a:rPr lang="en-GB" sz="2800" dirty="0" err="1">
                <a:latin typeface="Times New Roman" panose="02020603050405020304" pitchFamily="18" charset="0"/>
                <a:cs typeface="Times New Roman" panose="02020603050405020304" pitchFamily="18" charset="0"/>
              </a:rPr>
              <a:t>Ucbasaran</a:t>
            </a:r>
            <a:r>
              <a:rPr lang="en-GB" sz="2800" dirty="0">
                <a:latin typeface="Times New Roman" panose="02020603050405020304" pitchFamily="18" charset="0"/>
                <a:cs typeface="Times New Roman" panose="02020603050405020304" pitchFamily="18" charset="0"/>
              </a:rPr>
              <a:t> and Lockett (2012:2) point out </a:t>
            </a:r>
            <a:r>
              <a:rPr lang="en-GB" sz="2800" i="1" dirty="0">
                <a:latin typeface="Times New Roman" panose="02020603050405020304" pitchFamily="18" charset="0"/>
                <a:cs typeface="Times New Roman" panose="02020603050405020304" pitchFamily="18" charset="0"/>
              </a:rPr>
              <a:t>‘Do not fear mistakes. There are none. </a:t>
            </a:r>
            <a:r>
              <a:rPr lang="en-GB" sz="2800" i="1" u="sng" dirty="0">
                <a:latin typeface="Times New Roman" panose="02020603050405020304" pitchFamily="18" charset="0"/>
                <a:cs typeface="Times New Roman" panose="02020603050405020304" pitchFamily="18" charset="0"/>
              </a:rPr>
              <a:t>Miles Davies </a:t>
            </a:r>
            <a:r>
              <a:rPr lang="en-GB" sz="2800" i="1" dirty="0">
                <a:latin typeface="Times New Roman" panose="02020603050405020304" pitchFamily="18" charset="0"/>
                <a:cs typeface="Times New Roman" panose="02020603050405020304" pitchFamily="18" charset="0"/>
              </a:rPr>
              <a:t>is credited with saying…If entrepreneurial leaders want high levels of creativity from their team, they must accept that sometimes things will go wrong. The jazz leaders embraced mistakes as part of the process of creating something new and valuable’.      </a:t>
            </a:r>
            <a:r>
              <a:rPr lang="en-GB" sz="2800" dirty="0">
                <a:latin typeface="Times New Roman" charset="0"/>
              </a:rPr>
              <a:t>			               							</a:t>
            </a:r>
            <a:r>
              <a:rPr lang="en-GB" sz="2000" dirty="0">
                <a:latin typeface="Times New Roman" charset="0"/>
              </a:rPr>
              <a:t>      </a:t>
            </a:r>
          </a:p>
          <a:p>
            <a:pPr eaLnBrk="1" hangingPunct="1">
              <a:lnSpc>
                <a:spcPct val="80000"/>
              </a:lnSpc>
              <a:buNone/>
            </a:pPr>
            <a:r>
              <a:rPr lang="en-GB" sz="2800" dirty="0">
                <a:latin typeface="Times New Roman" charset="0"/>
              </a:rPr>
              <a:t>						  </a:t>
            </a:r>
            <a:r>
              <a:rPr lang="en-GB" sz="2800" i="1" dirty="0">
                <a:latin typeface="Times New Roman" charset="0"/>
              </a:rPr>
              <a:t>  </a:t>
            </a:r>
            <a:r>
              <a:rPr lang="en-GB" sz="2400" i="1" dirty="0">
                <a:latin typeface="Times New Roman" charset="0"/>
              </a:rPr>
              <a:t>	 				</a:t>
            </a:r>
            <a:r>
              <a:rPr lang="en-GB" sz="2400" dirty="0">
                <a:latin typeface="Times New Roman" charset="0"/>
              </a:rPr>
              <a:t>         </a:t>
            </a:r>
          </a:p>
          <a:p>
            <a:pPr eaLnBrk="1" hangingPunct="1">
              <a:lnSpc>
                <a:spcPct val="80000"/>
              </a:lnSpc>
              <a:buFontTx/>
              <a:buNone/>
            </a:pPr>
            <a:r>
              <a:rPr lang="en-GB" sz="2400" dirty="0"/>
              <a:t> </a:t>
            </a:r>
          </a:p>
        </p:txBody>
      </p:sp>
      <p:pic>
        <p:nvPicPr>
          <p:cNvPr id="5122" name="Picture 2" descr="Image result for miles davis recording music "/>
          <p:cNvPicPr>
            <a:picLocks noChangeAspect="1" noChangeArrowheads="1"/>
          </p:cNvPicPr>
          <p:nvPr/>
        </p:nvPicPr>
        <p:blipFill>
          <a:blip r:embed="rId2" cstate="print"/>
          <a:srcRect/>
          <a:stretch>
            <a:fillRect/>
          </a:stretch>
        </p:blipFill>
        <p:spPr bwMode="auto">
          <a:xfrm>
            <a:off x="5508104" y="3980138"/>
            <a:ext cx="3268588" cy="2702872"/>
          </a:xfrm>
          <a:prstGeom prst="rect">
            <a:avLst/>
          </a:prstGeom>
          <a:noFill/>
          <a:ln w="9525">
            <a:noFill/>
            <a:miter lim="800000"/>
            <a:headEnd/>
            <a:tailEnd/>
          </a:ln>
        </p:spPr>
      </p:pic>
    </p:spTree>
    <p:extLst>
      <p:ext uri="{BB962C8B-B14F-4D97-AF65-F5344CB8AC3E}">
        <p14:creationId xmlns:p14="http://schemas.microsoft.com/office/powerpoint/2010/main" val="118729057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3980</TotalTime>
  <Words>768</Words>
  <Application>Microsoft Macintosh PowerPoint</Application>
  <PresentationFormat>On-screen Show (4:3)</PresentationFormat>
  <Paragraphs>73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Becoming an entrepreneurial leader (Burns book – chapter 4)               </vt:lpstr>
      <vt:lpstr>Introduction           </vt:lpstr>
      <vt:lpstr>Role of the leader – Burns pp100-101    </vt:lpstr>
      <vt:lpstr>Building a shared vision – Burns pp102-104     </vt:lpstr>
      <vt:lpstr>Strategic Intent – Burns pp104-105    </vt:lpstr>
      <vt:lpstr>Core personal attributes of leaders – Burns pp105-107    </vt:lpstr>
      <vt:lpstr>Leadership paradigms – Burns pp114-117    </vt:lpstr>
      <vt:lpstr>Leadership style – Burns pp107-113    </vt:lpstr>
      <vt:lpstr>Entrepreneurial leadership in focus – Burns pp114-120    </vt:lpstr>
      <vt:lpstr>Entrepreneurial leadership in focus cont. – Burns pp114-120    </vt:lpstr>
      <vt:lpstr>To conclude:      </vt:lpstr>
    </vt:vector>
  </TitlesOfParts>
  <Company>MMU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Structure and Innovation</dc:title>
  <dc:creator>MMUBS Staff</dc:creator>
  <cp:lastModifiedBy>Martin Hovanessian</cp:lastModifiedBy>
  <cp:revision>796</cp:revision>
  <cp:lastPrinted>2017-09-25T08:58:08Z</cp:lastPrinted>
  <dcterms:created xsi:type="dcterms:W3CDTF">2009-10-16T08:52:03Z</dcterms:created>
  <dcterms:modified xsi:type="dcterms:W3CDTF">2020-01-06T19:35:26Z</dcterms:modified>
</cp:coreProperties>
</file>