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4" r:id="rId4"/>
    <p:sldId id="283" r:id="rId5"/>
    <p:sldId id="282" r:id="rId6"/>
    <p:sldId id="285" r:id="rId7"/>
    <p:sldId id="273" r:id="rId8"/>
    <p:sldId id="278" r:id="rId9"/>
    <p:sldId id="276" r:id="rId10"/>
    <p:sldId id="296" r:id="rId11"/>
    <p:sldId id="291" r:id="rId12"/>
    <p:sldId id="287" r:id="rId13"/>
    <p:sldId id="292" r:id="rId14"/>
    <p:sldId id="294" r:id="rId15"/>
    <p:sldId id="288" r:id="rId16"/>
    <p:sldId id="293" r:id="rId17"/>
    <p:sldId id="289" r:id="rId18"/>
    <p:sldId id="295" r:id="rId19"/>
    <p:sldId id="279" r:id="rId20"/>
    <p:sldId id="274" r:id="rId21"/>
    <p:sldId id="29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4660"/>
  </p:normalViewPr>
  <p:slideViewPr>
    <p:cSldViewPr>
      <p:cViewPr varScale="1">
        <p:scale>
          <a:sx n="105" d="100"/>
          <a:sy n="105" d="100"/>
        </p:scale>
        <p:origin x="187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A2A0-A667-4096-80FC-83045212A390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1311-4901-47D1-9606-5AA7CCCEA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11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A2A0-A667-4096-80FC-83045212A390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1311-4901-47D1-9606-5AA7CCCEA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9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A2A0-A667-4096-80FC-83045212A390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1311-4901-47D1-9606-5AA7CCCEA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06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A2A0-A667-4096-80FC-83045212A390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1311-4901-47D1-9606-5AA7CCCEA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09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A2A0-A667-4096-80FC-83045212A390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1311-4901-47D1-9606-5AA7CCCEA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21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A2A0-A667-4096-80FC-83045212A390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1311-4901-47D1-9606-5AA7CCCEA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19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A2A0-A667-4096-80FC-83045212A390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1311-4901-47D1-9606-5AA7CCCEA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15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A2A0-A667-4096-80FC-83045212A390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1311-4901-47D1-9606-5AA7CCCEA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119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A2A0-A667-4096-80FC-83045212A390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1311-4901-47D1-9606-5AA7CCCEA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46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A2A0-A667-4096-80FC-83045212A390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1311-4901-47D1-9606-5AA7CCCEA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38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A2A0-A667-4096-80FC-83045212A390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1311-4901-47D1-9606-5AA7CCCEA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49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BA2A0-A667-4096-80FC-83045212A390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31311-4901-47D1-9606-5AA7CCCEA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source=images&amp;cd=&amp;cad=rja&amp;uact=8&amp;ved=0ahUKEwjkl4TIgJHPAhVEvhQKHTwqDGMQjRwIBw&amp;url=http://www.delvinia.com/the-emerging-role-of-the-customer-experience-professional/&amp;psig=AFQjCNHwPc-0foC5EP0KqMrQB43r5WAMQQ&amp;ust=147401623891567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source=images&amp;cd=&amp;cad=rja&amp;uact=8&amp;ved=0ahUKEwjkl4TIgJHPAhVEvhQKHTwqDGMQjRwIBw&amp;url=http://www.delvinia.com/the-emerging-role-of-the-customer-experience-professional/&amp;psig=AFQjCNHwPc-0foC5EP0KqMrQB43r5WAMQQ&amp;ust=147401623891567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source=images&amp;cd=&amp;cad=rja&amp;uact=8&amp;ved=0ahUKEwjkl4TIgJHPAhVEvhQKHTwqDGMQjRwIBw&amp;url=http://www.delvinia.com/the-emerging-role-of-the-customer-experience-professional/&amp;psig=AFQjCNHwPc-0foC5EP0KqMrQB43r5WAMQQ&amp;ust=147401623891567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source=images&amp;cd=&amp;cad=rja&amp;uact=8&amp;ved=0ahUKEwjkl4TIgJHPAhVEvhQKHTwqDGMQjRwIBw&amp;url=http://www.delvinia.com/the-emerging-role-of-the-customer-experience-professional/&amp;psig=AFQjCNHwPc-0foC5EP0KqMrQB43r5WAMQQ&amp;ust=1474016238915673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source=images&amp;cd=&amp;cad=rja&amp;uact=8&amp;ved=0ahUKEwjkl4TIgJHPAhVEvhQKHTwqDGMQjRwIBw&amp;url=http://www.delvinia.com/the-emerging-role-of-the-customer-experience-professional/&amp;psig=AFQjCNHwPc-0foC5EP0KqMrQB43r5WAMQQ&amp;ust=147401623891567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source=images&amp;cd=&amp;cad=rja&amp;uact=8&amp;ved=0ahUKEwjkl4TIgJHPAhVEvhQKHTwqDGMQjRwIBw&amp;url=http://www.delvinia.com/the-emerging-role-of-the-customer-experience-professional/&amp;psig=AFQjCNHwPc-0foC5EP0KqMrQB43r5WAMQQ&amp;ust=147401623891567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source=images&amp;cd=&amp;cad=rja&amp;uact=8&amp;ved=0ahUKEwjkl4TIgJHPAhVEvhQKHTwqDGMQjRwIBw&amp;url=http://www.delvinia.com/the-emerging-role-of-the-customer-experience-professional/&amp;psig=AFQjCNHwPc-0foC5EP0KqMrQB43r5WAMQQ&amp;ust=147401623891567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source=images&amp;cd=&amp;cad=rja&amp;uact=8&amp;ved=0ahUKEwjkl4TIgJHPAhVEvhQKHTwqDGMQjRwIBw&amp;url=http://www.delvinia.com/the-emerging-role-of-the-customer-experience-professional/&amp;psig=AFQjCNHwPc-0foC5EP0KqMrQB43r5WAMQQ&amp;ust=147401623891567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source=images&amp;cd=&amp;cad=rja&amp;uact=8&amp;ved=0ahUKEwjkl4TIgJHPAhVEvhQKHTwqDGMQjRwIBw&amp;url=http://www.delvinia.com/the-emerging-role-of-the-customer-experience-professional/&amp;psig=AFQjCNHwPc-0foC5EP0KqMrQB43r5WAMQQ&amp;ust=147401623891567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source=images&amp;cd=&amp;cad=rja&amp;uact=8&amp;ved=0ahUKEwjkl4TIgJHPAhVEvhQKHTwqDGMQjRwIBw&amp;url=http://www.delvinia.com/the-emerging-role-of-the-customer-experience-professional/&amp;psig=AFQjCNHwPc-0foC5EP0KqMrQB43r5WAMQQ&amp;ust=147401623891567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source=images&amp;cd=&amp;cad=rja&amp;uact=8&amp;ved=0ahUKEwjkl4TIgJHPAhVEvhQKHTwqDGMQjRwIBw&amp;url=http://www.delvinia.com/the-emerging-role-of-the-customer-experience-professional/&amp;psig=AFQjCNHwPc-0foC5EP0KqMrQB43r5WAMQQ&amp;ust=147401623891567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source=images&amp;cd=&amp;cad=rja&amp;uact=8&amp;ved=0ahUKEwjkl4TIgJHPAhVEvhQKHTwqDGMQjRwIBw&amp;url=http://www.delvinia.com/the-emerging-role-of-the-customer-experience-professional/&amp;psig=AFQjCNHwPc-0foC5EP0KqMrQB43r5WAMQQ&amp;ust=147401623891567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source=images&amp;cd=&amp;cad=rja&amp;uact=8&amp;ved=0ahUKEwjkl4TIgJHPAhVEvhQKHTwqDGMQjRwIBw&amp;url=http://www.delvinia.com/the-emerging-role-of-the-customer-experience-professional/&amp;psig=AFQjCNHwPc-0foC5EP0KqMrQB43r5WAMQQ&amp;ust=147401623891567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source=images&amp;cd=&amp;cad=rja&amp;uact=8&amp;ved=0ahUKEwjkl4TIgJHPAhVEvhQKHTwqDGMQjRwIBw&amp;url=http://www.delvinia.com/the-emerging-role-of-the-customer-experience-professional/&amp;psig=AFQjCNHwPc-0foC5EP0KqMrQB43r5WAMQQ&amp;ust=147401623891567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5271343"/>
            <a:ext cx="8636496" cy="1470025"/>
          </a:xfrm>
        </p:spPr>
        <p:txBody>
          <a:bodyPr>
            <a:normAutofit fontScale="90000"/>
          </a:bodyPr>
          <a:lstStyle/>
          <a:p>
            <a:pPr algn="r"/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MK9701: </a:t>
            </a:r>
            <a:b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Portfolio Guidance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GB" sz="2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941168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Image result for currys pc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5"/>
            <a:ext cx="9144000" cy="493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462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9610" t="24500" r="9600" b="4101"/>
          <a:stretch/>
        </p:blipFill>
        <p:spPr>
          <a:xfrm>
            <a:off x="1979712" y="188640"/>
            <a:ext cx="5529085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1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Database Work: Your Objectives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61" y="105273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2" descr="Image result for digital customer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46" y="5445224"/>
            <a:ext cx="2314210" cy="12687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9161" y="1268760"/>
            <a:ext cx="8229600" cy="4525963"/>
          </a:xfrm>
        </p:spPr>
        <p:txBody>
          <a:bodyPr>
            <a:noAutofit/>
          </a:bodyPr>
          <a:lstStyle/>
          <a:p>
            <a:r>
              <a:rPr lang="en-GB" sz="2400" dirty="0" smtClean="0"/>
              <a:t>Your objective may or may not be about achieving another transaction</a:t>
            </a:r>
          </a:p>
          <a:p>
            <a:endParaRPr lang="en-GB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504" y="2071389"/>
            <a:ext cx="404279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/>
              <a:t>General</a:t>
            </a:r>
          </a:p>
          <a:p>
            <a:r>
              <a:rPr lang="en-GB" altLang="en-US" sz="1800" dirty="0" smtClean="0"/>
              <a:t>To generate awareness</a:t>
            </a:r>
          </a:p>
          <a:p>
            <a:r>
              <a:rPr lang="en-GB" altLang="en-US" sz="1800" dirty="0" smtClean="0"/>
              <a:t>To inspire need</a:t>
            </a:r>
          </a:p>
          <a:p>
            <a:r>
              <a:rPr lang="en-GB" altLang="en-US" sz="1800" dirty="0" smtClean="0"/>
              <a:t>To inform</a:t>
            </a:r>
          </a:p>
          <a:p>
            <a:r>
              <a:rPr lang="en-GB" altLang="en-US" sz="1800" dirty="0" smtClean="0"/>
              <a:t>To persuade</a:t>
            </a:r>
          </a:p>
          <a:p>
            <a:r>
              <a:rPr lang="en-GB" altLang="en-US" sz="1800" dirty="0" smtClean="0"/>
              <a:t>To encourage action</a:t>
            </a:r>
          </a:p>
          <a:p>
            <a:pPr eaLnBrk="0" hangingPunct="0">
              <a:buFont typeface="Arial" charset="0"/>
              <a:buChar char="•"/>
              <a:defRPr/>
            </a:pPr>
            <a:r>
              <a:rPr lang="en-GB" sz="1800" dirty="0" smtClean="0"/>
              <a:t>To educate</a:t>
            </a:r>
          </a:p>
          <a:p>
            <a:pPr eaLnBrk="0" hangingPunct="0">
              <a:buFont typeface="Arial" charset="0"/>
              <a:buChar char="•"/>
              <a:defRPr/>
            </a:pPr>
            <a:r>
              <a:rPr lang="en-GB" sz="1800" dirty="0" smtClean="0"/>
              <a:t>To remind / refresh</a:t>
            </a:r>
          </a:p>
          <a:p>
            <a:pPr eaLnBrk="0" hangingPunct="0">
              <a:buFont typeface="Arial" charset="0"/>
              <a:buChar char="•"/>
              <a:defRPr/>
            </a:pPr>
            <a:r>
              <a:rPr lang="en-GB" sz="1800" dirty="0" smtClean="0"/>
              <a:t>To entertain</a:t>
            </a:r>
          </a:p>
          <a:p>
            <a:pPr eaLnBrk="0" hangingPunct="0">
              <a:buFont typeface="Arial" charset="0"/>
              <a:buChar char="•"/>
              <a:defRPr/>
            </a:pPr>
            <a:r>
              <a:rPr lang="en-GB" sz="1800" dirty="0" smtClean="0"/>
              <a:t>To compare alternatives</a:t>
            </a:r>
          </a:p>
          <a:p>
            <a:pPr eaLnBrk="0" hangingPunct="0">
              <a:buFont typeface="Arial" charset="0"/>
              <a:buChar char="•"/>
              <a:defRPr/>
            </a:pPr>
            <a:r>
              <a:rPr lang="en-GB" sz="1800" dirty="0" smtClean="0"/>
              <a:t>To change attitudes</a:t>
            </a:r>
          </a:p>
          <a:p>
            <a:pPr eaLnBrk="0" hangingPunct="0">
              <a:buFont typeface="Arial" charset="0"/>
              <a:buChar char="•"/>
              <a:defRPr/>
            </a:pPr>
            <a:r>
              <a:rPr lang="en-GB" sz="1800" dirty="0" smtClean="0"/>
              <a:t>To satisfy</a:t>
            </a:r>
          </a:p>
          <a:p>
            <a:pPr eaLnBrk="0" hangingPunct="0">
              <a:buFont typeface="Arial" charset="0"/>
              <a:buChar char="•"/>
              <a:defRPr/>
            </a:pPr>
            <a:r>
              <a:rPr lang="en-GB" sz="1800" dirty="0" smtClean="0"/>
              <a:t>To retain</a:t>
            </a:r>
            <a:endParaRPr lang="en-GB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15816" y="2049645"/>
            <a:ext cx="404279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/>
              <a:t>Digital Specific</a:t>
            </a:r>
          </a:p>
          <a:p>
            <a:r>
              <a:rPr lang="en-GB" altLang="en-US" sz="1800" dirty="0" smtClean="0"/>
              <a:t>To drive site traffic</a:t>
            </a:r>
          </a:p>
          <a:p>
            <a:r>
              <a:rPr lang="en-GB" sz="1800" dirty="0" smtClean="0"/>
              <a:t>To increase social followership</a:t>
            </a:r>
          </a:p>
          <a:p>
            <a:r>
              <a:rPr lang="en-GB" sz="1800" dirty="0" smtClean="0"/>
              <a:t>Customer Engagement</a:t>
            </a:r>
          </a:p>
          <a:p>
            <a:r>
              <a:rPr lang="en-GB" sz="1800" dirty="0" smtClean="0"/>
              <a:t>To convert leads</a:t>
            </a:r>
          </a:p>
          <a:p>
            <a:r>
              <a:rPr lang="en-GB" sz="1800" dirty="0" smtClean="0"/>
              <a:t>To accrue customer data</a:t>
            </a:r>
          </a:p>
          <a:p>
            <a:r>
              <a:rPr lang="en-GB" sz="1800" dirty="0" smtClean="0"/>
              <a:t>To drive online users in-store</a:t>
            </a:r>
          </a:p>
          <a:p>
            <a:r>
              <a:rPr lang="en-GB" sz="1800" dirty="0" smtClean="0"/>
              <a:t>To handle customer queries</a:t>
            </a:r>
          </a:p>
          <a:p>
            <a:r>
              <a:rPr lang="en-GB" sz="1800" dirty="0" smtClean="0"/>
              <a:t>To engage lapsed users</a:t>
            </a:r>
          </a:p>
          <a:p>
            <a:r>
              <a:rPr lang="en-GB" sz="1800" dirty="0" smtClean="0"/>
              <a:t>To generate sharing behaviour</a:t>
            </a:r>
          </a:p>
          <a:p>
            <a:r>
              <a:rPr lang="en-GB" altLang="en-US" sz="1800" dirty="0" smtClean="0"/>
              <a:t>To develop user generated content</a:t>
            </a:r>
          </a:p>
          <a:p>
            <a:r>
              <a:rPr lang="en-GB" altLang="en-US" sz="1800" dirty="0"/>
              <a:t>To support other                                        marketing </a:t>
            </a:r>
            <a:r>
              <a:rPr lang="en-GB" altLang="en-US" sz="1800" dirty="0" smtClean="0"/>
              <a:t>efforts</a:t>
            </a:r>
          </a:p>
          <a:p>
            <a:r>
              <a:rPr lang="en-GB" altLang="en-US" sz="1800" dirty="0" smtClean="0"/>
              <a:t>To improve sentiment</a:t>
            </a:r>
            <a:endParaRPr lang="en-GB" altLang="en-US" sz="1800" dirty="0"/>
          </a:p>
          <a:p>
            <a:endParaRPr lang="en-GB" altLang="en-US" sz="1800" dirty="0" smtClean="0"/>
          </a:p>
          <a:p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3387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Database Work: Data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0256" y="1231810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2" descr="Image result for digital customer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46" y="5445224"/>
            <a:ext cx="2314210" cy="12687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9161" y="1495325"/>
            <a:ext cx="8229600" cy="4525963"/>
          </a:xfrm>
        </p:spPr>
        <p:txBody>
          <a:bodyPr>
            <a:noAutofit/>
          </a:bodyPr>
          <a:lstStyle/>
          <a:p>
            <a:r>
              <a:rPr lang="en-GB" sz="2000" dirty="0" smtClean="0"/>
              <a:t>Your first role is to get hold of the data and make any changes you wish to personalise it to your case (future </a:t>
            </a:r>
            <a:r>
              <a:rPr lang="en-GB" sz="2000" dirty="0" smtClean="0"/>
              <a:t>communication </a:t>
            </a:r>
            <a:r>
              <a:rPr lang="en-GB" sz="2000" dirty="0" smtClean="0"/>
              <a:t>from Saul will explain what you can and cannot change)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Please note: you are not permitted to add any further columns to the data as this would result in a far more complicated process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Once this is complete then you follow the process for uploading this to the Websand system (covered on the walkthrough which will be provided / covered in class)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Please note: once your import your data it may take up to 12 hours to appear on your dashboard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Include 2-3 screenshots to demonstrate your work here</a:t>
            </a:r>
          </a:p>
          <a:p>
            <a:endParaRPr lang="en-GB" sz="240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3484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9770" t="8400" r="1"/>
          <a:stretch/>
        </p:blipFill>
        <p:spPr>
          <a:xfrm>
            <a:off x="457200" y="188640"/>
            <a:ext cx="8352928" cy="64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1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0008" t="19599" r="776" b="14434"/>
          <a:stretch/>
        </p:blipFill>
        <p:spPr>
          <a:xfrm>
            <a:off x="117416" y="603448"/>
            <a:ext cx="8909168" cy="50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26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Database Work: Segmenting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61" y="119675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2" descr="Image result for digital customer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46" y="5445224"/>
            <a:ext cx="2314210" cy="12687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9161" y="1484784"/>
            <a:ext cx="8229600" cy="4525963"/>
          </a:xfrm>
        </p:spPr>
        <p:txBody>
          <a:bodyPr>
            <a:noAutofit/>
          </a:bodyPr>
          <a:lstStyle/>
          <a:p>
            <a:r>
              <a:rPr lang="en-GB" sz="2400" dirty="0" smtClean="0"/>
              <a:t>You are then required to use the segment ‘function’ to create segments for the email marketing activity</a:t>
            </a:r>
          </a:p>
          <a:p>
            <a:r>
              <a:rPr lang="en-GB" sz="2400" dirty="0" smtClean="0"/>
              <a:t>You can create segments based on either:</a:t>
            </a:r>
          </a:p>
          <a:p>
            <a:pPr lvl="1"/>
            <a:r>
              <a:rPr lang="en-GB" sz="2400" dirty="0" smtClean="0"/>
              <a:t>One criteria (follow the walkthrough instructions)</a:t>
            </a:r>
          </a:p>
          <a:p>
            <a:pPr lvl="1"/>
            <a:r>
              <a:rPr lang="en-GB" sz="2400" dirty="0" smtClean="0"/>
              <a:t>More than on criteria (to do this, you need to create segments for each individual segment, and then use the combine segments function to bring them into one segment)</a:t>
            </a:r>
          </a:p>
          <a:p>
            <a:r>
              <a:rPr lang="en-GB" sz="2400" dirty="0" smtClean="0"/>
              <a:t>You may create between </a:t>
            </a:r>
            <a:r>
              <a:rPr lang="en-GB" sz="2400" dirty="0" smtClean="0"/>
              <a:t>3-4 </a:t>
            </a:r>
            <a:r>
              <a:rPr lang="en-GB" sz="2400" dirty="0" smtClean="0"/>
              <a:t>segments</a:t>
            </a:r>
          </a:p>
          <a:p>
            <a:r>
              <a:rPr lang="en-GB" sz="2400" dirty="0" smtClean="0"/>
              <a:t>Include 2-3 screenshots to demonstrate your work here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4225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0007" t="20001" b="14200"/>
          <a:stretch/>
        </p:blipFill>
        <p:spPr>
          <a:xfrm>
            <a:off x="179512" y="908720"/>
            <a:ext cx="8892480" cy="493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67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Database Work: Message Creation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61" y="119675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2" descr="Image result for digital customer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46" y="5445224"/>
            <a:ext cx="2314210" cy="12687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9161" y="1484784"/>
            <a:ext cx="8229600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Once you have your segments you are required to build a separate email for each segment designed to meet your set objectives</a:t>
            </a:r>
          </a:p>
          <a:p>
            <a:r>
              <a:rPr lang="en-GB" sz="2800" dirty="0" smtClean="0"/>
              <a:t>The walkthrough will provide detailed guidance on how you can create, amend and send test messages</a:t>
            </a:r>
          </a:p>
          <a:p>
            <a:r>
              <a:rPr lang="en-GB" sz="2800" dirty="0" smtClean="0"/>
              <a:t>Take time to consider how you will differentiate messages across each segment</a:t>
            </a:r>
          </a:p>
          <a:p>
            <a:r>
              <a:rPr lang="en-GB" sz="2800" dirty="0" smtClean="0"/>
              <a:t>We expect a clear and professional layout that conforms broadly to </a:t>
            </a:r>
            <a:r>
              <a:rPr lang="en-GB" sz="2800" dirty="0" err="1" smtClean="0"/>
              <a:t>Currys</a:t>
            </a:r>
            <a:r>
              <a:rPr lang="en-GB" sz="2800" dirty="0" smtClean="0"/>
              <a:t> PC </a:t>
            </a:r>
            <a:r>
              <a:rPr lang="en-GB" sz="2800" dirty="0" smtClean="0"/>
              <a:t>Wo</a:t>
            </a:r>
            <a:r>
              <a:rPr lang="en-GB" sz="2800" dirty="0" smtClean="0"/>
              <a:t>rld </a:t>
            </a:r>
            <a:r>
              <a:rPr lang="en-GB" sz="2800" dirty="0" smtClean="0"/>
              <a:t>style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5849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0279" t="19600" r="557" b="14601"/>
          <a:stretch/>
        </p:blipFill>
        <p:spPr>
          <a:xfrm>
            <a:off x="381316" y="1124744"/>
            <a:ext cx="8381367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67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Database Work: Marking Criteria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61" y="105273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2" descr="Image result for digital customer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46" y="5445224"/>
            <a:ext cx="2314210" cy="12687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9161" y="2132856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en-GB" sz="2400" dirty="0" smtClean="0"/>
              <a:t>Creation </a:t>
            </a:r>
            <a:r>
              <a:rPr lang="en-GB" sz="2400" dirty="0"/>
              <a:t>of distinct customer segments based on suitable data fields</a:t>
            </a:r>
          </a:p>
          <a:p>
            <a:pPr lvl="0"/>
            <a:r>
              <a:rPr lang="en-GB" sz="2400" dirty="0"/>
              <a:t>Setting of clear objectives for each customer segment</a:t>
            </a:r>
          </a:p>
          <a:p>
            <a:pPr lvl="0"/>
            <a:r>
              <a:rPr lang="en-GB" sz="2400" dirty="0"/>
              <a:t>Development of targeted email communications designed to achieve the stated objectives</a:t>
            </a:r>
          </a:p>
          <a:p>
            <a:pPr lvl="0"/>
            <a:r>
              <a:rPr lang="en-GB" sz="2400" dirty="0"/>
              <a:t>Competent usage of database software with suitable screenshots included to showcase </a:t>
            </a:r>
            <a:r>
              <a:rPr lang="en-GB" sz="2400" dirty="0" smtClean="0"/>
              <a:t>work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3347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90264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bg1">
                    <a:lumMod val="50000"/>
                  </a:schemeClr>
                </a:solidFill>
              </a:rPr>
              <a:t>Component Two:</a:t>
            </a:r>
            <a:r>
              <a:rPr lang="en-GB" sz="3600" b="1" dirty="0" smtClean="0"/>
              <a:t> </a:t>
            </a:r>
            <a:endParaRPr lang="en-GB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961" y="8367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9930" t="24933" r="10226" b="8567"/>
          <a:stretch/>
        </p:blipFill>
        <p:spPr>
          <a:xfrm>
            <a:off x="2339752" y="1124744"/>
            <a:ext cx="4968552" cy="561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6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Part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Three: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Reflective Statement of Learning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61" y="1268760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2" descr="Image result for digital customer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46" y="5445224"/>
            <a:ext cx="2314210" cy="12687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9161" y="1484784"/>
            <a:ext cx="8229600" cy="4525963"/>
          </a:xfrm>
        </p:spPr>
        <p:txBody>
          <a:bodyPr>
            <a:noAutofit/>
          </a:bodyPr>
          <a:lstStyle/>
          <a:p>
            <a:r>
              <a:rPr lang="en-GB" sz="2400" dirty="0"/>
              <a:t>For this section you are required to select </a:t>
            </a:r>
            <a:r>
              <a:rPr lang="en-GB" sz="2400" b="1" dirty="0"/>
              <a:t>one</a:t>
            </a:r>
            <a:r>
              <a:rPr lang="en-GB" sz="2400" dirty="0"/>
              <a:t> of the below topics</a:t>
            </a:r>
            <a:r>
              <a:rPr lang="en-GB" sz="2400" dirty="0" smtClean="0"/>
              <a:t>:</a:t>
            </a:r>
            <a:endParaRPr lang="en-GB" sz="2400" dirty="0"/>
          </a:p>
          <a:p>
            <a:pPr lvl="1"/>
            <a:r>
              <a:rPr lang="en-GB" sz="2000" dirty="0"/>
              <a:t>Online Consumer Behaviour</a:t>
            </a:r>
          </a:p>
          <a:p>
            <a:pPr lvl="1"/>
            <a:r>
              <a:rPr lang="en-GB" sz="2000" dirty="0"/>
              <a:t>Customer Journey Mapping</a:t>
            </a:r>
          </a:p>
          <a:p>
            <a:pPr lvl="1"/>
            <a:r>
              <a:rPr lang="en-GB" sz="2000" dirty="0"/>
              <a:t>Database </a:t>
            </a:r>
            <a:r>
              <a:rPr lang="en-GB" sz="2000" dirty="0" smtClean="0"/>
              <a:t>Marketing</a:t>
            </a:r>
          </a:p>
          <a:p>
            <a:pPr lvl="1"/>
            <a:endParaRPr lang="en-GB" sz="2000" dirty="0"/>
          </a:p>
          <a:p>
            <a:pPr lvl="0"/>
            <a:r>
              <a:rPr lang="en-GB" sz="2400" dirty="0"/>
              <a:t>Use </a:t>
            </a:r>
            <a:r>
              <a:rPr lang="en-GB" sz="2400" dirty="0" smtClean="0"/>
              <a:t>academic </a:t>
            </a:r>
            <a:r>
              <a:rPr lang="en-GB" sz="2400" dirty="0"/>
              <a:t>or practitioner sources to demonstrate your understanding of the concept</a:t>
            </a:r>
          </a:p>
          <a:p>
            <a:pPr lvl="0"/>
            <a:r>
              <a:rPr lang="en-GB" sz="2400" dirty="0"/>
              <a:t>Include a critical reflection of how these concepts are useful (or not!) to digital marketers, and specifically your case </a:t>
            </a:r>
            <a:r>
              <a:rPr lang="en-GB" sz="2400" dirty="0" smtClean="0"/>
              <a:t>study</a:t>
            </a:r>
          </a:p>
          <a:p>
            <a:pPr lvl="0"/>
            <a:r>
              <a:rPr lang="en-GB" sz="2400" dirty="0" smtClean="0"/>
              <a:t>Please do not simply say why your chosen                                     topic is positive / useful – try and be two-sided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53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End of Panopto Slide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61" y="1268760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2" descr="Image result for digital customer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46" y="5445224"/>
            <a:ext cx="2314210" cy="12687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9161" y="1783357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800" dirty="0" smtClean="0"/>
              <a:t>*Include generic wrap up message*</a:t>
            </a:r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r>
              <a:rPr lang="en-GB" sz="2800" dirty="0" smtClean="0"/>
              <a:t>*Mention that the best beer to bribe you with is </a:t>
            </a:r>
            <a:r>
              <a:rPr lang="en-GB" sz="2800" dirty="0" smtClean="0"/>
              <a:t>Moretti or </a:t>
            </a:r>
            <a:r>
              <a:rPr lang="en-GB" sz="2800" dirty="0" smtClean="0"/>
              <a:t>Tiger*</a:t>
            </a:r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r>
              <a:rPr lang="en-GB" sz="2800" dirty="0" smtClean="0"/>
              <a:t>*Say something derogatory about </a:t>
            </a:r>
            <a:r>
              <a:rPr lang="en-GB" sz="2800" dirty="0" smtClean="0"/>
              <a:t>Kirk or Ronnie*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008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-27384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bg1">
                    <a:lumMod val="50000"/>
                  </a:schemeClr>
                </a:solidFill>
              </a:rPr>
              <a:t>Suggested Portfolio Format</a:t>
            </a:r>
            <a:endParaRPr lang="en-GB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61" y="8367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Image result for digital customer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46" y="5445224"/>
            <a:ext cx="2314210" cy="12687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en-GB" sz="2400" dirty="0" smtClean="0"/>
              <a:t>The work will be submitted via Turnitin on the MK9701 Blackboard </a:t>
            </a:r>
            <a:r>
              <a:rPr lang="en-GB" sz="2400" dirty="0" smtClean="0"/>
              <a:t>site</a:t>
            </a:r>
          </a:p>
          <a:p>
            <a:pPr lvl="0"/>
            <a:endParaRPr lang="en-GB" sz="2400" dirty="0" smtClean="0"/>
          </a:p>
          <a:p>
            <a:pPr lvl="0"/>
            <a:r>
              <a:rPr lang="en-GB" sz="2400" dirty="0" smtClean="0"/>
              <a:t>There will be three separate folders for each task</a:t>
            </a:r>
            <a:endParaRPr lang="en-GB" sz="2400" dirty="0" smtClean="0"/>
          </a:p>
          <a:p>
            <a:pPr lvl="0"/>
            <a:endParaRPr lang="en-GB" sz="2400" dirty="0" smtClean="0"/>
          </a:p>
          <a:p>
            <a:pPr lvl="0"/>
            <a:r>
              <a:rPr lang="en-GB" sz="2400" dirty="0" smtClean="0"/>
              <a:t>It is best to submit work in PDF format</a:t>
            </a:r>
            <a:endParaRPr lang="en-GB" sz="2400" dirty="0" smtClean="0"/>
          </a:p>
          <a:p>
            <a:pPr lvl="0"/>
            <a:endParaRPr lang="en-GB" sz="2400" dirty="0" smtClean="0"/>
          </a:p>
          <a:p>
            <a:pPr lvl="0"/>
            <a:r>
              <a:rPr lang="en-GB" sz="2400" dirty="0" smtClean="0"/>
              <a:t>Please </a:t>
            </a:r>
            <a:r>
              <a:rPr lang="en-GB" sz="2400" dirty="0" smtClean="0"/>
              <a:t>ensure you provide </a:t>
            </a:r>
            <a:r>
              <a:rPr lang="en-GB" sz="2400" dirty="0" smtClean="0"/>
              <a:t>one combined</a:t>
            </a:r>
            <a:r>
              <a:rPr lang="en-GB" sz="2400" dirty="0" smtClean="0"/>
              <a:t> reference list for all tasks as part of task three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4476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125760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bg1">
                    <a:lumMod val="50000"/>
                  </a:schemeClr>
                </a:solidFill>
              </a:rPr>
              <a:t>A note on the word count:</a:t>
            </a:r>
            <a:br>
              <a:rPr lang="en-GB" sz="3600" b="1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GB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61" y="8367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Image result for digital customer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46" y="5445224"/>
            <a:ext cx="2314210" cy="12687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lvl="0"/>
            <a:endParaRPr lang="en-GB" sz="2400" b="1" dirty="0" smtClean="0"/>
          </a:p>
          <a:p>
            <a:pPr lvl="0"/>
            <a:endParaRPr lang="en-GB" sz="2400" b="1" dirty="0"/>
          </a:p>
          <a:p>
            <a:pPr lvl="0"/>
            <a:r>
              <a:rPr lang="en-GB" dirty="0" smtClean="0"/>
              <a:t>The 2,000 word limit (+/-10%) </a:t>
            </a:r>
            <a:r>
              <a:rPr lang="en-GB" b="1" dirty="0" smtClean="0"/>
              <a:t>only applies to part </a:t>
            </a:r>
            <a:r>
              <a:rPr lang="en-GB" b="1" dirty="0" smtClean="0"/>
              <a:t>three</a:t>
            </a:r>
            <a:r>
              <a:rPr lang="en-GB" b="1" dirty="0" smtClean="0"/>
              <a:t> </a:t>
            </a:r>
            <a:r>
              <a:rPr lang="en-GB" b="1" dirty="0" smtClean="0"/>
              <a:t>of the portfolio</a:t>
            </a:r>
            <a:endParaRPr lang="en-GB" b="1" dirty="0"/>
          </a:p>
          <a:p>
            <a:pPr lvl="0"/>
            <a:r>
              <a:rPr lang="en-GB" dirty="0" smtClean="0"/>
              <a:t>All content in part one does not contribute towards the word count</a:t>
            </a:r>
          </a:p>
          <a:p>
            <a:pPr lvl="0"/>
            <a:r>
              <a:rPr lang="en-GB" dirty="0" smtClean="0"/>
              <a:t>Please declare your part two word count on your </a:t>
            </a:r>
            <a:r>
              <a:rPr lang="en-GB" dirty="0" smtClean="0"/>
              <a:t>title page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84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-27384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Part One: Infographic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61" y="105273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2" descr="Image result for digital customer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46" y="5445224"/>
            <a:ext cx="2314210" cy="12687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9161" y="1484784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en-GB" sz="2000" dirty="0"/>
              <a:t>You are required to produce an infographic which provides insights on:</a:t>
            </a:r>
          </a:p>
          <a:p>
            <a:pPr lvl="1"/>
            <a:r>
              <a:rPr lang="en-GB" sz="2000" dirty="0"/>
              <a:t>Your chosen target market</a:t>
            </a:r>
          </a:p>
          <a:p>
            <a:pPr lvl="1"/>
            <a:r>
              <a:rPr lang="en-GB" sz="2000" dirty="0"/>
              <a:t>Your chosen product category</a:t>
            </a:r>
          </a:p>
          <a:p>
            <a:pPr lvl="0"/>
            <a:r>
              <a:rPr lang="en-GB" sz="2000" dirty="0"/>
              <a:t>You will use secondary research to develop a professional standard document which will provide both a detailed understanding of the customer and identify trends in the product category.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What </a:t>
            </a:r>
            <a:r>
              <a:rPr lang="en-GB" sz="2000" dirty="0"/>
              <a:t>are we looking for in both documents</a:t>
            </a:r>
            <a:r>
              <a:rPr lang="en-GB" sz="2000" dirty="0" smtClean="0"/>
              <a:t>?</a:t>
            </a:r>
            <a:endParaRPr lang="en-GB" sz="2000" dirty="0"/>
          </a:p>
          <a:p>
            <a:r>
              <a:rPr lang="en-GB" sz="2000" dirty="0"/>
              <a:t>A range of segmentation </a:t>
            </a:r>
            <a:r>
              <a:rPr lang="en-GB" sz="2000" dirty="0" smtClean="0"/>
              <a:t>criteria </a:t>
            </a:r>
            <a:r>
              <a:rPr lang="en-GB" sz="2000" dirty="0"/>
              <a:t>used </a:t>
            </a:r>
            <a:r>
              <a:rPr lang="en-GB" sz="2000" dirty="0" smtClean="0"/>
              <a:t>that are relevant </a:t>
            </a:r>
            <a:r>
              <a:rPr lang="en-GB" sz="2000" dirty="0"/>
              <a:t>to the product category</a:t>
            </a:r>
          </a:p>
          <a:p>
            <a:r>
              <a:rPr lang="en-GB" sz="2000" dirty="0"/>
              <a:t>Good use of </a:t>
            </a:r>
            <a:r>
              <a:rPr lang="en-GB" sz="2000" dirty="0" smtClean="0"/>
              <a:t>credible, supporting </a:t>
            </a:r>
            <a:r>
              <a:rPr lang="en-GB" sz="2000" dirty="0"/>
              <a:t>research</a:t>
            </a:r>
          </a:p>
          <a:p>
            <a:r>
              <a:rPr lang="en-GB" sz="2000" dirty="0"/>
              <a:t>Professional presentation</a:t>
            </a:r>
          </a:p>
          <a:p>
            <a:pPr marL="0" indent="0"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4089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-27384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Part One: Infographic (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cont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61" y="105273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2" descr="Image result for digital customer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46" y="5445224"/>
            <a:ext cx="2314210" cy="12687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9161" y="1484784"/>
            <a:ext cx="8229600" cy="4525963"/>
          </a:xfrm>
        </p:spPr>
        <p:txBody>
          <a:bodyPr>
            <a:noAutofit/>
          </a:bodyPr>
          <a:lstStyle/>
          <a:p>
            <a:r>
              <a:rPr lang="en-GB" sz="2400" dirty="0" smtClean="0"/>
              <a:t>An infographic is a visual means of communicating key knowledge on a subject (in this case the target market)</a:t>
            </a:r>
          </a:p>
          <a:p>
            <a:r>
              <a:rPr lang="en-GB" sz="2400" dirty="0" smtClean="0"/>
              <a:t>Your role is to decide on the key facts / figures / knowledge you have on your target market, and present them professionally through an infographic</a:t>
            </a:r>
          </a:p>
          <a:p>
            <a:r>
              <a:rPr lang="en-GB" sz="2400" dirty="0" smtClean="0"/>
              <a:t>Remember this is not just about your persona, but the wider target market for your chosen product category</a:t>
            </a:r>
          </a:p>
          <a:p>
            <a:r>
              <a:rPr lang="en-GB" sz="2400" dirty="0" smtClean="0"/>
              <a:t>No need to create one from scratch – there are many websites out there to help you with </a:t>
            </a:r>
            <a:r>
              <a:rPr lang="en-GB" sz="2400" dirty="0" smtClean="0"/>
              <a:t>templates (e.g. </a:t>
            </a:r>
            <a:r>
              <a:rPr lang="en-GB" sz="2400" dirty="0" err="1" smtClean="0"/>
              <a:t>Canva</a:t>
            </a:r>
            <a:r>
              <a:rPr lang="en-GB" sz="2400" dirty="0" smtClean="0"/>
              <a:t>)</a:t>
            </a:r>
            <a:endParaRPr lang="en-GB" sz="2400" dirty="0" smtClean="0"/>
          </a:p>
          <a:p>
            <a:r>
              <a:rPr lang="en-GB" sz="2400" dirty="0" smtClean="0"/>
              <a:t>Please ensure that sources are cited!</a:t>
            </a:r>
          </a:p>
        </p:txBody>
      </p:sp>
    </p:spTree>
    <p:extLst>
      <p:ext uri="{BB962C8B-B14F-4D97-AF65-F5344CB8AC3E}">
        <p14:creationId xmlns:p14="http://schemas.microsoft.com/office/powerpoint/2010/main" val="255201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-27384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Part 2: Database Activity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61" y="105273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2" descr="Image result for digital customer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46" y="5445224"/>
            <a:ext cx="2314210" cy="12687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9161" y="1484784"/>
            <a:ext cx="8229600" cy="4525963"/>
          </a:xfrm>
        </p:spPr>
        <p:txBody>
          <a:bodyPr>
            <a:noAutofit/>
          </a:bodyPr>
          <a:lstStyle/>
          <a:p>
            <a:r>
              <a:rPr lang="en-GB" sz="2400" dirty="0" smtClean="0"/>
              <a:t>This section is testing your ability to use a piece of industry software to:</a:t>
            </a:r>
          </a:p>
          <a:p>
            <a:pPr lvl="1"/>
            <a:r>
              <a:rPr lang="en-GB" sz="2400" dirty="0" smtClean="0"/>
              <a:t>Handle data</a:t>
            </a:r>
          </a:p>
          <a:p>
            <a:pPr lvl="1"/>
            <a:r>
              <a:rPr lang="en-GB" sz="2400" dirty="0" smtClean="0"/>
              <a:t>Segment audiences based on set criteria</a:t>
            </a:r>
          </a:p>
          <a:p>
            <a:pPr lvl="1"/>
            <a:r>
              <a:rPr lang="en-GB" sz="2400" dirty="0" smtClean="0"/>
              <a:t>Design tailored messages to each group</a:t>
            </a:r>
          </a:p>
          <a:p>
            <a:endParaRPr lang="en-GB" sz="2400" dirty="0" smtClean="0"/>
          </a:p>
          <a:p>
            <a:r>
              <a:rPr lang="en-GB" sz="2400" dirty="0" smtClean="0"/>
              <a:t>W</a:t>
            </a:r>
            <a:r>
              <a:rPr lang="en-GB" sz="2400" dirty="0" smtClean="0"/>
              <a:t>e </a:t>
            </a:r>
            <a:r>
              <a:rPr lang="en-GB" sz="2400" dirty="0" smtClean="0"/>
              <a:t>are now assuming that customers have bought something, are on </a:t>
            </a:r>
            <a:r>
              <a:rPr lang="en-GB" sz="2400" dirty="0" smtClean="0"/>
              <a:t>the </a:t>
            </a:r>
            <a:r>
              <a:rPr lang="en-GB" sz="2400" dirty="0" err="1" smtClean="0"/>
              <a:t>Currys</a:t>
            </a:r>
            <a:r>
              <a:rPr lang="en-GB" sz="2400" dirty="0" smtClean="0"/>
              <a:t> PC World </a:t>
            </a:r>
            <a:r>
              <a:rPr lang="en-GB" sz="2400" dirty="0" smtClean="0"/>
              <a:t>database and can </a:t>
            </a:r>
            <a:r>
              <a:rPr lang="en-GB" sz="2400" dirty="0" smtClean="0"/>
              <a:t>influenced </a:t>
            </a:r>
            <a:r>
              <a:rPr lang="en-GB" sz="2400" dirty="0" smtClean="0"/>
              <a:t>into </a:t>
            </a:r>
            <a:r>
              <a:rPr lang="en-GB" sz="2400" dirty="0" smtClean="0"/>
              <a:t>                              extended their relationship with them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99886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Database Work: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What to Include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61" y="119675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2" descr="Image result for digital customer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46" y="5445224"/>
            <a:ext cx="2314210" cy="12687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9161" y="1484784"/>
            <a:ext cx="8229600" cy="4525963"/>
          </a:xfrm>
        </p:spPr>
        <p:txBody>
          <a:bodyPr>
            <a:noAutofit/>
          </a:bodyPr>
          <a:lstStyle/>
          <a:p>
            <a:r>
              <a:rPr lang="en-GB" dirty="0" smtClean="0"/>
              <a:t>Email Marketing </a:t>
            </a:r>
            <a:r>
              <a:rPr lang="en-GB" dirty="0" smtClean="0"/>
              <a:t>Plan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Screenshots of:</a:t>
            </a:r>
          </a:p>
          <a:p>
            <a:pPr lvl="1"/>
            <a:r>
              <a:rPr lang="en-GB" dirty="0" smtClean="0"/>
              <a:t>How you have manipulated the data</a:t>
            </a:r>
          </a:p>
          <a:p>
            <a:pPr lvl="1"/>
            <a:r>
              <a:rPr lang="en-GB" dirty="0" smtClean="0"/>
              <a:t>How you have segmented the database</a:t>
            </a:r>
          </a:p>
          <a:p>
            <a:endParaRPr lang="en-GB" dirty="0" smtClean="0"/>
          </a:p>
          <a:p>
            <a:r>
              <a:rPr lang="en-GB" dirty="0" smtClean="0"/>
              <a:t>Output </a:t>
            </a:r>
            <a:r>
              <a:rPr lang="en-GB" dirty="0" smtClean="0"/>
              <a:t>email for each segment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1617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Database Work: The Plan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61" y="119675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2" descr="Image result for digital customer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46" y="5445224"/>
            <a:ext cx="2314210" cy="12687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9161" y="1484784"/>
            <a:ext cx="8229600" cy="4525963"/>
          </a:xfrm>
        </p:spPr>
        <p:txBody>
          <a:bodyPr>
            <a:noAutofit/>
          </a:bodyPr>
          <a:lstStyle/>
          <a:p>
            <a:r>
              <a:rPr lang="en-GB" dirty="0" smtClean="0"/>
              <a:t>You will be provided with an email marketing plan template which will cover:</a:t>
            </a:r>
          </a:p>
          <a:p>
            <a:pPr lvl="1"/>
            <a:r>
              <a:rPr lang="en-GB" dirty="0" smtClean="0"/>
              <a:t>How you will segment your database in the Websand software</a:t>
            </a:r>
          </a:p>
          <a:p>
            <a:pPr lvl="1"/>
            <a:r>
              <a:rPr lang="en-GB" dirty="0" smtClean="0"/>
              <a:t>What your objectives are for each segment</a:t>
            </a:r>
          </a:p>
          <a:p>
            <a:pPr lvl="1"/>
            <a:r>
              <a:rPr lang="en-GB" dirty="0" smtClean="0"/>
              <a:t>How you intend to tailor your message for each segment</a:t>
            </a:r>
          </a:p>
          <a:p>
            <a:r>
              <a:rPr lang="en-GB" dirty="0" smtClean="0"/>
              <a:t>This is the first thing you will include in your database section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6934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971</Words>
  <Application>Microsoft Office PowerPoint</Application>
  <PresentationFormat>On-screen Show (4:3)</PresentationFormat>
  <Paragraphs>123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MK9701:  Portfolio Guidance </vt:lpstr>
      <vt:lpstr>Component Two: </vt:lpstr>
      <vt:lpstr>Suggested Portfolio Format</vt:lpstr>
      <vt:lpstr>A note on the word count: </vt:lpstr>
      <vt:lpstr>Part One: Infographic</vt:lpstr>
      <vt:lpstr>Part One: Infographic (cont)</vt:lpstr>
      <vt:lpstr>Part 2: Database Activity</vt:lpstr>
      <vt:lpstr>Database Work: What to Include</vt:lpstr>
      <vt:lpstr>Database Work: The Plan</vt:lpstr>
      <vt:lpstr>PowerPoint Presentation</vt:lpstr>
      <vt:lpstr>Database Work: Your Objectives</vt:lpstr>
      <vt:lpstr>Database Work: Data</vt:lpstr>
      <vt:lpstr>PowerPoint Presentation</vt:lpstr>
      <vt:lpstr>PowerPoint Presentation</vt:lpstr>
      <vt:lpstr>Database Work: Segmenting</vt:lpstr>
      <vt:lpstr>PowerPoint Presentation</vt:lpstr>
      <vt:lpstr>Database Work: Message Creation</vt:lpstr>
      <vt:lpstr>PowerPoint Presentation</vt:lpstr>
      <vt:lpstr>Database Work: Marking Criteria</vt:lpstr>
      <vt:lpstr>Part Three:  Reflective Statement of Learning</vt:lpstr>
      <vt:lpstr>End of Panopto Slide</vt:lpstr>
    </vt:vector>
  </TitlesOfParts>
  <Company>Northumbria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MK9701: The  Digital Customer Journey Richard Gay and David Hart</dc:title>
  <dc:creator>David Hart</dc:creator>
  <cp:lastModifiedBy>David Hart</cp:lastModifiedBy>
  <cp:revision>38</cp:revision>
  <dcterms:created xsi:type="dcterms:W3CDTF">2016-09-15T08:56:27Z</dcterms:created>
  <dcterms:modified xsi:type="dcterms:W3CDTF">2019-09-16T11:38:39Z</dcterms:modified>
</cp:coreProperties>
</file>