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5" r:id="rId2"/>
    <p:sldMasterId id="2147483678" r:id="rId3"/>
  </p:sldMasterIdLst>
  <p:notesMasterIdLst>
    <p:notesMasterId r:id="rId11"/>
  </p:notesMasterIdLst>
  <p:handoutMasterIdLst>
    <p:handoutMasterId r:id="rId12"/>
  </p:handoutMasterIdLst>
  <p:sldIdLst>
    <p:sldId id="257" r:id="rId4"/>
    <p:sldId id="259" r:id="rId5"/>
    <p:sldId id="263" r:id="rId6"/>
    <p:sldId id="268" r:id="rId7"/>
    <p:sldId id="271" r:id="rId8"/>
    <p:sldId id="286" r:id="rId9"/>
    <p:sldId id="274" r:id="rId10"/>
  </p:sldIdLst>
  <p:sldSz cx="9144000" cy="6858000" type="screen4x3"/>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00" autoAdjust="0"/>
    <p:restoredTop sz="86357" autoAdjust="0"/>
  </p:normalViewPr>
  <p:slideViewPr>
    <p:cSldViewPr>
      <p:cViewPr varScale="1">
        <p:scale>
          <a:sx n="82" d="100"/>
          <a:sy n="82" d="100"/>
        </p:scale>
        <p:origin x="1888" y="37"/>
      </p:cViewPr>
      <p:guideLst>
        <p:guide orient="horz" pos="2160"/>
        <p:guide pos="2880"/>
      </p:guideLst>
    </p:cSldViewPr>
  </p:slideViewPr>
  <p:outlineViewPr>
    <p:cViewPr>
      <p:scale>
        <a:sx n="33" d="100"/>
        <a:sy n="33" d="100"/>
      </p:scale>
      <p:origin x="0" y="-112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fr-CH"/>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05A1D9A-D0A2-4E65-AEB1-AC55CBE09403}" type="datetimeFigureOut">
              <a:rPr lang="fr-CH" smtClean="0"/>
              <a:pPr/>
              <a:t>27.11.2019</a:t>
            </a:fld>
            <a:endParaRPr lang="fr-CH"/>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fr-CH"/>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78E122F7-3847-458A-9B6F-9014345DA67D}" type="slidenum">
              <a:rPr lang="fr-CH" smtClean="0"/>
              <a:pPr/>
              <a:t>‹#›</a:t>
            </a:fld>
            <a:endParaRPr lang="fr-CH"/>
          </a:p>
        </p:txBody>
      </p:sp>
    </p:spTree>
    <p:extLst>
      <p:ext uri="{BB962C8B-B14F-4D97-AF65-F5344CB8AC3E}">
        <p14:creationId xmlns:p14="http://schemas.microsoft.com/office/powerpoint/2010/main" val="30204379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r-CH"/>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1148CBDA-A020-4E1D-9E19-CEB43E47B283}" type="datetimeFigureOut">
              <a:rPr lang="fr-CH" smtClean="0"/>
              <a:pPr/>
              <a:t>27.11.2019</a:t>
            </a:fld>
            <a:endParaRPr lang="fr-CH"/>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fr-CH"/>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fr-CH"/>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B292365C-45FE-4DE3-B465-B34CD8AB22FF}" type="slidenum">
              <a:rPr lang="fr-CH" smtClean="0"/>
              <a:pPr/>
              <a:t>‹#›</a:t>
            </a:fld>
            <a:endParaRPr lang="fr-CH"/>
          </a:p>
        </p:txBody>
      </p:sp>
    </p:spTree>
    <p:extLst>
      <p:ext uri="{BB962C8B-B14F-4D97-AF65-F5344CB8AC3E}">
        <p14:creationId xmlns:p14="http://schemas.microsoft.com/office/powerpoint/2010/main" val="254337011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0963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84782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1597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82356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cSld name="Title Slide">
    <p:spTree>
      <p:nvGrpSpPr>
        <p:cNvPr id="1" name=""/>
        <p:cNvGrpSpPr/>
        <p:nvPr/>
      </p:nvGrpSpPr>
      <p:grpSpPr>
        <a:xfrm>
          <a:off x="0" y="0"/>
          <a:ext cx="0" cy="0"/>
          <a:chOff x="0" y="0"/>
          <a:chExt cx="0" cy="0"/>
        </a:xfrm>
      </p:grpSpPr>
      <p:sp>
        <p:nvSpPr>
          <p:cNvPr id="5" name="Rectangle 81"/>
          <p:cNvSpPr>
            <a:spLocks noChangeArrowheads="1"/>
          </p:cNvSpPr>
          <p:nvPr/>
        </p:nvSpPr>
        <p:spPr bwMode="auto">
          <a:xfrm>
            <a:off x="0" y="0"/>
            <a:ext cx="1333500" cy="714375"/>
          </a:xfrm>
          <a:prstGeom prst="rect">
            <a:avLst/>
          </a:prstGeom>
          <a:solidFill>
            <a:schemeClr val="bg1"/>
          </a:solidFill>
          <a:ln w="9525">
            <a:noFill/>
            <a:miter lim="800000"/>
            <a:headEnd/>
            <a:tailEnd/>
          </a:ln>
          <a:effectLst/>
        </p:spPr>
        <p:txBody>
          <a:bodyPr wrap="none" anchor="ctr"/>
          <a:lstStyle/>
          <a:p>
            <a:pPr>
              <a:defRPr/>
            </a:pPr>
            <a:endParaRPr lang="fr-CH" sz="2400">
              <a:solidFill>
                <a:srgbClr val="000000"/>
              </a:solidFill>
              <a:latin typeface="Times New Roman" pitchFamily="18" charset="0"/>
            </a:endParaRPr>
          </a:p>
        </p:txBody>
      </p:sp>
      <p:sp>
        <p:nvSpPr>
          <p:cNvPr id="336905" name="Rectangle 9"/>
          <p:cNvSpPr>
            <a:spLocks noGrp="1" noChangeArrowheads="1"/>
          </p:cNvSpPr>
          <p:nvPr>
            <p:ph type="subTitle" idx="1"/>
          </p:nvPr>
        </p:nvSpPr>
        <p:spPr>
          <a:xfrm>
            <a:off x="1727200" y="3598863"/>
            <a:ext cx="7159625" cy="396875"/>
          </a:xfrm>
        </p:spPr>
        <p:txBody>
          <a:bodyPr/>
          <a:lstStyle>
            <a:lvl1pPr marL="0" indent="0">
              <a:buFontTx/>
              <a:buNone/>
              <a:tabLst>
                <a:tab pos="1042988" algn="l"/>
              </a:tabLst>
              <a:defRPr sz="2600" b="1"/>
            </a:lvl1pPr>
          </a:lstStyle>
          <a:p>
            <a:r>
              <a:rPr lang="en-US"/>
              <a:t>Click to edit Master subtitle style</a:t>
            </a:r>
          </a:p>
        </p:txBody>
      </p:sp>
      <p:pic>
        <p:nvPicPr>
          <p:cNvPr id="1029" name="Picture 5" descr="D:\naung\Documents\My Dropbox\MKTo - Design\BD&amp;M\Présentation ray\PPT_Corporate_footer_Home.jpg"/>
          <p:cNvPicPr>
            <a:picLocks noChangeAspect="1" noChangeArrowheads="1"/>
          </p:cNvPicPr>
          <p:nvPr/>
        </p:nvPicPr>
        <p:blipFill>
          <a:blip r:embed="rId2" cstate="print"/>
          <a:stretch>
            <a:fillRect/>
          </a:stretch>
        </p:blipFill>
        <p:spPr bwMode="auto">
          <a:xfrm>
            <a:off x="-4153" y="6445637"/>
            <a:ext cx="9156245" cy="444731"/>
          </a:xfrm>
          <a:prstGeom prst="rect">
            <a:avLst/>
          </a:prstGeom>
          <a:noFill/>
          <a:ln>
            <a:noFill/>
          </a:ln>
        </p:spPr>
      </p:pic>
      <p:pic>
        <p:nvPicPr>
          <p:cNvPr id="1031" name="Picture 7" descr="D:\naung\Documents\My Dropbox\MKTo - Design\BD&amp;M\Présentation ray\PPT_Corporate_bkgrounb_Home.jpg"/>
          <p:cNvPicPr>
            <a:picLocks noChangeAspect="1" noChangeArrowheads="1"/>
          </p:cNvPicPr>
          <p:nvPr/>
        </p:nvPicPr>
        <p:blipFill>
          <a:blip r:embed="rId3" cstate="print"/>
          <a:srcRect l="5655"/>
          <a:stretch>
            <a:fillRect/>
          </a:stretch>
        </p:blipFill>
        <p:spPr bwMode="auto">
          <a:xfrm>
            <a:off x="-7034" y="-14768"/>
            <a:ext cx="9159876" cy="6465178"/>
          </a:xfrm>
          <a:prstGeom prst="rect">
            <a:avLst/>
          </a:prstGeom>
          <a:noFill/>
        </p:spPr>
      </p:pic>
      <p:sp>
        <p:nvSpPr>
          <p:cNvPr id="7" name="Footer Placeholder 6"/>
          <p:cNvSpPr>
            <a:spLocks noGrp="1"/>
          </p:cNvSpPr>
          <p:nvPr>
            <p:ph type="ftr" sz="quarter" idx="10"/>
          </p:nvPr>
        </p:nvSpPr>
        <p:spPr>
          <a:xfrm>
            <a:off x="324607" y="6616027"/>
            <a:ext cx="1471824" cy="132731"/>
          </a:xfrm>
        </p:spPr>
        <p:txBody>
          <a:bodyPr/>
          <a:lstStyle/>
          <a:p>
            <a:r>
              <a:rPr lang="fr-CH"/>
              <a:t>Academic Writing</a:t>
            </a:r>
          </a:p>
        </p:txBody>
      </p:sp>
      <p:sp>
        <p:nvSpPr>
          <p:cNvPr id="8" name="Title 7"/>
          <p:cNvSpPr>
            <a:spLocks noGrp="1"/>
          </p:cNvSpPr>
          <p:nvPr>
            <p:ph type="title"/>
          </p:nvPr>
        </p:nvSpPr>
        <p:spPr/>
        <p:txBody>
          <a:bodyPr/>
          <a:lstStyle/>
          <a:p>
            <a:r>
              <a:rPr lang="en-US"/>
              <a:t>Click to edit Master title style</a:t>
            </a:r>
            <a:endParaRPr lang="fr-CH"/>
          </a:p>
        </p:txBody>
      </p:sp>
      <p:pic>
        <p:nvPicPr>
          <p:cNvPr id="14" name="Picture 13" descr="Logo_Since_Pos_white.gif"/>
          <p:cNvPicPr>
            <a:picLocks noChangeAspect="1"/>
          </p:cNvPicPr>
          <p:nvPr/>
        </p:nvPicPr>
        <p:blipFill>
          <a:blip r:embed="rId4" cstate="print"/>
          <a:stretch>
            <a:fillRect/>
          </a:stretch>
        </p:blipFill>
        <p:spPr>
          <a:xfrm>
            <a:off x="7112900" y="5219921"/>
            <a:ext cx="1464660" cy="989100"/>
          </a:xfrm>
          <a:prstGeom prst="rect">
            <a:avLst/>
          </a:prstGeom>
        </p:spPr>
      </p:pic>
    </p:spTree>
    <p:extLst>
      <p:ext uri="{BB962C8B-B14F-4D97-AF65-F5344CB8AC3E}">
        <p14:creationId xmlns:p14="http://schemas.microsoft.com/office/powerpoint/2010/main" val="141672881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fr-CH"/>
          </a:p>
        </p:txBody>
      </p:sp>
      <p:sp>
        <p:nvSpPr>
          <p:cNvPr id="5" name="Footer Placeholder 4"/>
          <p:cNvSpPr>
            <a:spLocks noGrp="1"/>
          </p:cNvSpPr>
          <p:nvPr>
            <p:ph type="ftr" sz="quarter" idx="11"/>
          </p:nvPr>
        </p:nvSpPr>
        <p:spPr/>
        <p:txBody>
          <a:bodyPr/>
          <a:lstStyle/>
          <a:p>
            <a:r>
              <a:rPr lang="fr-CH"/>
              <a:t>Academic Writing</a:t>
            </a:r>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6ACFC31B-F6EE-41D5-B40E-C3B794595F27}" type="slidenum">
              <a:rPr lang="fr-CH" smtClean="0"/>
              <a:pPr/>
              <a:t>‹#›</a:t>
            </a:fld>
            <a:endParaRPr lang="fr-CH"/>
          </a:p>
        </p:txBody>
      </p:sp>
    </p:spTree>
    <p:extLst>
      <p:ext uri="{BB962C8B-B14F-4D97-AF65-F5344CB8AC3E}">
        <p14:creationId xmlns:p14="http://schemas.microsoft.com/office/powerpoint/2010/main" val="362109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8993" y="245038"/>
            <a:ext cx="7210425" cy="369332"/>
          </a:xfrm>
        </p:spPr>
        <p:txBody>
          <a:bodyPr/>
          <a:lstStyle>
            <a:lvl1pPr>
              <a:defRPr sz="2400">
                <a:solidFill>
                  <a:schemeClr val="bg1">
                    <a:lumMod val="50000"/>
                  </a:schemeClr>
                </a:solidFill>
                <a:effectLst/>
              </a:defRPr>
            </a:lvl1pPr>
          </a:lstStyle>
          <a:p>
            <a:r>
              <a:rPr lang="en-US"/>
              <a:t>Click to edit Master title style</a:t>
            </a:r>
            <a:endParaRPr lang="fr-CH"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dirty="0"/>
          </a:p>
        </p:txBody>
      </p:sp>
      <p:sp>
        <p:nvSpPr>
          <p:cNvPr id="4" name="Rectangle 3"/>
          <p:cNvSpPr>
            <a:spLocks noGrp="1" noChangeArrowheads="1"/>
          </p:cNvSpPr>
          <p:nvPr>
            <p:ph type="ftr" sz="quarter" idx="10"/>
          </p:nvPr>
        </p:nvSpPr>
        <p:spPr>
          <a:ln/>
        </p:spPr>
        <p:txBody>
          <a:bodyPr/>
          <a:lstStyle>
            <a:lvl1pPr>
              <a:defRPr b="0">
                <a:solidFill>
                  <a:schemeClr val="tx1">
                    <a:lumMod val="65000"/>
                    <a:lumOff val="35000"/>
                  </a:schemeClr>
                </a:solidFill>
              </a:defRPr>
            </a:lvl1pPr>
          </a:lstStyle>
          <a:p>
            <a:r>
              <a:rPr lang="fr-CH"/>
              <a:t>Academic Writing</a:t>
            </a:r>
          </a:p>
        </p:txBody>
      </p:sp>
    </p:spTree>
    <p:extLst>
      <p:ext uri="{BB962C8B-B14F-4D97-AF65-F5344CB8AC3E}">
        <p14:creationId xmlns:p14="http://schemas.microsoft.com/office/powerpoint/2010/main" val="109829990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theme" Target="../theme/theme3.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Picture 9" descr="footer_ppt_bw.jpg"/>
          <p:cNvPicPr>
            <a:picLocks noChangeAspect="1"/>
          </p:cNvPicPr>
          <p:nvPr/>
        </p:nvPicPr>
        <p:blipFill>
          <a:blip r:embed="rId4" cstate="print"/>
          <a:stretch>
            <a:fillRect/>
          </a:stretch>
        </p:blipFill>
        <p:spPr>
          <a:xfrm>
            <a:off x="2145346" y="6429443"/>
            <a:ext cx="6696200" cy="428556"/>
          </a:xfrm>
          <a:prstGeom prst="rect">
            <a:avLst/>
          </a:prstGeom>
        </p:spPr>
      </p:pic>
      <p:sp>
        <p:nvSpPr>
          <p:cNvPr id="335875" name="Rectangle 3"/>
          <p:cNvSpPr>
            <a:spLocks noGrp="1" noChangeArrowheads="1"/>
          </p:cNvSpPr>
          <p:nvPr>
            <p:ph type="ftr" sz="quarter" idx="3"/>
          </p:nvPr>
        </p:nvSpPr>
        <p:spPr bwMode="auto">
          <a:xfrm>
            <a:off x="282965" y="6601460"/>
            <a:ext cx="4948238" cy="920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600" b="1">
                <a:solidFill>
                  <a:srgbClr val="008394"/>
                </a:solidFill>
                <a:latin typeface="+mn-lt"/>
              </a:defRPr>
            </a:lvl1pPr>
          </a:lstStyle>
          <a:p>
            <a:r>
              <a:rPr lang="fr-CH"/>
              <a:t>Academic Writing</a:t>
            </a:r>
          </a:p>
        </p:txBody>
      </p:sp>
      <p:sp>
        <p:nvSpPr>
          <p:cNvPr id="335878" name="Rectangle 6"/>
          <p:cNvSpPr>
            <a:spLocks noGrp="1" noChangeArrowheads="1"/>
          </p:cNvSpPr>
          <p:nvPr>
            <p:ph type="title"/>
          </p:nvPr>
        </p:nvSpPr>
        <p:spPr bwMode="auto">
          <a:xfrm>
            <a:off x="1727200" y="557213"/>
            <a:ext cx="7210425" cy="4873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a:t>Click to edit Master title style</a:t>
            </a:r>
          </a:p>
        </p:txBody>
      </p:sp>
      <p:sp>
        <p:nvSpPr>
          <p:cNvPr id="335879" name="Rectangle 7"/>
          <p:cNvSpPr>
            <a:spLocks noGrp="1" noChangeArrowheads="1"/>
          </p:cNvSpPr>
          <p:nvPr>
            <p:ph type="body" idx="1"/>
          </p:nvPr>
        </p:nvSpPr>
        <p:spPr bwMode="auto">
          <a:xfrm>
            <a:off x="1727200" y="2159000"/>
            <a:ext cx="7231063" cy="11509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endParaRPr lang="fr-CH"/>
          </a:p>
        </p:txBody>
      </p:sp>
      <p:sp>
        <p:nvSpPr>
          <p:cNvPr id="335955" name="Text Box 83"/>
          <p:cNvSpPr txBox="1">
            <a:spLocks noChangeArrowheads="1"/>
          </p:cNvSpPr>
          <p:nvPr/>
        </p:nvSpPr>
        <p:spPr bwMode="auto">
          <a:xfrm>
            <a:off x="8763000" y="6527800"/>
            <a:ext cx="325438" cy="328613"/>
          </a:xfrm>
          <a:prstGeom prst="rect">
            <a:avLst/>
          </a:prstGeom>
          <a:noFill/>
          <a:ln w="9525">
            <a:noFill/>
            <a:miter lim="800000"/>
            <a:headEnd/>
            <a:tailEnd/>
          </a:ln>
          <a:effectLst/>
        </p:spPr>
        <p:txBody>
          <a:bodyPr lIns="0" tIns="162000" rIns="0" bIns="0"/>
          <a:lstStyle/>
          <a:p>
            <a:pPr algn="ctr">
              <a:spcBef>
                <a:spcPct val="50000"/>
              </a:spcBef>
              <a:defRPr/>
            </a:pPr>
            <a:fld id="{B73810CB-479F-48B9-85AE-741F7A1CFE90}" type="slidenum">
              <a:rPr lang="en-US" sz="600" b="1">
                <a:solidFill>
                  <a:srgbClr val="008394"/>
                </a:solidFill>
                <a:latin typeface="Verdana" pitchFamily="34" charset="0"/>
              </a:rPr>
              <a:pPr algn="ctr">
                <a:spcBef>
                  <a:spcPct val="50000"/>
                </a:spcBef>
                <a:defRPr/>
              </a:pPr>
              <a:t>‹#›</a:t>
            </a:fld>
            <a:endParaRPr lang="fr-CH" sz="600" b="1">
              <a:solidFill>
                <a:srgbClr val="008394"/>
              </a:solidFill>
              <a:latin typeface="Verdana" pitchFamily="34" charset="0"/>
            </a:endParaRPr>
          </a:p>
        </p:txBody>
      </p:sp>
      <p:sp>
        <p:nvSpPr>
          <p:cNvPr id="335956" name="Rectangle 84"/>
          <p:cNvSpPr>
            <a:spLocks noChangeArrowheads="1"/>
          </p:cNvSpPr>
          <p:nvPr/>
        </p:nvSpPr>
        <p:spPr bwMode="auto">
          <a:xfrm>
            <a:off x="0" y="0"/>
            <a:ext cx="1333500" cy="714375"/>
          </a:xfrm>
          <a:prstGeom prst="rect">
            <a:avLst/>
          </a:prstGeom>
          <a:solidFill>
            <a:schemeClr val="bg1"/>
          </a:solidFill>
          <a:ln w="9525">
            <a:noFill/>
            <a:miter lim="800000"/>
            <a:headEnd/>
            <a:tailEnd/>
          </a:ln>
          <a:effectLst/>
        </p:spPr>
        <p:txBody>
          <a:bodyPr wrap="none" anchor="ctr"/>
          <a:lstStyle/>
          <a:p>
            <a:pPr>
              <a:defRPr/>
            </a:pPr>
            <a:endParaRPr lang="fr-CH" sz="2400">
              <a:solidFill>
                <a:srgbClr val="000000"/>
              </a:solidFill>
              <a:latin typeface="Times New Roman" pitchFamily="18" charset="0"/>
            </a:endParaRPr>
          </a:p>
        </p:txBody>
      </p:sp>
      <p:pic>
        <p:nvPicPr>
          <p:cNvPr id="3075" name="Picture 3" descr="D:\naung\Documents\My Dropbox\MKTo - Design\BD&amp;M\Présentation ray\PPT_Corporateheader_subslide.jpg"/>
          <p:cNvPicPr>
            <a:picLocks noChangeAspect="1" noChangeArrowheads="1"/>
          </p:cNvPicPr>
          <p:nvPr/>
        </p:nvPicPr>
        <p:blipFill>
          <a:blip r:embed="rId5" cstate="print"/>
          <a:srcRect/>
          <a:stretch>
            <a:fillRect/>
          </a:stretch>
        </p:blipFill>
        <p:spPr bwMode="auto">
          <a:xfrm rot="10800000">
            <a:off x="7494" y="0"/>
            <a:ext cx="9144000" cy="444500"/>
          </a:xfrm>
          <a:prstGeom prst="rect">
            <a:avLst/>
          </a:prstGeom>
          <a:noFill/>
        </p:spPr>
      </p:pic>
      <p:pic>
        <p:nvPicPr>
          <p:cNvPr id="27649" name="Picture 1" descr="D:\naung\Documents\My Dropbox\MKTo - Design\BD&amp;M\Présentation ray\Template_ppt_Background4X3_subslide.jpg"/>
          <p:cNvPicPr>
            <a:picLocks noChangeAspect="1" noChangeArrowheads="1"/>
          </p:cNvPicPr>
          <p:nvPr/>
        </p:nvPicPr>
        <p:blipFill>
          <a:blip r:embed="rId6" cstate="print"/>
          <a:srcRect r="69"/>
          <a:stretch>
            <a:fillRect/>
          </a:stretch>
        </p:blipFill>
        <p:spPr bwMode="auto">
          <a:xfrm>
            <a:off x="0" y="306415"/>
            <a:ext cx="9144000" cy="6105525"/>
          </a:xfrm>
          <a:prstGeom prst="rect">
            <a:avLst/>
          </a:prstGeom>
          <a:noFill/>
        </p:spPr>
      </p:pic>
    </p:spTree>
    <p:extLst>
      <p:ext uri="{BB962C8B-B14F-4D97-AF65-F5344CB8AC3E}">
        <p14:creationId xmlns:p14="http://schemas.microsoft.com/office/powerpoint/2010/main" val="3306048138"/>
      </p:ext>
    </p:extLst>
  </p:cSld>
  <p:clrMap bg1="lt1" tx1="dk1" bg2="lt2" tx2="dk2" accent1="accent1" accent2="accent2" accent3="accent3" accent4="accent4" accent5="accent5" accent6="accent6" hlink="hlink" folHlink="folHlink"/>
  <p:sldLayoutIdLst>
    <p:sldLayoutId id="2147483673" r:id="rId1"/>
    <p:sldLayoutId id="2147483674" r:id="rId2"/>
  </p:sldLayoutIdLst>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hf sldNum="0" hdr="0" ftr="0" dt="0"/>
  <p:txStyles>
    <p:titleStyle>
      <a:lvl1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2pPr>
      <a:lvl3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3pPr>
      <a:lvl4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4pPr>
      <a:lvl5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5pPr>
      <a:lvl6pPr marL="457200"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6pPr>
      <a:lvl7pPr marL="914400"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7pPr>
      <a:lvl8pPr marL="1371600"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8pPr>
      <a:lvl9pPr marL="1828800"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9pPr>
    </p:titleStyle>
    <p:bodyStyle>
      <a:lvl1pPr marL="355600" indent="-355600" algn="l" rtl="0" eaLnBrk="1" fontAlgn="base" hangingPunct="1">
        <a:spcBef>
          <a:spcPct val="0"/>
        </a:spcBef>
        <a:spcAft>
          <a:spcPct val="80000"/>
        </a:spcAft>
        <a:buClr>
          <a:srgbClr val="008394"/>
        </a:buClr>
        <a:buSzPct val="105000"/>
        <a:buChar char="•"/>
        <a:defRPr sz="2000">
          <a:solidFill>
            <a:schemeClr val="tx1"/>
          </a:solidFill>
          <a:latin typeface="+mn-lt"/>
          <a:ea typeface="+mn-ea"/>
          <a:cs typeface="+mn-cs"/>
        </a:defRPr>
      </a:lvl1pPr>
      <a:lvl2pPr marL="812800" indent="-277813" algn="l" rtl="0" eaLnBrk="1" fontAlgn="base" hangingPunct="1">
        <a:spcBef>
          <a:spcPct val="0"/>
        </a:spcBef>
        <a:spcAft>
          <a:spcPct val="30000"/>
        </a:spcAft>
        <a:buChar char="–"/>
        <a:defRPr>
          <a:solidFill>
            <a:schemeClr val="tx1"/>
          </a:solidFill>
          <a:latin typeface="+mn-lt"/>
        </a:defRPr>
      </a:lvl2pPr>
      <a:lvl3pPr marL="1168400" indent="-176213" algn="l" rtl="0" eaLnBrk="1" fontAlgn="base" hangingPunct="1">
        <a:spcBef>
          <a:spcPct val="0"/>
        </a:spcBef>
        <a:spcAft>
          <a:spcPct val="30000"/>
        </a:spcAft>
        <a:buSzPct val="80000"/>
        <a:buFont typeface="Marlett" pitchFamily="2" charset="2"/>
        <a:buChar char="4"/>
        <a:defRPr sz="1600">
          <a:solidFill>
            <a:schemeClr val="tx1"/>
          </a:solidFill>
          <a:latin typeface="+mn-lt"/>
        </a:defRPr>
      </a:lvl3pPr>
      <a:lvl4pPr marL="1847850" indent="-228600" algn="l" rtl="0" eaLnBrk="1" fontAlgn="base" hangingPunct="1">
        <a:spcBef>
          <a:spcPct val="20000"/>
        </a:spcBef>
        <a:spcAft>
          <a:spcPct val="30000"/>
        </a:spcAft>
        <a:buChar char="–"/>
        <a:defRPr sz="2400">
          <a:solidFill>
            <a:schemeClr val="bg1"/>
          </a:solidFill>
          <a:latin typeface="Humanst521 BT" pitchFamily="34" charset="0"/>
        </a:defRPr>
      </a:lvl4pPr>
      <a:lvl5pPr marL="2266950" indent="-228600" algn="l" rtl="0" eaLnBrk="1" fontAlgn="base" hangingPunct="1">
        <a:spcBef>
          <a:spcPct val="20000"/>
        </a:spcBef>
        <a:spcAft>
          <a:spcPct val="30000"/>
        </a:spcAft>
        <a:buChar char="»"/>
        <a:defRPr sz="2400">
          <a:solidFill>
            <a:schemeClr val="bg1"/>
          </a:solidFill>
          <a:latin typeface="Humanst521 BT" pitchFamily="34" charset="0"/>
        </a:defRPr>
      </a:lvl5pPr>
      <a:lvl6pPr marL="2724150" indent="-228600" algn="l" rtl="0" eaLnBrk="1" fontAlgn="base" hangingPunct="1">
        <a:spcBef>
          <a:spcPct val="20000"/>
        </a:spcBef>
        <a:spcAft>
          <a:spcPct val="30000"/>
        </a:spcAft>
        <a:buChar char="»"/>
        <a:defRPr sz="2400">
          <a:solidFill>
            <a:schemeClr val="bg1"/>
          </a:solidFill>
          <a:latin typeface="Humanst521 BT" pitchFamily="34" charset="0"/>
        </a:defRPr>
      </a:lvl6pPr>
      <a:lvl7pPr marL="3181350" indent="-228600" algn="l" rtl="0" eaLnBrk="1" fontAlgn="base" hangingPunct="1">
        <a:spcBef>
          <a:spcPct val="20000"/>
        </a:spcBef>
        <a:spcAft>
          <a:spcPct val="30000"/>
        </a:spcAft>
        <a:buChar char="»"/>
        <a:defRPr sz="2400">
          <a:solidFill>
            <a:schemeClr val="bg1"/>
          </a:solidFill>
          <a:latin typeface="Humanst521 BT" pitchFamily="34" charset="0"/>
        </a:defRPr>
      </a:lvl7pPr>
      <a:lvl8pPr marL="3638550" indent="-228600" algn="l" rtl="0" eaLnBrk="1" fontAlgn="base" hangingPunct="1">
        <a:spcBef>
          <a:spcPct val="20000"/>
        </a:spcBef>
        <a:spcAft>
          <a:spcPct val="30000"/>
        </a:spcAft>
        <a:buChar char="»"/>
        <a:defRPr sz="2400">
          <a:solidFill>
            <a:schemeClr val="bg1"/>
          </a:solidFill>
          <a:latin typeface="Humanst521 BT" pitchFamily="34" charset="0"/>
        </a:defRPr>
      </a:lvl8pPr>
      <a:lvl9pPr marL="4095750" indent="-228600" algn="l" rtl="0" eaLnBrk="1" fontAlgn="base" hangingPunct="1">
        <a:spcBef>
          <a:spcPct val="20000"/>
        </a:spcBef>
        <a:spcAft>
          <a:spcPct val="30000"/>
        </a:spcAft>
        <a:buChar char="»"/>
        <a:defRPr sz="2400">
          <a:solidFill>
            <a:schemeClr val="bg1"/>
          </a:solidFill>
          <a:latin typeface="Humanst521 BT" pitchFamily="34"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Picture 9" descr="footer_ppt_bw.jpg"/>
          <p:cNvPicPr>
            <a:picLocks noChangeAspect="1"/>
          </p:cNvPicPr>
          <p:nvPr/>
        </p:nvPicPr>
        <p:blipFill>
          <a:blip r:embed="rId3" cstate="print"/>
          <a:stretch>
            <a:fillRect/>
          </a:stretch>
        </p:blipFill>
        <p:spPr>
          <a:xfrm>
            <a:off x="2145346" y="6429443"/>
            <a:ext cx="6696200" cy="428556"/>
          </a:xfrm>
          <a:prstGeom prst="rect">
            <a:avLst/>
          </a:prstGeom>
        </p:spPr>
      </p:pic>
      <p:sp>
        <p:nvSpPr>
          <p:cNvPr id="335875" name="Rectangle 3"/>
          <p:cNvSpPr>
            <a:spLocks noGrp="1" noChangeArrowheads="1"/>
          </p:cNvSpPr>
          <p:nvPr>
            <p:ph type="ftr" sz="quarter" idx="3"/>
          </p:nvPr>
        </p:nvSpPr>
        <p:spPr bwMode="auto">
          <a:xfrm>
            <a:off x="282965" y="6601460"/>
            <a:ext cx="4948238" cy="920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600" b="1">
                <a:solidFill>
                  <a:srgbClr val="008394"/>
                </a:solidFill>
                <a:latin typeface="+mn-lt"/>
              </a:defRPr>
            </a:lvl1pPr>
          </a:lstStyle>
          <a:p>
            <a:r>
              <a:rPr lang="fr-CH"/>
              <a:t>Academic Writing</a:t>
            </a:r>
          </a:p>
        </p:txBody>
      </p:sp>
      <p:sp>
        <p:nvSpPr>
          <p:cNvPr id="335878" name="Rectangle 6"/>
          <p:cNvSpPr>
            <a:spLocks noGrp="1" noChangeArrowheads="1"/>
          </p:cNvSpPr>
          <p:nvPr>
            <p:ph type="title"/>
          </p:nvPr>
        </p:nvSpPr>
        <p:spPr bwMode="auto">
          <a:xfrm>
            <a:off x="1727200" y="557213"/>
            <a:ext cx="7210425" cy="4873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a:t>Click to edit Master title style</a:t>
            </a:r>
          </a:p>
        </p:txBody>
      </p:sp>
      <p:sp>
        <p:nvSpPr>
          <p:cNvPr id="335879" name="Rectangle 7"/>
          <p:cNvSpPr>
            <a:spLocks noGrp="1" noChangeArrowheads="1"/>
          </p:cNvSpPr>
          <p:nvPr>
            <p:ph type="body" idx="1"/>
          </p:nvPr>
        </p:nvSpPr>
        <p:spPr bwMode="auto">
          <a:xfrm>
            <a:off x="1727200" y="2159000"/>
            <a:ext cx="7231063" cy="11509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endParaRPr lang="fr-CH"/>
          </a:p>
        </p:txBody>
      </p:sp>
      <p:sp>
        <p:nvSpPr>
          <p:cNvPr id="335955" name="Text Box 83"/>
          <p:cNvSpPr txBox="1">
            <a:spLocks noChangeArrowheads="1"/>
          </p:cNvSpPr>
          <p:nvPr/>
        </p:nvSpPr>
        <p:spPr bwMode="auto">
          <a:xfrm>
            <a:off x="8763000" y="6527800"/>
            <a:ext cx="325438" cy="328613"/>
          </a:xfrm>
          <a:prstGeom prst="rect">
            <a:avLst/>
          </a:prstGeom>
          <a:noFill/>
          <a:ln w="9525">
            <a:noFill/>
            <a:miter lim="800000"/>
            <a:headEnd/>
            <a:tailEnd/>
          </a:ln>
          <a:effectLst/>
        </p:spPr>
        <p:txBody>
          <a:bodyPr lIns="0" tIns="162000" rIns="0" bIns="0"/>
          <a:lstStyle/>
          <a:p>
            <a:pPr algn="ctr">
              <a:spcBef>
                <a:spcPct val="50000"/>
              </a:spcBef>
              <a:defRPr/>
            </a:pPr>
            <a:fld id="{B73810CB-479F-48B9-85AE-741F7A1CFE90}" type="slidenum">
              <a:rPr lang="en-US" sz="600" b="1">
                <a:solidFill>
                  <a:srgbClr val="008394"/>
                </a:solidFill>
                <a:latin typeface="Verdana" pitchFamily="34" charset="0"/>
              </a:rPr>
              <a:pPr algn="ctr">
                <a:spcBef>
                  <a:spcPct val="50000"/>
                </a:spcBef>
                <a:defRPr/>
              </a:pPr>
              <a:t>‹#›</a:t>
            </a:fld>
            <a:endParaRPr lang="fr-CH" sz="600" b="1">
              <a:solidFill>
                <a:srgbClr val="008394"/>
              </a:solidFill>
              <a:latin typeface="Verdana" pitchFamily="34" charset="0"/>
            </a:endParaRPr>
          </a:p>
        </p:txBody>
      </p:sp>
      <p:sp>
        <p:nvSpPr>
          <p:cNvPr id="335956" name="Rectangle 84"/>
          <p:cNvSpPr>
            <a:spLocks noChangeArrowheads="1"/>
          </p:cNvSpPr>
          <p:nvPr/>
        </p:nvSpPr>
        <p:spPr bwMode="auto">
          <a:xfrm>
            <a:off x="0" y="0"/>
            <a:ext cx="1333500" cy="714375"/>
          </a:xfrm>
          <a:prstGeom prst="rect">
            <a:avLst/>
          </a:prstGeom>
          <a:solidFill>
            <a:schemeClr val="bg1"/>
          </a:solidFill>
          <a:ln w="9525">
            <a:noFill/>
            <a:miter lim="800000"/>
            <a:headEnd/>
            <a:tailEnd/>
          </a:ln>
          <a:effectLst/>
        </p:spPr>
        <p:txBody>
          <a:bodyPr wrap="none" anchor="ctr"/>
          <a:lstStyle/>
          <a:p>
            <a:pPr>
              <a:defRPr/>
            </a:pPr>
            <a:endParaRPr lang="fr-CH" sz="2400">
              <a:solidFill>
                <a:srgbClr val="000000"/>
              </a:solidFill>
              <a:latin typeface="Times New Roman" pitchFamily="18" charset="0"/>
            </a:endParaRPr>
          </a:p>
        </p:txBody>
      </p:sp>
      <p:pic>
        <p:nvPicPr>
          <p:cNvPr id="3075" name="Picture 3" descr="D:\naung\Documents\My Dropbox\MKTo - Design\BD&amp;M\Présentation ray\PPT_Corporateheader_subslide.jpg"/>
          <p:cNvPicPr>
            <a:picLocks noChangeAspect="1" noChangeArrowheads="1"/>
          </p:cNvPicPr>
          <p:nvPr/>
        </p:nvPicPr>
        <p:blipFill>
          <a:blip r:embed="rId4" cstate="print"/>
          <a:srcRect/>
          <a:stretch>
            <a:fillRect/>
          </a:stretch>
        </p:blipFill>
        <p:spPr bwMode="auto">
          <a:xfrm rot="10800000">
            <a:off x="7494" y="0"/>
            <a:ext cx="9144000" cy="444500"/>
          </a:xfrm>
          <a:prstGeom prst="rect">
            <a:avLst/>
          </a:prstGeom>
          <a:noFill/>
        </p:spPr>
      </p:pic>
      <p:pic>
        <p:nvPicPr>
          <p:cNvPr id="27649" name="Picture 1" descr="D:\naung\Documents\My Dropbox\MKTo - Design\BD&amp;M\Présentation ray\Template_ppt_Background4X3_subslide.jpg"/>
          <p:cNvPicPr>
            <a:picLocks noChangeAspect="1" noChangeArrowheads="1"/>
          </p:cNvPicPr>
          <p:nvPr/>
        </p:nvPicPr>
        <p:blipFill>
          <a:blip r:embed="rId5" cstate="print"/>
          <a:srcRect r="69"/>
          <a:stretch>
            <a:fillRect/>
          </a:stretch>
        </p:blipFill>
        <p:spPr bwMode="auto">
          <a:xfrm>
            <a:off x="0" y="306415"/>
            <a:ext cx="9144000" cy="6105525"/>
          </a:xfrm>
          <a:prstGeom prst="rect">
            <a:avLst/>
          </a:prstGeom>
          <a:noFill/>
        </p:spPr>
      </p:pic>
    </p:spTree>
    <p:extLst>
      <p:ext uri="{BB962C8B-B14F-4D97-AF65-F5344CB8AC3E}">
        <p14:creationId xmlns:p14="http://schemas.microsoft.com/office/powerpoint/2010/main" val="2632390672"/>
      </p:ext>
    </p:extLst>
  </p:cSld>
  <p:clrMap bg1="lt1" tx1="dk1" bg2="lt2" tx2="dk2" accent1="accent1" accent2="accent2" accent3="accent3" accent4="accent4" accent5="accent5" accent6="accent6" hlink="hlink" folHlink="folHlink"/>
  <p:sldLayoutIdLst>
    <p:sldLayoutId id="2147483676" r:id="rId1"/>
  </p:sldLayoutIdLst>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hf sldNum="0" hdr="0" ftr="0" dt="0"/>
  <p:txStyles>
    <p:titleStyle>
      <a:lvl1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2pPr>
      <a:lvl3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3pPr>
      <a:lvl4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4pPr>
      <a:lvl5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5pPr>
      <a:lvl6pPr marL="457200"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6pPr>
      <a:lvl7pPr marL="914400"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7pPr>
      <a:lvl8pPr marL="1371600"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8pPr>
      <a:lvl9pPr marL="1828800"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9pPr>
    </p:titleStyle>
    <p:bodyStyle>
      <a:lvl1pPr marL="355600" indent="-355600" algn="l" rtl="0" eaLnBrk="1" fontAlgn="base" hangingPunct="1">
        <a:spcBef>
          <a:spcPct val="0"/>
        </a:spcBef>
        <a:spcAft>
          <a:spcPct val="80000"/>
        </a:spcAft>
        <a:buClr>
          <a:srgbClr val="008394"/>
        </a:buClr>
        <a:buSzPct val="105000"/>
        <a:buChar char="•"/>
        <a:defRPr sz="2000">
          <a:solidFill>
            <a:schemeClr val="tx1"/>
          </a:solidFill>
          <a:latin typeface="+mn-lt"/>
          <a:ea typeface="+mn-ea"/>
          <a:cs typeface="+mn-cs"/>
        </a:defRPr>
      </a:lvl1pPr>
      <a:lvl2pPr marL="812800" indent="-277813" algn="l" rtl="0" eaLnBrk="1" fontAlgn="base" hangingPunct="1">
        <a:spcBef>
          <a:spcPct val="0"/>
        </a:spcBef>
        <a:spcAft>
          <a:spcPct val="30000"/>
        </a:spcAft>
        <a:buChar char="–"/>
        <a:defRPr>
          <a:solidFill>
            <a:schemeClr val="tx1"/>
          </a:solidFill>
          <a:latin typeface="+mn-lt"/>
        </a:defRPr>
      </a:lvl2pPr>
      <a:lvl3pPr marL="1168400" indent="-176213" algn="l" rtl="0" eaLnBrk="1" fontAlgn="base" hangingPunct="1">
        <a:spcBef>
          <a:spcPct val="0"/>
        </a:spcBef>
        <a:spcAft>
          <a:spcPct val="30000"/>
        </a:spcAft>
        <a:buSzPct val="80000"/>
        <a:buFont typeface="Marlett" pitchFamily="2" charset="2"/>
        <a:buChar char="4"/>
        <a:defRPr sz="1600">
          <a:solidFill>
            <a:schemeClr val="tx1"/>
          </a:solidFill>
          <a:latin typeface="+mn-lt"/>
        </a:defRPr>
      </a:lvl3pPr>
      <a:lvl4pPr marL="1847850" indent="-228600" algn="l" rtl="0" eaLnBrk="1" fontAlgn="base" hangingPunct="1">
        <a:spcBef>
          <a:spcPct val="20000"/>
        </a:spcBef>
        <a:spcAft>
          <a:spcPct val="30000"/>
        </a:spcAft>
        <a:buChar char="–"/>
        <a:defRPr sz="2400">
          <a:solidFill>
            <a:schemeClr val="bg1"/>
          </a:solidFill>
          <a:latin typeface="Humanst521 BT" pitchFamily="34" charset="0"/>
        </a:defRPr>
      </a:lvl4pPr>
      <a:lvl5pPr marL="2266950" indent="-228600" algn="l" rtl="0" eaLnBrk="1" fontAlgn="base" hangingPunct="1">
        <a:spcBef>
          <a:spcPct val="20000"/>
        </a:spcBef>
        <a:spcAft>
          <a:spcPct val="30000"/>
        </a:spcAft>
        <a:buChar char="»"/>
        <a:defRPr sz="2400">
          <a:solidFill>
            <a:schemeClr val="bg1"/>
          </a:solidFill>
          <a:latin typeface="Humanst521 BT" pitchFamily="34" charset="0"/>
        </a:defRPr>
      </a:lvl5pPr>
      <a:lvl6pPr marL="2724150" indent="-228600" algn="l" rtl="0" eaLnBrk="1" fontAlgn="base" hangingPunct="1">
        <a:spcBef>
          <a:spcPct val="20000"/>
        </a:spcBef>
        <a:spcAft>
          <a:spcPct val="30000"/>
        </a:spcAft>
        <a:buChar char="»"/>
        <a:defRPr sz="2400">
          <a:solidFill>
            <a:schemeClr val="bg1"/>
          </a:solidFill>
          <a:latin typeface="Humanst521 BT" pitchFamily="34" charset="0"/>
        </a:defRPr>
      </a:lvl6pPr>
      <a:lvl7pPr marL="3181350" indent="-228600" algn="l" rtl="0" eaLnBrk="1" fontAlgn="base" hangingPunct="1">
        <a:spcBef>
          <a:spcPct val="20000"/>
        </a:spcBef>
        <a:spcAft>
          <a:spcPct val="30000"/>
        </a:spcAft>
        <a:buChar char="»"/>
        <a:defRPr sz="2400">
          <a:solidFill>
            <a:schemeClr val="bg1"/>
          </a:solidFill>
          <a:latin typeface="Humanst521 BT" pitchFamily="34" charset="0"/>
        </a:defRPr>
      </a:lvl7pPr>
      <a:lvl8pPr marL="3638550" indent="-228600" algn="l" rtl="0" eaLnBrk="1" fontAlgn="base" hangingPunct="1">
        <a:spcBef>
          <a:spcPct val="20000"/>
        </a:spcBef>
        <a:spcAft>
          <a:spcPct val="30000"/>
        </a:spcAft>
        <a:buChar char="»"/>
        <a:defRPr sz="2400">
          <a:solidFill>
            <a:schemeClr val="bg1"/>
          </a:solidFill>
          <a:latin typeface="Humanst521 BT" pitchFamily="34" charset="0"/>
        </a:defRPr>
      </a:lvl8pPr>
      <a:lvl9pPr marL="4095750" indent="-228600" algn="l" rtl="0" eaLnBrk="1" fontAlgn="base" hangingPunct="1">
        <a:spcBef>
          <a:spcPct val="20000"/>
        </a:spcBef>
        <a:spcAft>
          <a:spcPct val="30000"/>
        </a:spcAft>
        <a:buChar char="»"/>
        <a:defRPr sz="2400">
          <a:solidFill>
            <a:schemeClr val="bg1"/>
          </a:solidFill>
          <a:latin typeface="Humanst521 BT" pitchFamily="34"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Picture 9" descr="footer_ppt_bw.jpg"/>
          <p:cNvPicPr>
            <a:picLocks noChangeAspect="1"/>
          </p:cNvPicPr>
          <p:nvPr/>
        </p:nvPicPr>
        <p:blipFill>
          <a:blip r:embed="rId2" cstate="print"/>
          <a:stretch>
            <a:fillRect/>
          </a:stretch>
        </p:blipFill>
        <p:spPr>
          <a:xfrm>
            <a:off x="2145346" y="6429443"/>
            <a:ext cx="6696200" cy="428556"/>
          </a:xfrm>
          <a:prstGeom prst="rect">
            <a:avLst/>
          </a:prstGeom>
        </p:spPr>
      </p:pic>
      <p:sp>
        <p:nvSpPr>
          <p:cNvPr id="335875" name="Rectangle 3"/>
          <p:cNvSpPr>
            <a:spLocks noGrp="1" noChangeArrowheads="1"/>
          </p:cNvSpPr>
          <p:nvPr>
            <p:ph type="ftr" sz="quarter" idx="3"/>
          </p:nvPr>
        </p:nvSpPr>
        <p:spPr bwMode="auto">
          <a:xfrm>
            <a:off x="282965" y="6601460"/>
            <a:ext cx="4948238" cy="920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600" b="1">
                <a:solidFill>
                  <a:srgbClr val="008394"/>
                </a:solidFill>
                <a:latin typeface="+mn-lt"/>
              </a:defRPr>
            </a:lvl1pPr>
          </a:lstStyle>
          <a:p>
            <a:r>
              <a:rPr lang="fr-CH"/>
              <a:t>Academic Writing</a:t>
            </a:r>
          </a:p>
        </p:txBody>
      </p:sp>
      <p:sp>
        <p:nvSpPr>
          <p:cNvPr id="335878" name="Rectangle 6"/>
          <p:cNvSpPr>
            <a:spLocks noGrp="1" noChangeArrowheads="1"/>
          </p:cNvSpPr>
          <p:nvPr>
            <p:ph type="title"/>
          </p:nvPr>
        </p:nvSpPr>
        <p:spPr bwMode="auto">
          <a:xfrm>
            <a:off x="1727200" y="557213"/>
            <a:ext cx="7210425" cy="4873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a:t>Click to edit Master title style</a:t>
            </a:r>
          </a:p>
        </p:txBody>
      </p:sp>
      <p:sp>
        <p:nvSpPr>
          <p:cNvPr id="335879" name="Rectangle 7"/>
          <p:cNvSpPr>
            <a:spLocks noGrp="1" noChangeArrowheads="1"/>
          </p:cNvSpPr>
          <p:nvPr>
            <p:ph type="body" idx="1"/>
          </p:nvPr>
        </p:nvSpPr>
        <p:spPr bwMode="auto">
          <a:xfrm>
            <a:off x="1727200" y="2159000"/>
            <a:ext cx="7231063" cy="11509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endParaRPr lang="fr-CH"/>
          </a:p>
        </p:txBody>
      </p:sp>
      <p:sp>
        <p:nvSpPr>
          <p:cNvPr id="335955" name="Text Box 83"/>
          <p:cNvSpPr txBox="1">
            <a:spLocks noChangeArrowheads="1"/>
          </p:cNvSpPr>
          <p:nvPr/>
        </p:nvSpPr>
        <p:spPr bwMode="auto">
          <a:xfrm>
            <a:off x="8763000" y="6527800"/>
            <a:ext cx="325438" cy="328613"/>
          </a:xfrm>
          <a:prstGeom prst="rect">
            <a:avLst/>
          </a:prstGeom>
          <a:noFill/>
          <a:ln w="9525">
            <a:noFill/>
            <a:miter lim="800000"/>
            <a:headEnd/>
            <a:tailEnd/>
          </a:ln>
          <a:effectLst/>
        </p:spPr>
        <p:txBody>
          <a:bodyPr lIns="0" tIns="162000" rIns="0" bIns="0"/>
          <a:lstStyle/>
          <a:p>
            <a:pPr algn="ctr">
              <a:spcBef>
                <a:spcPct val="50000"/>
              </a:spcBef>
              <a:defRPr/>
            </a:pPr>
            <a:fld id="{B73810CB-479F-48B9-85AE-741F7A1CFE90}" type="slidenum">
              <a:rPr lang="en-US" sz="600" b="1">
                <a:solidFill>
                  <a:srgbClr val="008394"/>
                </a:solidFill>
                <a:latin typeface="Verdana" pitchFamily="34" charset="0"/>
              </a:rPr>
              <a:pPr algn="ctr">
                <a:spcBef>
                  <a:spcPct val="50000"/>
                </a:spcBef>
                <a:defRPr/>
              </a:pPr>
              <a:t>‹#›</a:t>
            </a:fld>
            <a:endParaRPr lang="fr-CH" sz="600" b="1">
              <a:solidFill>
                <a:srgbClr val="008394"/>
              </a:solidFill>
              <a:latin typeface="Verdana" pitchFamily="34" charset="0"/>
            </a:endParaRPr>
          </a:p>
        </p:txBody>
      </p:sp>
      <p:sp>
        <p:nvSpPr>
          <p:cNvPr id="335956" name="Rectangle 84"/>
          <p:cNvSpPr>
            <a:spLocks noChangeArrowheads="1"/>
          </p:cNvSpPr>
          <p:nvPr/>
        </p:nvSpPr>
        <p:spPr bwMode="auto">
          <a:xfrm>
            <a:off x="0" y="0"/>
            <a:ext cx="1333500" cy="714375"/>
          </a:xfrm>
          <a:prstGeom prst="rect">
            <a:avLst/>
          </a:prstGeom>
          <a:solidFill>
            <a:schemeClr val="bg1"/>
          </a:solidFill>
          <a:ln w="9525">
            <a:noFill/>
            <a:miter lim="800000"/>
            <a:headEnd/>
            <a:tailEnd/>
          </a:ln>
          <a:effectLst/>
        </p:spPr>
        <p:txBody>
          <a:bodyPr wrap="none" anchor="ctr"/>
          <a:lstStyle/>
          <a:p>
            <a:pPr>
              <a:defRPr/>
            </a:pPr>
            <a:endParaRPr lang="fr-CH" sz="2400">
              <a:solidFill>
                <a:srgbClr val="000000"/>
              </a:solidFill>
              <a:latin typeface="Times New Roman" pitchFamily="18" charset="0"/>
            </a:endParaRPr>
          </a:p>
        </p:txBody>
      </p:sp>
      <p:pic>
        <p:nvPicPr>
          <p:cNvPr id="3075" name="Picture 3" descr="D:\naung\Documents\My Dropbox\MKTo - Design\BD&amp;M\Présentation ray\PPT_Corporateheader_subslide.jpg"/>
          <p:cNvPicPr>
            <a:picLocks noChangeAspect="1" noChangeArrowheads="1"/>
          </p:cNvPicPr>
          <p:nvPr/>
        </p:nvPicPr>
        <p:blipFill>
          <a:blip r:embed="rId3" cstate="print"/>
          <a:srcRect/>
          <a:stretch>
            <a:fillRect/>
          </a:stretch>
        </p:blipFill>
        <p:spPr bwMode="auto">
          <a:xfrm rot="10800000">
            <a:off x="7494" y="0"/>
            <a:ext cx="9144000" cy="444500"/>
          </a:xfrm>
          <a:prstGeom prst="rect">
            <a:avLst/>
          </a:prstGeom>
          <a:noFill/>
        </p:spPr>
      </p:pic>
      <p:pic>
        <p:nvPicPr>
          <p:cNvPr id="27649" name="Picture 1" descr="D:\naung\Documents\My Dropbox\MKTo - Design\BD&amp;M\Présentation ray\Template_ppt_Background4X3_subslide.jpg"/>
          <p:cNvPicPr>
            <a:picLocks noChangeAspect="1" noChangeArrowheads="1"/>
          </p:cNvPicPr>
          <p:nvPr/>
        </p:nvPicPr>
        <p:blipFill>
          <a:blip r:embed="rId4" cstate="print"/>
          <a:srcRect r="69"/>
          <a:stretch>
            <a:fillRect/>
          </a:stretch>
        </p:blipFill>
        <p:spPr bwMode="auto">
          <a:xfrm>
            <a:off x="0" y="306415"/>
            <a:ext cx="9144000" cy="6105525"/>
          </a:xfrm>
          <a:prstGeom prst="rect">
            <a:avLst/>
          </a:prstGeom>
          <a:noFill/>
        </p:spPr>
      </p:pic>
    </p:spTree>
    <p:extLst>
      <p:ext uri="{BB962C8B-B14F-4D97-AF65-F5344CB8AC3E}">
        <p14:creationId xmlns:p14="http://schemas.microsoft.com/office/powerpoint/2010/main" val="3873622439"/>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hf sldNum="0" hdr="0" ftr="0" dt="0"/>
  <p:txStyles>
    <p:titleStyle>
      <a:lvl1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2pPr>
      <a:lvl3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3pPr>
      <a:lvl4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4pPr>
      <a:lvl5pPr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5pPr>
      <a:lvl6pPr marL="457200"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6pPr>
      <a:lvl7pPr marL="914400"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7pPr>
      <a:lvl8pPr marL="1371600"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8pPr>
      <a:lvl9pPr marL="1828800" algn="l" rtl="0" eaLnBrk="1" fontAlgn="base" hangingPunct="1">
        <a:spcBef>
          <a:spcPct val="0"/>
        </a:spcBef>
        <a:spcAft>
          <a:spcPct val="0"/>
        </a:spcAft>
        <a:tabLst>
          <a:tab pos="355600" algn="l"/>
        </a:tabLst>
        <a:defRPr sz="3200" b="1">
          <a:solidFill>
            <a:srgbClr val="008394"/>
          </a:solidFill>
          <a:effectLst>
            <a:outerShdw blurRad="38100" dist="38100" dir="2700000" algn="tl">
              <a:srgbClr val="C0C0C0"/>
            </a:outerShdw>
          </a:effectLst>
          <a:latin typeface="Verdana" pitchFamily="34" charset="0"/>
        </a:defRPr>
      </a:lvl9pPr>
    </p:titleStyle>
    <p:bodyStyle>
      <a:lvl1pPr marL="355600" indent="-355600" algn="l" rtl="0" eaLnBrk="1" fontAlgn="base" hangingPunct="1">
        <a:spcBef>
          <a:spcPct val="0"/>
        </a:spcBef>
        <a:spcAft>
          <a:spcPct val="80000"/>
        </a:spcAft>
        <a:buClr>
          <a:srgbClr val="008394"/>
        </a:buClr>
        <a:buSzPct val="105000"/>
        <a:buChar char="•"/>
        <a:defRPr sz="2000">
          <a:solidFill>
            <a:schemeClr val="tx1"/>
          </a:solidFill>
          <a:latin typeface="+mn-lt"/>
          <a:ea typeface="+mn-ea"/>
          <a:cs typeface="+mn-cs"/>
        </a:defRPr>
      </a:lvl1pPr>
      <a:lvl2pPr marL="812800" indent="-277813" algn="l" rtl="0" eaLnBrk="1" fontAlgn="base" hangingPunct="1">
        <a:spcBef>
          <a:spcPct val="0"/>
        </a:spcBef>
        <a:spcAft>
          <a:spcPct val="30000"/>
        </a:spcAft>
        <a:buChar char="–"/>
        <a:defRPr>
          <a:solidFill>
            <a:schemeClr val="tx1"/>
          </a:solidFill>
          <a:latin typeface="+mn-lt"/>
        </a:defRPr>
      </a:lvl2pPr>
      <a:lvl3pPr marL="1168400" indent="-176213" algn="l" rtl="0" eaLnBrk="1" fontAlgn="base" hangingPunct="1">
        <a:spcBef>
          <a:spcPct val="0"/>
        </a:spcBef>
        <a:spcAft>
          <a:spcPct val="30000"/>
        </a:spcAft>
        <a:buSzPct val="80000"/>
        <a:buFont typeface="Marlett" pitchFamily="2" charset="2"/>
        <a:buChar char="4"/>
        <a:defRPr sz="1600">
          <a:solidFill>
            <a:schemeClr val="tx1"/>
          </a:solidFill>
          <a:latin typeface="+mn-lt"/>
        </a:defRPr>
      </a:lvl3pPr>
      <a:lvl4pPr marL="1847850" indent="-228600" algn="l" rtl="0" eaLnBrk="1" fontAlgn="base" hangingPunct="1">
        <a:spcBef>
          <a:spcPct val="20000"/>
        </a:spcBef>
        <a:spcAft>
          <a:spcPct val="30000"/>
        </a:spcAft>
        <a:buChar char="–"/>
        <a:defRPr sz="2400">
          <a:solidFill>
            <a:schemeClr val="bg1"/>
          </a:solidFill>
          <a:latin typeface="Humanst521 BT" pitchFamily="34" charset="0"/>
        </a:defRPr>
      </a:lvl4pPr>
      <a:lvl5pPr marL="2266950" indent="-228600" algn="l" rtl="0" eaLnBrk="1" fontAlgn="base" hangingPunct="1">
        <a:spcBef>
          <a:spcPct val="20000"/>
        </a:spcBef>
        <a:spcAft>
          <a:spcPct val="30000"/>
        </a:spcAft>
        <a:buChar char="»"/>
        <a:defRPr sz="2400">
          <a:solidFill>
            <a:schemeClr val="bg1"/>
          </a:solidFill>
          <a:latin typeface="Humanst521 BT" pitchFamily="34" charset="0"/>
        </a:defRPr>
      </a:lvl5pPr>
      <a:lvl6pPr marL="2724150" indent="-228600" algn="l" rtl="0" eaLnBrk="1" fontAlgn="base" hangingPunct="1">
        <a:spcBef>
          <a:spcPct val="20000"/>
        </a:spcBef>
        <a:spcAft>
          <a:spcPct val="30000"/>
        </a:spcAft>
        <a:buChar char="»"/>
        <a:defRPr sz="2400">
          <a:solidFill>
            <a:schemeClr val="bg1"/>
          </a:solidFill>
          <a:latin typeface="Humanst521 BT" pitchFamily="34" charset="0"/>
        </a:defRPr>
      </a:lvl6pPr>
      <a:lvl7pPr marL="3181350" indent="-228600" algn="l" rtl="0" eaLnBrk="1" fontAlgn="base" hangingPunct="1">
        <a:spcBef>
          <a:spcPct val="20000"/>
        </a:spcBef>
        <a:spcAft>
          <a:spcPct val="30000"/>
        </a:spcAft>
        <a:buChar char="»"/>
        <a:defRPr sz="2400">
          <a:solidFill>
            <a:schemeClr val="bg1"/>
          </a:solidFill>
          <a:latin typeface="Humanst521 BT" pitchFamily="34" charset="0"/>
        </a:defRPr>
      </a:lvl7pPr>
      <a:lvl8pPr marL="3638550" indent="-228600" algn="l" rtl="0" eaLnBrk="1" fontAlgn="base" hangingPunct="1">
        <a:spcBef>
          <a:spcPct val="20000"/>
        </a:spcBef>
        <a:spcAft>
          <a:spcPct val="30000"/>
        </a:spcAft>
        <a:buChar char="»"/>
        <a:defRPr sz="2400">
          <a:solidFill>
            <a:schemeClr val="bg1"/>
          </a:solidFill>
          <a:latin typeface="Humanst521 BT" pitchFamily="34" charset="0"/>
        </a:defRPr>
      </a:lvl8pPr>
      <a:lvl9pPr marL="4095750" indent="-228600" algn="l" rtl="0" eaLnBrk="1" fontAlgn="base" hangingPunct="1">
        <a:spcBef>
          <a:spcPct val="20000"/>
        </a:spcBef>
        <a:spcAft>
          <a:spcPct val="30000"/>
        </a:spcAft>
        <a:buChar char="»"/>
        <a:defRPr sz="2400">
          <a:solidFill>
            <a:schemeClr val="bg1"/>
          </a:solidFill>
          <a:latin typeface="Humanst521 BT" pitchFamily="34"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Garamond" panose="02020404030301010803" pitchFamily="18" charset="0"/>
              </a:rPr>
              <a:t>Introduction: P</a:t>
            </a:r>
            <a:r>
              <a:rPr lang="en-US" sz="2400" noProof="0" dirty="0" err="1">
                <a:latin typeface="Garamond" panose="02020404030301010803" pitchFamily="18" charset="0"/>
              </a:rPr>
              <a:t>urpose</a:t>
            </a:r>
            <a:r>
              <a:rPr lang="en-US" sz="2400" noProof="0" dirty="0">
                <a:latin typeface="Garamond" panose="02020404030301010803" pitchFamily="18" charset="0"/>
              </a:rPr>
              <a:t> &amp; Structure</a:t>
            </a:r>
          </a:p>
        </p:txBody>
      </p:sp>
      <p:sp>
        <p:nvSpPr>
          <p:cNvPr id="3" name="Content Placeholder 2"/>
          <p:cNvSpPr>
            <a:spLocks noGrp="1"/>
          </p:cNvSpPr>
          <p:nvPr>
            <p:ph idx="1"/>
          </p:nvPr>
        </p:nvSpPr>
        <p:spPr>
          <a:xfrm>
            <a:off x="323528" y="764704"/>
            <a:ext cx="8712968" cy="5884688"/>
          </a:xfrm>
        </p:spPr>
        <p:txBody>
          <a:bodyPr/>
          <a:lstStyle/>
          <a:p>
            <a:pPr marL="0" indent="0">
              <a:buNone/>
            </a:pPr>
            <a:r>
              <a:rPr lang="en-US" sz="2400" noProof="0" dirty="0">
                <a:latin typeface="Garamond" panose="02020404030301010803" pitchFamily="18" charset="0"/>
              </a:rPr>
              <a:t>As a reminder, a good intro should be able:</a:t>
            </a:r>
          </a:p>
          <a:p>
            <a:r>
              <a:rPr lang="en-US" noProof="0" dirty="0">
                <a:latin typeface="Garamond" panose="02020404030301010803" pitchFamily="18" charset="0"/>
              </a:rPr>
              <a:t>To ‘hook’ or grasp the interest of the reader</a:t>
            </a:r>
          </a:p>
          <a:p>
            <a:r>
              <a:rPr lang="en-US" noProof="0" dirty="0">
                <a:latin typeface="Garamond" panose="02020404030301010803" pitchFamily="18" charset="0"/>
              </a:rPr>
              <a:t>To identify the central issue</a:t>
            </a:r>
          </a:p>
          <a:p>
            <a:r>
              <a:rPr lang="en-US" noProof="0" dirty="0">
                <a:latin typeface="Garamond" panose="02020404030301010803" pitchFamily="18" charset="0"/>
              </a:rPr>
              <a:t>To establish a frame of reference (topic, perspective, authority, register, logic)</a:t>
            </a:r>
          </a:p>
          <a:p>
            <a:r>
              <a:rPr lang="en-US" noProof="0" dirty="0">
                <a:latin typeface="Garamond" panose="02020404030301010803" pitchFamily="18" charset="0"/>
              </a:rPr>
              <a:t>To create the tone of the paper</a:t>
            </a:r>
          </a:p>
          <a:p>
            <a:pPr marL="0" indent="0">
              <a:buNone/>
            </a:pPr>
            <a:r>
              <a:rPr lang="en-US" sz="2400" dirty="0">
                <a:latin typeface="Garamond" panose="02020404030301010803" pitchFamily="18" charset="0"/>
              </a:rPr>
              <a:t>It should be structured as a funnel:</a:t>
            </a:r>
          </a:p>
          <a:p>
            <a:r>
              <a:rPr lang="en-US" dirty="0">
                <a:latin typeface="Garamond" panose="02020404030301010803" pitchFamily="18" charset="0"/>
              </a:rPr>
              <a:t>The wide end (hook + topic): general context &amp; subject</a:t>
            </a:r>
          </a:p>
          <a:p>
            <a:r>
              <a:rPr lang="en-US" dirty="0">
                <a:latin typeface="Garamond" panose="02020404030301010803" pitchFamily="18" charset="0"/>
              </a:rPr>
              <a:t>Each sentence gradually narrows down the scope</a:t>
            </a:r>
          </a:p>
          <a:p>
            <a:r>
              <a:rPr lang="en-US" dirty="0">
                <a:latin typeface="Garamond" panose="02020404030301010803" pitchFamily="18" charset="0"/>
              </a:rPr>
              <a:t>The last statements are very focused: your MIS, and how you plan to develop it in your essay.</a:t>
            </a:r>
          </a:p>
          <a:p>
            <a:endParaRPr lang="en-US" sz="2400" noProof="0" dirty="0">
              <a:latin typeface="Garamond" panose="02020404030301010803" pitchFamily="18" charset="0"/>
            </a:endParaRPr>
          </a:p>
        </p:txBody>
      </p:sp>
      <p:sp>
        <p:nvSpPr>
          <p:cNvPr id="5" name="Flowchart: Merge 4"/>
          <p:cNvSpPr/>
          <p:nvPr/>
        </p:nvSpPr>
        <p:spPr>
          <a:xfrm>
            <a:off x="5364088" y="3068960"/>
            <a:ext cx="1008112" cy="118985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993" y="245038"/>
            <a:ext cx="7210425" cy="738664"/>
          </a:xfrm>
        </p:spPr>
        <p:txBody>
          <a:bodyPr/>
          <a:lstStyle/>
          <a:p>
            <a:r>
              <a:rPr lang="en-US" sz="2400" noProof="0" dirty="0">
                <a:latin typeface="Garamond" panose="02020404030301010803" pitchFamily="18" charset="0"/>
              </a:rPr>
              <a:t>Establishing the topic (first 2 or 3 sentences after the hook)</a:t>
            </a:r>
          </a:p>
        </p:txBody>
      </p:sp>
      <p:sp>
        <p:nvSpPr>
          <p:cNvPr id="3" name="Content Placeholder 2"/>
          <p:cNvSpPr>
            <a:spLocks noGrp="1"/>
          </p:cNvSpPr>
          <p:nvPr>
            <p:ph idx="1"/>
          </p:nvPr>
        </p:nvSpPr>
        <p:spPr>
          <a:xfrm>
            <a:off x="467544" y="614370"/>
            <a:ext cx="7231063" cy="1150938"/>
          </a:xfrm>
        </p:spPr>
        <p:txBody>
          <a:bodyPr>
            <a:noAutofit/>
          </a:bodyPr>
          <a:lstStyle/>
          <a:p>
            <a:pPr>
              <a:buNone/>
            </a:pPr>
            <a:r>
              <a:rPr lang="en-US" noProof="0" dirty="0">
                <a:latin typeface="Garamond" panose="02020404030301010803" pitchFamily="18" charset="0"/>
              </a:rPr>
              <a:t> </a:t>
            </a:r>
          </a:p>
          <a:p>
            <a:r>
              <a:rPr lang="en-US" sz="2200" dirty="0">
                <a:latin typeface="Garamond" panose="02020404030301010803" pitchFamily="18" charset="0"/>
              </a:rPr>
              <a:t>Move from the hook to the general context &amp; subject</a:t>
            </a:r>
          </a:p>
          <a:p>
            <a:r>
              <a:rPr lang="en-US" sz="2200" noProof="0" dirty="0">
                <a:latin typeface="Garamond" panose="02020404030301010803" pitchFamily="18" charset="0"/>
              </a:rPr>
              <a:t>Set the context: what is necessary for the reader to understand </a:t>
            </a:r>
            <a:r>
              <a:rPr lang="en-US" sz="2200" dirty="0">
                <a:latin typeface="Garamond" panose="02020404030301010803" pitchFamily="18" charset="0"/>
              </a:rPr>
              <a:t>your essay? Depending on your project, these may include:</a:t>
            </a:r>
          </a:p>
          <a:p>
            <a:pPr lvl="1"/>
            <a:r>
              <a:rPr lang="en-US" sz="2000" noProof="0" dirty="0">
                <a:latin typeface="Garamond" panose="02020404030301010803" pitchFamily="18" charset="0"/>
              </a:rPr>
              <a:t>Background information, history, description of events or trends</a:t>
            </a:r>
          </a:p>
          <a:p>
            <a:pPr lvl="1"/>
            <a:r>
              <a:rPr lang="en-US" sz="2000" noProof="0" dirty="0">
                <a:latin typeface="Garamond" panose="02020404030301010803" pitchFamily="18" charset="0"/>
              </a:rPr>
              <a:t>Definition of terms, etc.</a:t>
            </a:r>
          </a:p>
          <a:p>
            <a:pPr lvl="1"/>
            <a:r>
              <a:rPr lang="en-US" sz="2000" dirty="0">
                <a:latin typeface="Garamond" panose="02020404030301010803" pitchFamily="18" charset="0"/>
              </a:rPr>
              <a:t>Emergence or absence of discussion (implicit: why your paper is worth reading)</a:t>
            </a:r>
          </a:p>
          <a:p>
            <a:pPr lvl="2"/>
            <a:r>
              <a:rPr lang="en-US" dirty="0">
                <a:latin typeface="Garamond" panose="02020404030301010803" pitchFamily="18" charset="0"/>
              </a:rPr>
              <a:t>1 sentence max. Save the details of that point for your literature review.</a:t>
            </a:r>
          </a:p>
          <a:p>
            <a:endParaRPr lang="en-US" dirty="0">
              <a:latin typeface="Garamond" panose="02020404030301010803" pitchFamily="18" charset="0"/>
            </a:endParaRPr>
          </a:p>
          <a:p>
            <a:r>
              <a:rPr lang="en-US" sz="2200" dirty="0">
                <a:latin typeface="Garamond" panose="02020404030301010803" pitchFamily="18" charset="0"/>
              </a:rPr>
              <a:t>Should gradually lead into the debatable issue</a:t>
            </a:r>
          </a:p>
          <a:p>
            <a:pPr lvl="1"/>
            <a:endParaRPr lang="en-US" noProof="0" dirty="0">
              <a:latin typeface="Garamond" panose="02020404030301010803" pitchFamily="18" charset="0"/>
            </a:endParaRPr>
          </a:p>
          <a:p>
            <a:pPr>
              <a:buNone/>
            </a:pPr>
            <a:r>
              <a:rPr lang="en-US" noProof="0" dirty="0">
                <a:latin typeface="Garamond" panose="02020404030301010803" pitchFamily="18" charset="0"/>
              </a:rPr>
              <a:t> </a:t>
            </a:r>
          </a:p>
          <a:p>
            <a:pPr>
              <a:buNone/>
            </a:pPr>
            <a:endParaRPr lang="en-US" noProof="0" dirty="0">
              <a:latin typeface="Garamond" panose="02020404030301010803" pitchFamily="18" charset="0"/>
            </a:endParaRPr>
          </a:p>
          <a:p>
            <a:endParaRPr lang="en-US" noProof="0" dirty="0">
              <a:latin typeface="Garamond" panose="02020404030301010803"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The argument: issue, C/A &amp; MIS</a:t>
            </a:r>
            <a:endParaRPr lang="en-US" sz="2400" noProof="0" dirty="0">
              <a:latin typeface="Garamond" panose="02020404030301010803" pitchFamily="18" charset="0"/>
            </a:endParaRPr>
          </a:p>
        </p:txBody>
      </p:sp>
      <p:sp>
        <p:nvSpPr>
          <p:cNvPr id="3" name="Content Placeholder 2"/>
          <p:cNvSpPr>
            <a:spLocks noGrp="1"/>
          </p:cNvSpPr>
          <p:nvPr>
            <p:ph idx="1"/>
          </p:nvPr>
        </p:nvSpPr>
        <p:spPr>
          <a:xfrm>
            <a:off x="467544" y="764704"/>
            <a:ext cx="7231063" cy="1150938"/>
          </a:xfrm>
        </p:spPr>
        <p:txBody>
          <a:bodyPr>
            <a:noAutofit/>
          </a:bodyPr>
          <a:lstStyle/>
          <a:p>
            <a:r>
              <a:rPr lang="en-US" noProof="0" dirty="0">
                <a:latin typeface="Garamond" panose="02020404030301010803" pitchFamily="18" charset="0"/>
              </a:rPr>
              <a:t>The issue should be one single, yes/no question. Try to keep it as neutral as possible (do not hint at your position yet)</a:t>
            </a:r>
          </a:p>
          <a:p>
            <a:r>
              <a:rPr lang="en-US" noProof="0" dirty="0">
                <a:latin typeface="Garamond" panose="02020404030301010803" pitchFamily="18" charset="0"/>
              </a:rPr>
              <a:t>The C/A and MIS will </a:t>
            </a:r>
            <a:r>
              <a:rPr lang="en-US" dirty="0">
                <a:latin typeface="Garamond" panose="02020404030301010803" pitchFamily="18" charset="0"/>
              </a:rPr>
              <a:t>lay out the two main opposing stances of the debate.</a:t>
            </a:r>
          </a:p>
          <a:p>
            <a:pPr lvl="1"/>
            <a:r>
              <a:rPr lang="en-US" dirty="0">
                <a:latin typeface="Garamond" panose="02020404030301010803" pitchFamily="18" charset="0"/>
              </a:rPr>
              <a:t>A clear stance, an explicit position</a:t>
            </a:r>
          </a:p>
          <a:p>
            <a:pPr lvl="1"/>
            <a:r>
              <a:rPr lang="en-US" dirty="0">
                <a:latin typeface="Garamond" panose="02020404030301010803" pitchFamily="18" charset="0"/>
              </a:rPr>
              <a:t>A clear contrast between the two (transition words: “however”, etc.) </a:t>
            </a:r>
          </a:p>
          <a:p>
            <a:pPr lvl="1"/>
            <a:r>
              <a:rPr lang="en-US" noProof="0" dirty="0">
                <a:latin typeface="Garamond" panose="02020404030301010803" pitchFamily="18" charset="0"/>
              </a:rPr>
              <a:t>Each will briefly mention some of the main arguments they will raise.</a:t>
            </a:r>
          </a:p>
          <a:p>
            <a:pPr lvl="1"/>
            <a:endParaRPr lang="en-US" dirty="0">
              <a:latin typeface="Garamond" panose="02020404030301010803" pitchFamily="18" charset="0"/>
            </a:endParaRPr>
          </a:p>
          <a:p>
            <a:pPr marL="534987" lvl="1" indent="0">
              <a:buNone/>
            </a:pPr>
            <a:r>
              <a:rPr lang="en-US" dirty="0">
                <a:latin typeface="Garamond" panose="02020404030301010803" pitchFamily="18" charset="0"/>
              </a:rPr>
              <a:t>E.g. “Some may argue that … ., because… . However, this paper posits that… because … .”</a:t>
            </a:r>
          </a:p>
          <a:p>
            <a:pPr marL="534987" lvl="1" indent="0">
              <a:buNone/>
            </a:pPr>
            <a:endParaRPr lang="en-US" noProof="0" dirty="0">
              <a:latin typeface="Garamond" panose="02020404030301010803" pitchFamily="18" charset="0"/>
            </a:endParaRPr>
          </a:p>
          <a:p>
            <a:r>
              <a:rPr lang="en-US" noProof="0" dirty="0">
                <a:latin typeface="Garamond" panose="02020404030301010803" pitchFamily="18" charset="0"/>
              </a:rPr>
              <a:t>The thesis statement will be followed by a ‘road map’, giving the structure of the paper </a:t>
            </a:r>
            <a:r>
              <a:rPr lang="en-US" i="1" noProof="0" dirty="0">
                <a:latin typeface="Garamond" panose="02020404030301010803" pitchFamily="18" charset="0"/>
              </a:rPr>
              <a:t>(First this paper will …, Next it …., Lastly …. It will conclude by …)</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993" y="245038"/>
            <a:ext cx="8725495" cy="807698"/>
          </a:xfrm>
        </p:spPr>
        <p:txBody>
          <a:bodyPr>
            <a:normAutofit/>
          </a:bodyPr>
          <a:lstStyle/>
          <a:p>
            <a:r>
              <a:rPr lang="en-US" sz="2200" dirty="0">
                <a:latin typeface="Garamond" panose="02020404030301010803" pitchFamily="18" charset="0"/>
              </a:rPr>
              <a:t>Your essay’s introduction:</a:t>
            </a:r>
            <a:r>
              <a:rPr lang="en-US" sz="2200" noProof="0" dirty="0">
                <a:latin typeface="Garamond" panose="02020404030301010803" pitchFamily="18" charset="0"/>
              </a:rPr>
              <a:t> 2/3 of a page to 1 page max (c. 350-450 words)</a:t>
            </a:r>
          </a:p>
        </p:txBody>
      </p:sp>
      <p:sp>
        <p:nvSpPr>
          <p:cNvPr id="3" name="Content Placeholder 2"/>
          <p:cNvSpPr>
            <a:spLocks noGrp="1"/>
          </p:cNvSpPr>
          <p:nvPr>
            <p:ph idx="1"/>
          </p:nvPr>
        </p:nvSpPr>
        <p:spPr>
          <a:xfrm>
            <a:off x="225274" y="715124"/>
            <a:ext cx="1092647" cy="5616624"/>
          </a:xfrm>
        </p:spPr>
        <p:txBody>
          <a:bodyPr>
            <a:noAutofit/>
          </a:bodyPr>
          <a:lstStyle/>
          <a:p>
            <a:pPr marL="0" indent="0">
              <a:spcAft>
                <a:spcPts val="0"/>
              </a:spcAft>
              <a:buNone/>
            </a:pPr>
            <a:r>
              <a:rPr lang="en-US" sz="2800" noProof="0" dirty="0">
                <a:solidFill>
                  <a:srgbClr val="FF0000"/>
                </a:solidFill>
                <a:latin typeface="Garamond" panose="02020404030301010803" pitchFamily="18" charset="0"/>
              </a:rPr>
              <a:t>Hook</a:t>
            </a:r>
          </a:p>
          <a:p>
            <a:pPr marL="0" indent="0">
              <a:spcAft>
                <a:spcPts val="0"/>
              </a:spcAft>
              <a:buNone/>
            </a:pPr>
            <a:endParaRPr lang="en-US" sz="2800" noProof="0" dirty="0">
              <a:solidFill>
                <a:srgbClr val="0070C0"/>
              </a:solidFill>
              <a:latin typeface="Garamond" panose="02020404030301010803" pitchFamily="18" charset="0"/>
            </a:endParaRPr>
          </a:p>
          <a:p>
            <a:pPr marL="0" indent="0">
              <a:spcAft>
                <a:spcPts val="0"/>
              </a:spcAft>
              <a:buNone/>
            </a:pPr>
            <a:r>
              <a:rPr lang="en-US" sz="2800" noProof="0" dirty="0">
                <a:solidFill>
                  <a:srgbClr val="0070C0"/>
                </a:solidFill>
                <a:latin typeface="Garamond" panose="02020404030301010803" pitchFamily="18" charset="0"/>
              </a:rPr>
              <a:t>Topic</a:t>
            </a:r>
          </a:p>
          <a:p>
            <a:pPr marL="0" indent="0">
              <a:spcAft>
                <a:spcPts val="0"/>
              </a:spcAft>
              <a:buNone/>
            </a:pPr>
            <a:endParaRPr lang="en-US" sz="2800" noProof="0" dirty="0">
              <a:solidFill>
                <a:srgbClr val="0070C0"/>
              </a:solidFill>
              <a:latin typeface="Garamond" panose="02020404030301010803" pitchFamily="18" charset="0"/>
            </a:endParaRPr>
          </a:p>
          <a:p>
            <a:pPr marL="0" indent="0">
              <a:spcAft>
                <a:spcPts val="0"/>
              </a:spcAft>
              <a:buNone/>
            </a:pPr>
            <a:endParaRPr lang="en-US" sz="2800" dirty="0">
              <a:solidFill>
                <a:srgbClr val="0070C0"/>
              </a:solidFill>
              <a:latin typeface="Garamond" panose="02020404030301010803" pitchFamily="18" charset="0"/>
            </a:endParaRPr>
          </a:p>
          <a:p>
            <a:pPr marL="0" indent="0">
              <a:spcAft>
                <a:spcPts val="0"/>
              </a:spcAft>
              <a:buNone/>
            </a:pPr>
            <a:endParaRPr lang="en-US" sz="2800" noProof="0" dirty="0">
              <a:solidFill>
                <a:srgbClr val="0070C0"/>
              </a:solidFill>
              <a:latin typeface="Garamond" panose="02020404030301010803" pitchFamily="18" charset="0"/>
            </a:endParaRPr>
          </a:p>
          <a:p>
            <a:pPr marL="0" indent="0">
              <a:spcAft>
                <a:spcPts val="0"/>
              </a:spcAft>
              <a:buNone/>
            </a:pPr>
            <a:endParaRPr lang="en-US" sz="2800" noProof="0" dirty="0">
              <a:solidFill>
                <a:srgbClr val="0070C0"/>
              </a:solidFill>
              <a:latin typeface="Garamond" panose="02020404030301010803" pitchFamily="18" charset="0"/>
            </a:endParaRPr>
          </a:p>
          <a:p>
            <a:pPr marL="0" indent="0">
              <a:spcAft>
                <a:spcPts val="0"/>
              </a:spcAft>
              <a:buNone/>
            </a:pPr>
            <a:r>
              <a:rPr lang="en-US" sz="2800" noProof="0" dirty="0">
                <a:solidFill>
                  <a:srgbClr val="00B050"/>
                </a:solidFill>
                <a:latin typeface="Garamond" panose="02020404030301010803" pitchFamily="18" charset="0"/>
              </a:rPr>
              <a:t>Issue</a:t>
            </a:r>
          </a:p>
          <a:p>
            <a:pPr marL="0" indent="0">
              <a:spcAft>
                <a:spcPts val="1200"/>
              </a:spcAft>
              <a:buNone/>
            </a:pPr>
            <a:r>
              <a:rPr lang="en-US" sz="2800" noProof="0" dirty="0">
                <a:solidFill>
                  <a:srgbClr val="7030A0"/>
                </a:solidFill>
                <a:latin typeface="Garamond" panose="02020404030301010803" pitchFamily="18" charset="0"/>
              </a:rPr>
              <a:t>C/A</a:t>
            </a:r>
          </a:p>
          <a:p>
            <a:pPr marL="0" indent="0">
              <a:spcAft>
                <a:spcPts val="1200"/>
              </a:spcAft>
              <a:buNone/>
            </a:pPr>
            <a:r>
              <a:rPr lang="en-US" sz="2800" noProof="0" dirty="0">
                <a:latin typeface="Garamond" panose="02020404030301010803" pitchFamily="18" charset="0"/>
              </a:rPr>
              <a:t>MIS</a:t>
            </a:r>
          </a:p>
          <a:p>
            <a:pPr marL="0" indent="0">
              <a:spcAft>
                <a:spcPts val="0"/>
              </a:spcAft>
              <a:buNone/>
            </a:pPr>
            <a:r>
              <a:rPr lang="en-US" sz="2800" noProof="0" dirty="0">
                <a:solidFill>
                  <a:srgbClr val="FF9900"/>
                </a:solidFill>
                <a:latin typeface="Garamond" panose="02020404030301010803" pitchFamily="18" charset="0"/>
              </a:rPr>
              <a:t>Outline</a:t>
            </a:r>
          </a:p>
          <a:p>
            <a:endParaRPr lang="en-US" sz="3200" noProof="0" dirty="0">
              <a:latin typeface="Garamond" panose="02020404030301010803" pitchFamily="18" charset="0"/>
            </a:endParaRPr>
          </a:p>
        </p:txBody>
      </p:sp>
      <p:sp>
        <p:nvSpPr>
          <p:cNvPr id="6" name="Content Placeholder 2"/>
          <p:cNvSpPr txBox="1">
            <a:spLocks/>
          </p:cNvSpPr>
          <p:nvPr/>
        </p:nvSpPr>
        <p:spPr bwMode="auto">
          <a:xfrm>
            <a:off x="1331640" y="720080"/>
            <a:ext cx="7272808" cy="587727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0" tIns="0" rIns="0" bIns="0" numCol="1" anchor="t" anchorCtr="0" compatLnSpc="1">
            <a:prstTxWarp prst="textNoShape">
              <a:avLst/>
            </a:prstTxWarp>
            <a:noAutofit/>
          </a:bodyPr>
          <a:lstStyle>
            <a:lvl1pPr marL="355600" indent="-355600" algn="l" rtl="0" eaLnBrk="1" fontAlgn="base" hangingPunct="1">
              <a:spcBef>
                <a:spcPct val="0"/>
              </a:spcBef>
              <a:spcAft>
                <a:spcPct val="80000"/>
              </a:spcAft>
              <a:buClr>
                <a:srgbClr val="008394"/>
              </a:buClr>
              <a:buSzPct val="105000"/>
              <a:buChar char="•"/>
              <a:defRPr sz="2000">
                <a:solidFill>
                  <a:schemeClr val="tx1"/>
                </a:solidFill>
                <a:latin typeface="+mn-lt"/>
                <a:ea typeface="+mn-ea"/>
                <a:cs typeface="+mn-cs"/>
              </a:defRPr>
            </a:lvl1pPr>
            <a:lvl2pPr marL="812800" indent="-277813" algn="l" rtl="0" eaLnBrk="1" fontAlgn="base" hangingPunct="1">
              <a:spcBef>
                <a:spcPct val="0"/>
              </a:spcBef>
              <a:spcAft>
                <a:spcPct val="30000"/>
              </a:spcAft>
              <a:buChar char="–"/>
              <a:defRPr>
                <a:solidFill>
                  <a:schemeClr val="tx1"/>
                </a:solidFill>
                <a:latin typeface="+mn-lt"/>
              </a:defRPr>
            </a:lvl2pPr>
            <a:lvl3pPr marL="1168400" indent="-176213" algn="l" rtl="0" eaLnBrk="1" fontAlgn="base" hangingPunct="1">
              <a:spcBef>
                <a:spcPct val="0"/>
              </a:spcBef>
              <a:spcAft>
                <a:spcPct val="30000"/>
              </a:spcAft>
              <a:buSzPct val="80000"/>
              <a:buFont typeface="Marlett" pitchFamily="2" charset="2"/>
              <a:buChar char="4"/>
              <a:defRPr sz="1600">
                <a:solidFill>
                  <a:schemeClr val="tx1"/>
                </a:solidFill>
                <a:latin typeface="+mn-lt"/>
              </a:defRPr>
            </a:lvl3pPr>
            <a:lvl4pPr marL="1847850" indent="-228600" algn="l" rtl="0" eaLnBrk="1" fontAlgn="base" hangingPunct="1">
              <a:spcBef>
                <a:spcPct val="20000"/>
              </a:spcBef>
              <a:spcAft>
                <a:spcPct val="30000"/>
              </a:spcAft>
              <a:buChar char="–"/>
              <a:defRPr sz="2400">
                <a:solidFill>
                  <a:schemeClr val="bg1"/>
                </a:solidFill>
                <a:latin typeface="Humanst521 BT" pitchFamily="34" charset="0"/>
              </a:defRPr>
            </a:lvl4pPr>
            <a:lvl5pPr marL="2266950" indent="-228600" algn="l" rtl="0" eaLnBrk="1" fontAlgn="base" hangingPunct="1">
              <a:spcBef>
                <a:spcPct val="20000"/>
              </a:spcBef>
              <a:spcAft>
                <a:spcPct val="30000"/>
              </a:spcAft>
              <a:buChar char="»"/>
              <a:defRPr sz="2400">
                <a:solidFill>
                  <a:schemeClr val="bg1"/>
                </a:solidFill>
                <a:latin typeface="Humanst521 BT" pitchFamily="34" charset="0"/>
              </a:defRPr>
            </a:lvl5pPr>
            <a:lvl6pPr marL="2724150" indent="-228600" algn="l" rtl="0" eaLnBrk="1" fontAlgn="base" hangingPunct="1">
              <a:spcBef>
                <a:spcPct val="20000"/>
              </a:spcBef>
              <a:spcAft>
                <a:spcPct val="30000"/>
              </a:spcAft>
              <a:buChar char="»"/>
              <a:defRPr sz="2400">
                <a:solidFill>
                  <a:schemeClr val="bg1"/>
                </a:solidFill>
                <a:latin typeface="Humanst521 BT" pitchFamily="34" charset="0"/>
              </a:defRPr>
            </a:lvl6pPr>
            <a:lvl7pPr marL="3181350" indent="-228600" algn="l" rtl="0" eaLnBrk="1" fontAlgn="base" hangingPunct="1">
              <a:spcBef>
                <a:spcPct val="20000"/>
              </a:spcBef>
              <a:spcAft>
                <a:spcPct val="30000"/>
              </a:spcAft>
              <a:buChar char="»"/>
              <a:defRPr sz="2400">
                <a:solidFill>
                  <a:schemeClr val="bg1"/>
                </a:solidFill>
                <a:latin typeface="Humanst521 BT" pitchFamily="34" charset="0"/>
              </a:defRPr>
            </a:lvl7pPr>
            <a:lvl8pPr marL="3638550" indent="-228600" algn="l" rtl="0" eaLnBrk="1" fontAlgn="base" hangingPunct="1">
              <a:spcBef>
                <a:spcPct val="20000"/>
              </a:spcBef>
              <a:spcAft>
                <a:spcPct val="30000"/>
              </a:spcAft>
              <a:buChar char="»"/>
              <a:defRPr sz="2400">
                <a:solidFill>
                  <a:schemeClr val="bg1"/>
                </a:solidFill>
                <a:latin typeface="Humanst521 BT" pitchFamily="34" charset="0"/>
              </a:defRPr>
            </a:lvl8pPr>
            <a:lvl9pPr marL="4095750" indent="-228600" algn="l" rtl="0" eaLnBrk="1" fontAlgn="base" hangingPunct="1">
              <a:spcBef>
                <a:spcPct val="20000"/>
              </a:spcBef>
              <a:spcAft>
                <a:spcPct val="30000"/>
              </a:spcAft>
              <a:buChar char="»"/>
              <a:defRPr sz="2400">
                <a:solidFill>
                  <a:schemeClr val="bg1"/>
                </a:solidFill>
                <a:latin typeface="Humanst521 BT" pitchFamily="34" charset="0"/>
              </a:defRPr>
            </a:lvl9pPr>
          </a:lstStyle>
          <a:p>
            <a:pPr marL="177800" lvl="1" indent="0">
              <a:buNone/>
            </a:pPr>
            <a:r>
              <a:rPr lang="en-GB" sz="1500" dirty="0">
                <a:solidFill>
                  <a:srgbClr val="FF0000"/>
                </a:solidFill>
                <a:latin typeface="Garamond" panose="02020404030301010803" pitchFamily="18" charset="0"/>
              </a:rPr>
              <a:t>Marriott had an expenditure of 54 million dollars for its loyalty program in 1996 </a:t>
            </a:r>
            <a:r>
              <a:rPr lang="en-US" sz="1500" dirty="0">
                <a:solidFill>
                  <a:srgbClr val="FF0000"/>
                </a:solidFill>
                <a:latin typeface="Garamond" panose="02020404030301010803" pitchFamily="18" charset="0"/>
              </a:rPr>
              <a:t>(</a:t>
            </a:r>
            <a:r>
              <a:rPr lang="en-US" sz="1500" dirty="0" err="1">
                <a:solidFill>
                  <a:srgbClr val="FF0000"/>
                </a:solidFill>
                <a:latin typeface="Garamond" panose="02020404030301010803" pitchFamily="18" charset="0"/>
              </a:rPr>
              <a:t>Skogland</a:t>
            </a:r>
            <a:r>
              <a:rPr lang="en-US" sz="1500" dirty="0">
                <a:solidFill>
                  <a:srgbClr val="FF0000"/>
                </a:solidFill>
                <a:latin typeface="Garamond" panose="02020404030301010803" pitchFamily="18" charset="0"/>
              </a:rPr>
              <a:t> &amp; </a:t>
            </a:r>
            <a:r>
              <a:rPr lang="en-US" sz="1500" dirty="0" err="1">
                <a:solidFill>
                  <a:srgbClr val="FF0000"/>
                </a:solidFill>
                <a:latin typeface="Garamond" panose="02020404030301010803" pitchFamily="18" charset="0"/>
              </a:rPr>
              <a:t>Siguaw</a:t>
            </a:r>
            <a:r>
              <a:rPr lang="en-US" sz="1500" dirty="0">
                <a:solidFill>
                  <a:srgbClr val="FF0000"/>
                </a:solidFill>
                <a:latin typeface="Garamond" panose="02020404030301010803" pitchFamily="18" charset="0"/>
              </a:rPr>
              <a:t>, 2004)</a:t>
            </a:r>
            <a:r>
              <a:rPr lang="en-GB" sz="1500" dirty="0">
                <a:solidFill>
                  <a:srgbClr val="FF0000"/>
                </a:solidFill>
                <a:latin typeface="Garamond" panose="02020404030301010803" pitchFamily="18" charset="0"/>
              </a:rPr>
              <a:t>. </a:t>
            </a:r>
            <a:r>
              <a:rPr lang="en-GB" sz="1500" dirty="0">
                <a:solidFill>
                  <a:srgbClr val="0070C0"/>
                </a:solidFill>
                <a:latin typeface="Garamond" panose="02020404030301010803" pitchFamily="18" charset="0"/>
              </a:rPr>
              <a:t>In concordance with Marriott, the hospitality industry customarily invests a considerable amount in administrating loyalty programs</a:t>
            </a:r>
            <a:r>
              <a:rPr lang="en-GB" sz="1500" i="1" dirty="0">
                <a:solidFill>
                  <a:srgbClr val="0070C0"/>
                </a:solidFill>
                <a:latin typeface="Garamond" panose="02020404030301010803" pitchFamily="18" charset="0"/>
              </a:rPr>
              <a:t>. </a:t>
            </a:r>
            <a:r>
              <a:rPr lang="en-GB" sz="1500" dirty="0">
                <a:solidFill>
                  <a:srgbClr val="0070C0"/>
                </a:solidFill>
                <a:latin typeface="Garamond" panose="02020404030301010803" pitchFamily="18" charset="0"/>
              </a:rPr>
              <a:t>The terms loyalty program and reward programs in this paper refers to programs traditionally applied by major hotel corporations in order to stimulate repeat purchase. Loyalty programs are traditionally based on reciprocity by allowing the customer to earn points on their stays or extra services provided to the members. The expenditure that loyalty programs incur have been regarded as an important factor in order to attract and retain guests. In addition, the hospitality industry considers loyalty programs as a measure to reward loyal guests, acquiring customer data, influencing customer behaviour and maintaining market share. Simultaneously, customers’ loyalty is decreasing. Meanwhile, the hospitality industry is arguably one of the fastest growing industries in the world. The marketplace is drastically changing, due to the technology advancements, providing customers with limitless access to information about competition. In addition, customers have an increasing range of options to traditional hotels, adding to the competition.</a:t>
            </a:r>
            <a:r>
              <a:rPr lang="en-GB" sz="1500" dirty="0">
                <a:latin typeface="Garamond" panose="02020404030301010803" pitchFamily="18" charset="0"/>
              </a:rPr>
              <a:t> </a:t>
            </a:r>
            <a:r>
              <a:rPr lang="en-GB" sz="1500" dirty="0">
                <a:solidFill>
                  <a:srgbClr val="00B050"/>
                </a:solidFill>
                <a:latin typeface="Garamond" panose="02020404030301010803" pitchFamily="18" charset="0"/>
              </a:rPr>
              <a:t>Hence for the new entrants attracted to the market, is it worthwhile to invest in a loyalty program?</a:t>
            </a:r>
            <a:r>
              <a:rPr lang="en-GB" sz="1500" dirty="0">
                <a:latin typeface="Garamond" panose="02020404030301010803" pitchFamily="18" charset="0"/>
              </a:rPr>
              <a:t> </a:t>
            </a:r>
            <a:r>
              <a:rPr lang="en-GB" sz="1500" dirty="0">
                <a:solidFill>
                  <a:srgbClr val="7030A0"/>
                </a:solidFill>
                <a:latin typeface="Garamond" panose="02020404030301010803" pitchFamily="18" charset="0"/>
              </a:rPr>
              <a:t>In the light of the immense expenditures for the major players in the hotel industry to maintain a loyalty program, some may argue that reward programs are excessively expensive and inefficient.</a:t>
            </a:r>
            <a:r>
              <a:rPr lang="en-GB" sz="1500" dirty="0">
                <a:latin typeface="Garamond" panose="02020404030301010803" pitchFamily="18" charset="0"/>
              </a:rPr>
              <a:t> However, this paper posits that loyalty programs are a key element in surviving in today’s increasingly competitive market. </a:t>
            </a:r>
            <a:r>
              <a:rPr lang="en-GB" sz="1500" dirty="0">
                <a:solidFill>
                  <a:srgbClr val="FF9900"/>
                </a:solidFill>
                <a:latin typeface="Garamond" panose="02020404030301010803" pitchFamily="18" charset="0"/>
              </a:rPr>
              <a:t>Firstly, this paper will discuss the economic benefits a hotel with a loyalty program enjoys. Secondly, this paper will consider the advantages of maintained and increased market share that a loyalty program features. Thirdly this paper will examine the arguments of some previous findings, claiming loyalty programs to be costly and ineffective ways to stimulate repeat purchase. Overall, this paper will show that loyalty programs are a necessary expenditure that, if designed in the right way, can be an effective way for a hotel company to defend their market share.</a:t>
            </a:r>
            <a:endParaRPr lang="en-US" sz="1500" dirty="0">
              <a:solidFill>
                <a:srgbClr val="FF9900"/>
              </a:solidFill>
              <a:latin typeface="Garamond" panose="02020404030301010803" pitchFamily="18" charset="0"/>
            </a:endParaRPr>
          </a:p>
          <a:p>
            <a:endParaRPr lang="en-US" sz="1600" dirty="0">
              <a:latin typeface="Garamond" panose="02020404030301010803" pitchFamily="18" charset="0"/>
            </a:endParaRPr>
          </a:p>
          <a:p>
            <a:pPr marL="0" indent="0">
              <a:buNone/>
            </a:pPr>
            <a:endParaRPr lang="en-US" sz="1600" kern="0" dirty="0">
              <a:latin typeface="Garamond" panose="02020404030301010803" pitchFamily="18" charset="0"/>
            </a:endParaRPr>
          </a:p>
          <a:p>
            <a:endParaRPr lang="en-US" sz="1600" kern="0" dirty="0">
              <a:latin typeface="Garamond" panose="02020404030301010803" pitchFamily="18" charset="0"/>
            </a:endParaRPr>
          </a:p>
        </p:txBody>
      </p:sp>
    </p:spTree>
    <p:extLst>
      <p:ext uri="{BB962C8B-B14F-4D97-AF65-F5344CB8AC3E}">
        <p14:creationId xmlns:p14="http://schemas.microsoft.com/office/powerpoint/2010/main" val="36497591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993" y="245038"/>
            <a:ext cx="8797503" cy="807698"/>
          </a:xfrm>
        </p:spPr>
        <p:txBody>
          <a:bodyPr>
            <a:normAutofit/>
          </a:bodyPr>
          <a:lstStyle/>
          <a:p>
            <a:r>
              <a:rPr lang="en-US" sz="2200" dirty="0">
                <a:latin typeface="Garamond" panose="02020404030301010803" pitchFamily="18" charset="0"/>
              </a:rPr>
              <a:t>Your essay’s introduction:</a:t>
            </a:r>
            <a:r>
              <a:rPr lang="en-US" sz="2200" noProof="0" dirty="0">
                <a:latin typeface="Garamond" panose="02020404030301010803" pitchFamily="18" charset="0"/>
              </a:rPr>
              <a:t> 2/3 of a page to 1 page max (c. 350-450 words)</a:t>
            </a:r>
          </a:p>
        </p:txBody>
      </p:sp>
      <p:sp>
        <p:nvSpPr>
          <p:cNvPr id="7" name="Content Placeholder 2"/>
          <p:cNvSpPr>
            <a:spLocks noGrp="1"/>
          </p:cNvSpPr>
          <p:nvPr>
            <p:ph idx="1"/>
          </p:nvPr>
        </p:nvSpPr>
        <p:spPr>
          <a:xfrm>
            <a:off x="467544" y="908720"/>
            <a:ext cx="8280920" cy="5201424"/>
          </a:xfrm>
        </p:spPr>
        <p:txBody>
          <a:bodyPr/>
          <a:lstStyle/>
          <a:p>
            <a:r>
              <a:rPr lang="en-US" sz="2400" noProof="0" dirty="0">
                <a:latin typeface="Garamond" panose="02020404030301010803" pitchFamily="18" charset="0"/>
              </a:rPr>
              <a:t>For the time being: write the outline of your paper after your MIS.</a:t>
            </a:r>
          </a:p>
          <a:p>
            <a:pPr lvl="1"/>
            <a:r>
              <a:rPr lang="en-US" sz="2000" i="1" dirty="0">
                <a:latin typeface="Garamond" panose="02020404030301010803" pitchFamily="18" charset="0"/>
              </a:rPr>
              <a:t>First this paper will …, Next it …., Lastly …. It will conclude by …)</a:t>
            </a:r>
          </a:p>
          <a:p>
            <a:endParaRPr lang="en-US" sz="2400" dirty="0">
              <a:latin typeface="Garamond" panose="02020404030301010803" pitchFamily="18" charset="0"/>
            </a:endParaRPr>
          </a:p>
          <a:p>
            <a:r>
              <a:rPr lang="en-US" sz="2400" noProof="0" dirty="0">
                <a:latin typeface="Garamond" panose="02020404030301010803" pitchFamily="18" charset="0"/>
              </a:rPr>
              <a:t>They should correspond to the 2 to 3 subheadings of your essay (different angles through which you will develop your argument).</a:t>
            </a:r>
          </a:p>
          <a:p>
            <a:endParaRPr lang="en-US" sz="2400" dirty="0">
              <a:latin typeface="Garamond" panose="02020404030301010803" pitchFamily="18" charset="0"/>
            </a:endParaRPr>
          </a:p>
          <a:p>
            <a:endParaRPr lang="en-US" sz="2400" dirty="0">
              <a:latin typeface="Garamond" panose="02020404030301010803" pitchFamily="18" charset="0"/>
            </a:endParaRPr>
          </a:p>
          <a:p>
            <a:r>
              <a:rPr lang="en-US" sz="2400" noProof="0" dirty="0">
                <a:latin typeface="Garamond" panose="02020404030301010803" pitchFamily="18" charset="0"/>
              </a:rPr>
              <a:t>(If you already have this planned out, start thinking about where you will/should include arguments supporting your MIS and/or your C/A).</a:t>
            </a:r>
          </a:p>
        </p:txBody>
      </p:sp>
    </p:spTree>
    <p:extLst>
      <p:ext uri="{BB962C8B-B14F-4D97-AF65-F5344CB8AC3E}">
        <p14:creationId xmlns:p14="http://schemas.microsoft.com/office/powerpoint/2010/main" val="289733729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395" y="260648"/>
            <a:ext cx="7917035" cy="807698"/>
          </a:xfrm>
        </p:spPr>
        <p:txBody>
          <a:bodyPr>
            <a:noAutofit/>
          </a:bodyPr>
          <a:lstStyle/>
          <a:p>
            <a:r>
              <a:rPr lang="en-US" sz="2800" dirty="0">
                <a:latin typeface="Garamond" panose="02020404030301010803" pitchFamily="18" charset="0"/>
              </a:rPr>
              <a:t>How to be convincing: dealing with your C/A.</a:t>
            </a:r>
            <a:endParaRPr lang="en-US" sz="2800" noProof="0" dirty="0">
              <a:latin typeface="Garamond" panose="02020404030301010803" pitchFamily="18" charset="0"/>
            </a:endParaRPr>
          </a:p>
        </p:txBody>
      </p:sp>
      <p:sp>
        <p:nvSpPr>
          <p:cNvPr id="3" name="Content Placeholder 2"/>
          <p:cNvSpPr>
            <a:spLocks noGrp="1"/>
          </p:cNvSpPr>
          <p:nvPr>
            <p:ph idx="1"/>
          </p:nvPr>
        </p:nvSpPr>
        <p:spPr>
          <a:xfrm>
            <a:off x="323528" y="984943"/>
            <a:ext cx="8997155" cy="905077"/>
          </a:xfrm>
        </p:spPr>
        <p:txBody>
          <a:bodyPr>
            <a:noAutofit/>
          </a:bodyPr>
          <a:lstStyle/>
          <a:p>
            <a:pPr marL="0" indent="0">
              <a:buNone/>
            </a:pPr>
            <a:r>
              <a:rPr lang="en-US" sz="2400" noProof="0" dirty="0">
                <a:latin typeface="Garamond" panose="02020404030301010803" pitchFamily="18" charset="0"/>
              </a:rPr>
              <a:t>Where is the C/A going to be developed, for the most part, in this essay?</a:t>
            </a:r>
          </a:p>
        </p:txBody>
      </p:sp>
      <p:sp>
        <p:nvSpPr>
          <p:cNvPr id="6" name="Content Placeholder 2"/>
          <p:cNvSpPr txBox="1">
            <a:spLocks/>
          </p:cNvSpPr>
          <p:nvPr/>
        </p:nvSpPr>
        <p:spPr bwMode="auto">
          <a:xfrm>
            <a:off x="552958" y="1600324"/>
            <a:ext cx="7897911" cy="403244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0" tIns="0" rIns="0" bIns="0" numCol="1" anchor="t" anchorCtr="0" compatLnSpc="1">
            <a:prstTxWarp prst="textNoShape">
              <a:avLst/>
            </a:prstTxWarp>
            <a:noAutofit/>
          </a:bodyPr>
          <a:lstStyle>
            <a:lvl1pPr marL="355600" indent="-355600" algn="l" rtl="0" eaLnBrk="1" fontAlgn="base" hangingPunct="1">
              <a:spcBef>
                <a:spcPct val="0"/>
              </a:spcBef>
              <a:spcAft>
                <a:spcPct val="80000"/>
              </a:spcAft>
              <a:buClr>
                <a:srgbClr val="008394"/>
              </a:buClr>
              <a:buSzPct val="105000"/>
              <a:buChar char="•"/>
              <a:defRPr sz="2000">
                <a:solidFill>
                  <a:schemeClr val="tx1"/>
                </a:solidFill>
                <a:latin typeface="+mn-lt"/>
                <a:ea typeface="+mn-ea"/>
                <a:cs typeface="+mn-cs"/>
              </a:defRPr>
            </a:lvl1pPr>
            <a:lvl2pPr marL="812800" indent="-277813" algn="l" rtl="0" eaLnBrk="1" fontAlgn="base" hangingPunct="1">
              <a:spcBef>
                <a:spcPct val="0"/>
              </a:spcBef>
              <a:spcAft>
                <a:spcPct val="30000"/>
              </a:spcAft>
              <a:buChar char="–"/>
              <a:defRPr>
                <a:solidFill>
                  <a:schemeClr val="tx1"/>
                </a:solidFill>
                <a:latin typeface="+mn-lt"/>
              </a:defRPr>
            </a:lvl2pPr>
            <a:lvl3pPr marL="1168400" indent="-176213" algn="l" rtl="0" eaLnBrk="1" fontAlgn="base" hangingPunct="1">
              <a:spcBef>
                <a:spcPct val="0"/>
              </a:spcBef>
              <a:spcAft>
                <a:spcPct val="30000"/>
              </a:spcAft>
              <a:buSzPct val="80000"/>
              <a:buFont typeface="Marlett" pitchFamily="2" charset="2"/>
              <a:buChar char="4"/>
              <a:defRPr sz="1600">
                <a:solidFill>
                  <a:schemeClr val="tx1"/>
                </a:solidFill>
                <a:latin typeface="+mn-lt"/>
              </a:defRPr>
            </a:lvl3pPr>
            <a:lvl4pPr marL="1847850" indent="-228600" algn="l" rtl="0" eaLnBrk="1" fontAlgn="base" hangingPunct="1">
              <a:spcBef>
                <a:spcPct val="20000"/>
              </a:spcBef>
              <a:spcAft>
                <a:spcPct val="30000"/>
              </a:spcAft>
              <a:buChar char="–"/>
              <a:defRPr sz="2400">
                <a:solidFill>
                  <a:schemeClr val="bg1"/>
                </a:solidFill>
                <a:latin typeface="Humanst521 BT" pitchFamily="34" charset="0"/>
              </a:defRPr>
            </a:lvl4pPr>
            <a:lvl5pPr marL="2266950" indent="-228600" algn="l" rtl="0" eaLnBrk="1" fontAlgn="base" hangingPunct="1">
              <a:spcBef>
                <a:spcPct val="20000"/>
              </a:spcBef>
              <a:spcAft>
                <a:spcPct val="30000"/>
              </a:spcAft>
              <a:buChar char="»"/>
              <a:defRPr sz="2400">
                <a:solidFill>
                  <a:schemeClr val="bg1"/>
                </a:solidFill>
                <a:latin typeface="Humanst521 BT" pitchFamily="34" charset="0"/>
              </a:defRPr>
            </a:lvl5pPr>
            <a:lvl6pPr marL="2724150" indent="-228600" algn="l" rtl="0" eaLnBrk="1" fontAlgn="base" hangingPunct="1">
              <a:spcBef>
                <a:spcPct val="20000"/>
              </a:spcBef>
              <a:spcAft>
                <a:spcPct val="30000"/>
              </a:spcAft>
              <a:buChar char="»"/>
              <a:defRPr sz="2400">
                <a:solidFill>
                  <a:schemeClr val="bg1"/>
                </a:solidFill>
                <a:latin typeface="Humanst521 BT" pitchFamily="34" charset="0"/>
              </a:defRPr>
            </a:lvl6pPr>
            <a:lvl7pPr marL="3181350" indent="-228600" algn="l" rtl="0" eaLnBrk="1" fontAlgn="base" hangingPunct="1">
              <a:spcBef>
                <a:spcPct val="20000"/>
              </a:spcBef>
              <a:spcAft>
                <a:spcPct val="30000"/>
              </a:spcAft>
              <a:buChar char="»"/>
              <a:defRPr sz="2400">
                <a:solidFill>
                  <a:schemeClr val="bg1"/>
                </a:solidFill>
                <a:latin typeface="Humanst521 BT" pitchFamily="34" charset="0"/>
              </a:defRPr>
            </a:lvl7pPr>
            <a:lvl8pPr marL="3638550" indent="-228600" algn="l" rtl="0" eaLnBrk="1" fontAlgn="base" hangingPunct="1">
              <a:spcBef>
                <a:spcPct val="20000"/>
              </a:spcBef>
              <a:spcAft>
                <a:spcPct val="30000"/>
              </a:spcAft>
              <a:buChar char="»"/>
              <a:defRPr sz="2400">
                <a:solidFill>
                  <a:schemeClr val="bg1"/>
                </a:solidFill>
                <a:latin typeface="Humanst521 BT" pitchFamily="34" charset="0"/>
              </a:defRPr>
            </a:lvl8pPr>
            <a:lvl9pPr marL="4095750" indent="-228600" algn="l" rtl="0" eaLnBrk="1" fontAlgn="base" hangingPunct="1">
              <a:spcBef>
                <a:spcPct val="20000"/>
              </a:spcBef>
              <a:spcAft>
                <a:spcPct val="30000"/>
              </a:spcAft>
              <a:buChar char="»"/>
              <a:defRPr sz="2400">
                <a:solidFill>
                  <a:schemeClr val="bg1"/>
                </a:solidFill>
                <a:latin typeface="Humanst521 BT" pitchFamily="34" charset="0"/>
              </a:defRPr>
            </a:lvl9pPr>
          </a:lstStyle>
          <a:p>
            <a:pPr marL="177800" lvl="1" indent="0">
              <a:buNone/>
            </a:pPr>
            <a:r>
              <a:rPr lang="en-GB" sz="2000" dirty="0">
                <a:solidFill>
                  <a:srgbClr val="00B050"/>
                </a:solidFill>
                <a:latin typeface="Garamond" panose="02020404030301010803" pitchFamily="18" charset="0"/>
              </a:rPr>
              <a:t>Hence for the new entrants attracted to the market, is it worthwhile to invest in a loyalty program?</a:t>
            </a:r>
            <a:r>
              <a:rPr lang="en-GB" sz="2000" dirty="0">
                <a:latin typeface="Garamond" panose="02020404030301010803" pitchFamily="18" charset="0"/>
              </a:rPr>
              <a:t> </a:t>
            </a:r>
            <a:r>
              <a:rPr lang="en-GB" sz="2000" dirty="0">
                <a:solidFill>
                  <a:srgbClr val="7030A0"/>
                </a:solidFill>
                <a:latin typeface="Garamond" panose="02020404030301010803" pitchFamily="18" charset="0"/>
              </a:rPr>
              <a:t>In the light of the immense expenditures for the major players in the hotel industry to maintain a loyalty program, some may argue that reward programs are excessively expensive and inefficient.</a:t>
            </a:r>
            <a:r>
              <a:rPr lang="en-GB" sz="2000" dirty="0">
                <a:latin typeface="Garamond" panose="02020404030301010803" pitchFamily="18" charset="0"/>
              </a:rPr>
              <a:t> However, this paper posits that loyalty programs are a key element in surviving in today’s increasingly competitive market. </a:t>
            </a:r>
            <a:r>
              <a:rPr lang="en-GB" sz="2000" dirty="0">
                <a:solidFill>
                  <a:srgbClr val="FF9900"/>
                </a:solidFill>
                <a:latin typeface="Garamond" panose="02020404030301010803" pitchFamily="18" charset="0"/>
              </a:rPr>
              <a:t>Firstly, this paper will discuss the economic benefits a hotel with a loyalty program enjoys. Secondly, this paper will consider the advantages of maintained and increased market share that a loyalty program features. Thirdly this paper will examine the arguments of some previous findings, claiming loyalty programs to be costly and ineffective ways to stimulate repeat purchase. Overall, this paper will show that loyalty programs are a necessary expenditure that, if designed in the right way, can be an effective way for a hotel company to defend their market share.</a:t>
            </a:r>
            <a:endParaRPr lang="en-US" sz="2000" dirty="0">
              <a:solidFill>
                <a:srgbClr val="FF9900"/>
              </a:solidFill>
              <a:latin typeface="Garamond" panose="02020404030301010803" pitchFamily="18" charset="0"/>
            </a:endParaRPr>
          </a:p>
          <a:p>
            <a:pPr marL="177800" lvl="1" indent="0">
              <a:buNone/>
            </a:pPr>
            <a:endParaRPr lang="en-US" sz="2000" b="1" kern="0" dirty="0">
              <a:solidFill>
                <a:srgbClr val="FF9900"/>
              </a:solidFill>
              <a:latin typeface="Garamond" panose="02020404030301010803" pitchFamily="18" charset="0"/>
            </a:endParaRPr>
          </a:p>
          <a:p>
            <a:pPr marL="177800" lvl="1" indent="0">
              <a:buNone/>
            </a:pPr>
            <a:r>
              <a:rPr lang="en-US" sz="2400" b="1" kern="0" dirty="0">
                <a:solidFill>
                  <a:srgbClr val="FF0000"/>
                </a:solidFill>
                <a:latin typeface="Garamond" panose="02020404030301010803" pitchFamily="18" charset="0"/>
              </a:rPr>
              <a:t>	What problems could arise from this choice?</a:t>
            </a:r>
          </a:p>
          <a:p>
            <a:endParaRPr lang="en-US" sz="2400" kern="0" dirty="0">
              <a:latin typeface="Garamond" panose="02020404030301010803" pitchFamily="18" charset="0"/>
            </a:endParaRPr>
          </a:p>
        </p:txBody>
      </p:sp>
    </p:spTree>
    <p:extLst>
      <p:ext uri="{BB962C8B-B14F-4D97-AF65-F5344CB8AC3E}">
        <p14:creationId xmlns:p14="http://schemas.microsoft.com/office/powerpoint/2010/main" val="108662181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581479" cy="807698"/>
          </a:xfrm>
        </p:spPr>
        <p:txBody>
          <a:bodyPr>
            <a:normAutofit/>
          </a:bodyPr>
          <a:lstStyle/>
          <a:p>
            <a:r>
              <a:rPr lang="en-US" sz="2800" dirty="0">
                <a:latin typeface="Garamond" panose="02020404030301010803" pitchFamily="18" charset="0"/>
              </a:rPr>
              <a:t>How to be convincing: dealing with your C/A.</a:t>
            </a:r>
            <a:endParaRPr lang="en-US" sz="2800" noProof="0" dirty="0">
              <a:latin typeface="Garamond" panose="02020404030301010803" pitchFamily="18" charset="0"/>
            </a:endParaRPr>
          </a:p>
        </p:txBody>
      </p:sp>
      <p:sp>
        <p:nvSpPr>
          <p:cNvPr id="7" name="Content Placeholder 2"/>
          <p:cNvSpPr>
            <a:spLocks noGrp="1"/>
          </p:cNvSpPr>
          <p:nvPr>
            <p:ph idx="1"/>
          </p:nvPr>
        </p:nvSpPr>
        <p:spPr>
          <a:xfrm>
            <a:off x="353268" y="1196752"/>
            <a:ext cx="8352928" cy="4552015"/>
          </a:xfrm>
        </p:spPr>
        <p:txBody>
          <a:bodyPr/>
          <a:lstStyle/>
          <a:p>
            <a:pPr>
              <a:spcAft>
                <a:spcPts val="600"/>
              </a:spcAft>
            </a:pPr>
            <a:r>
              <a:rPr lang="en-US" sz="2400" dirty="0">
                <a:latin typeface="Garamond" panose="02020404030301010803" pitchFamily="18" charset="0"/>
              </a:rPr>
              <a:t>Your first and last paragraphs: which position do they support?</a:t>
            </a:r>
          </a:p>
          <a:p>
            <a:pPr marL="534987" lvl="1" indent="0">
              <a:buNone/>
            </a:pPr>
            <a:endParaRPr lang="en-US" sz="2400" dirty="0">
              <a:latin typeface="Garamond" panose="02020404030301010803" pitchFamily="18" charset="0"/>
            </a:endParaRPr>
          </a:p>
          <a:p>
            <a:r>
              <a:rPr lang="en-US" sz="2400" dirty="0">
                <a:latin typeface="Garamond" panose="02020404030301010803" pitchFamily="18" charset="0"/>
              </a:rPr>
              <a:t>In what proportions should you address both your MIS vs C/A? 50/50? Other?</a:t>
            </a:r>
          </a:p>
          <a:p>
            <a:r>
              <a:rPr lang="en-US" sz="2400" dirty="0">
                <a:latin typeface="Garamond" panose="02020404030301010803" pitchFamily="18" charset="0"/>
              </a:rPr>
              <a:t>Where and how do you </a:t>
            </a:r>
            <a:r>
              <a:rPr lang="en-US" sz="2400" u="sng" dirty="0">
                <a:latin typeface="Garamond" panose="02020404030301010803" pitchFamily="18" charset="0"/>
              </a:rPr>
              <a:t>deal with </a:t>
            </a:r>
            <a:r>
              <a:rPr lang="en-US" sz="2400" dirty="0">
                <a:latin typeface="Garamond" panose="02020404030301010803" pitchFamily="18" charset="0"/>
              </a:rPr>
              <a:t>your C/A?</a:t>
            </a:r>
          </a:p>
          <a:p>
            <a:pPr lvl="1"/>
            <a:r>
              <a:rPr lang="en-US" sz="2200" dirty="0">
                <a:latin typeface="Garamond" panose="02020404030301010803" pitchFamily="18" charset="0"/>
              </a:rPr>
              <a:t>Do you have all the counter arguments together, surrounded by various support paragraphs?</a:t>
            </a:r>
          </a:p>
          <a:p>
            <a:pPr lvl="1"/>
            <a:r>
              <a:rPr lang="en-US" sz="2200" dirty="0">
                <a:latin typeface="Garamond" panose="02020404030301010803" pitchFamily="18" charset="0"/>
              </a:rPr>
              <a:t>Or do you have, spread out throughout the essay, acknowledgments of C/As immediately followed by a rebuttal?</a:t>
            </a:r>
          </a:p>
          <a:p>
            <a:endParaRPr lang="en-US" sz="2400" dirty="0">
              <a:latin typeface="Garamond" panose="02020404030301010803" pitchFamily="18" charset="0"/>
            </a:endParaRPr>
          </a:p>
        </p:txBody>
      </p:sp>
    </p:spTree>
    <p:extLst>
      <p:ext uri="{BB962C8B-B14F-4D97-AF65-F5344CB8AC3E}">
        <p14:creationId xmlns:p14="http://schemas.microsoft.com/office/powerpoint/2010/main" val="345530755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Corporate identity_NEW">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9900"/>
      </a:hlink>
      <a:folHlink>
        <a:srgbClr val="B2B2B2"/>
      </a:folHlink>
    </a:clrScheme>
    <a:fontScheme name="Corporate identity_NEW">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rporate identity_N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rporate identity_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rporate identity_NE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rporate identity_NE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rporate identity_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rporate identity_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rporate identity_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orporate identity_NEW">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9900"/>
      </a:hlink>
      <a:folHlink>
        <a:srgbClr val="B2B2B2"/>
      </a:folHlink>
    </a:clrScheme>
    <a:fontScheme name="Corporate identity_NEW">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rporate identity_N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rporate identity_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rporate identity_NE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rporate identity_NE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rporate identity_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rporate identity_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rporate identity_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Corporate identity_NEW">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9900"/>
      </a:hlink>
      <a:folHlink>
        <a:srgbClr val="B2B2B2"/>
      </a:folHlink>
    </a:clrScheme>
    <a:fontScheme name="Corporate identity_NEW">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rporate identity_N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rporate identity_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rporate identity_NE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rporate identity_NE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rporate identity_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rporate identity_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rporate identity_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pptB97F.tmp</Template>
  <TotalTime>533</TotalTime>
  <Words>1168</Words>
  <Application>Microsoft Office PowerPoint</Application>
  <PresentationFormat>On-screen Show (4:3)</PresentationFormat>
  <Paragraphs>66</Paragraphs>
  <Slides>7</Slides>
  <Notes>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Calibri</vt:lpstr>
      <vt:lpstr>Garamond</vt:lpstr>
      <vt:lpstr>Humanst521 BT</vt:lpstr>
      <vt:lpstr>Marlett</vt:lpstr>
      <vt:lpstr>Times New Roman</vt:lpstr>
      <vt:lpstr>Verdana</vt:lpstr>
      <vt:lpstr>1_Corporate identity_NEW</vt:lpstr>
      <vt:lpstr>2_Corporate identity_NEW</vt:lpstr>
      <vt:lpstr>3_Corporate identity_NEW</vt:lpstr>
      <vt:lpstr>Introduction: Purpose &amp; Structure</vt:lpstr>
      <vt:lpstr>Establishing the topic (first 2 or 3 sentences after the hook)</vt:lpstr>
      <vt:lpstr>The argument: issue, C/A &amp; MIS</vt:lpstr>
      <vt:lpstr>Your essay’s introduction: 2/3 of a page to 1 page max (c. 350-450 words)</vt:lpstr>
      <vt:lpstr>Your essay’s introduction: 2/3 of a page to 1 page max (c. 350-450 words)</vt:lpstr>
      <vt:lpstr>How to be convincing: dealing with your C/A.</vt:lpstr>
      <vt:lpstr>How to be convincing: dealing with your C/A.</vt:lpstr>
    </vt:vector>
  </TitlesOfParts>
  <Company>ECOLE HOTELIERE LAUSANNE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 and Conclusions</dc:title>
  <dc:creator>chick</dc:creator>
  <cp:lastModifiedBy>Rachel Gorberg Catalano</cp:lastModifiedBy>
  <cp:revision>97</cp:revision>
  <cp:lastPrinted>2014-12-04T08:17:41Z</cp:lastPrinted>
  <dcterms:created xsi:type="dcterms:W3CDTF">2011-03-10T10:39:24Z</dcterms:created>
  <dcterms:modified xsi:type="dcterms:W3CDTF">2019-11-27T20:51:58Z</dcterms:modified>
</cp:coreProperties>
</file>